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0" r:id="rId3"/>
    <p:sldId id="271" r:id="rId4"/>
    <p:sldId id="272" r:id="rId5"/>
    <p:sldId id="274" r:id="rId6"/>
    <p:sldId id="273" r:id="rId7"/>
    <p:sldId id="275" r:id="rId8"/>
    <p:sldId id="276" r:id="rId9"/>
    <p:sldId id="277" r:id="rId10"/>
    <p:sldId id="262" r:id="rId11"/>
    <p:sldId id="258" r:id="rId12"/>
    <p:sldId id="278" r:id="rId13"/>
    <p:sldId id="259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8" d="100"/>
          <a:sy n="88" d="100"/>
        </p:scale>
        <p:origin x="306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2f-NjDUvZIE&amp;list=PLZbbT5o_s2xrwRnXk_yCPtnqqo4_u2YGL&amp;index=8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2f-NjDUvZIE&amp;list=PLZbbT5o_s2xrwRnXk_yCPtnqqo4_u2YGL&amp;index=8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2f-NjDUvZIE&amp;list=PLZbbT5o_s2xrwRnXk_yCPtnqqo4_u2YGL&amp;index=8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2f-NjDUvZIE&amp;list=PLZbbT5o_s2xrwRnXk_yCPtnqqo4_u2YGL&amp;index=8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2f-NjDUvZIE&amp;list=PLZbbT5o_s2xrwRnXk_yCPtnqqo4_u2YGL&amp;index=8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2f-NjDUvZIE&amp;list=PLZbbT5o_s2xrwRnXk_yCPtnqqo4_u2YGL&amp;index=8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2f-NjDUvZIE&amp;list=PLZbbT5o_s2xrwRnXk_yCPtnqqo4_u2YGL&amp;index=8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2f-NjDUvZIE&amp;list=PLZbbT5o_s2xrwRnXk_yCPtnqqo4_u2YGL&amp;index=8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2f-NjDUvZIE&amp;list=PLZbbT5o_s2xrwRnXk_yCPtnqqo4_u2YGL&amp;index=8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2f-NjDUvZIE&amp;list=PLZbbT5o_s2xrwRnXk_yCPtnqqo4_u2YGL&amp;index=8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8 Predict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F1803B-3B44-4C3A-AAC1-4B600B875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325" y="3672266"/>
            <a:ext cx="1657350" cy="9048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8.1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1CE7C1-6A04-4865-B244-2CDFC6B31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3717032"/>
            <a:ext cx="165735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213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1296144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https://www.youtube.com/watch?v=2f-NjDUvZIE&amp;list=PLZbbT5o_s2xrwRnXk_yCPtnqqo4_u2YGL&amp;index=8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C150EB-B988-47BB-8382-205D34AA8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1272117"/>
            <a:ext cx="6119589" cy="423544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1296144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https://www.youtube.com/watch?v=2f-NjDUvZIE&amp;list=PLZbbT5o_s2xrwRnXk_yCPtnqqo4_u2YGL&amp;index=8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1727A2-78DB-409A-B619-A85613368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1268759"/>
            <a:ext cx="6336704" cy="518862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84902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Predict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237626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Predict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will use the model to make the prediction.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Prediction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prediction process also called inference (judgment or deduction) process.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process is called inference as the model gain its knowledge from the training dataset and use model to infer a prediction or result.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Specifically, the test dataset is used for inference after the training has concluded.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https://www.youtube.com/watch?v=2f-NjDUvZIE&amp;list=PLZbbT5o_s2xrwRnXk_yCPtnqqo4_u2YGL&amp;index=8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2861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Predict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2664296" cy="24482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Create the Test Dataset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will create the test dataset in the same way as we created for the training dataset.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test dataset is created as below.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https://www.youtube.com/watch?v=2f-NjDUvZIE&amp;list=PLZbbT5o_s2xrwRnXk_yCPtnqqo4_u2YGL&amp;index=8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8" name="副標題 2">
            <a:extLst>
              <a:ext uri="{FF2B5EF4-FFF2-40B4-BE49-F238E27FC236}">
                <a16:creationId xmlns:a16="http://schemas.microsoft.com/office/drawing/2014/main" id="{6263F01B-C62D-4B09-A36E-EF7E83AAF847}"/>
              </a:ext>
            </a:extLst>
          </p:cNvPr>
          <p:cNvSpPr txBox="1">
            <a:spLocks/>
          </p:cNvSpPr>
          <p:nvPr/>
        </p:nvSpPr>
        <p:spPr>
          <a:xfrm>
            <a:off x="3340224" y="1176723"/>
            <a:ext cx="5472608" cy="504056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383A42"/>
                </a:solidFill>
                <a:latin typeface="SFMono-Regular"/>
              </a:rPr>
              <a:t>test_labels</a:t>
            </a: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=</a:t>
            </a: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[]</a:t>
            </a: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383A42"/>
                </a:solidFill>
                <a:latin typeface="SFMono-Regular"/>
              </a:rPr>
              <a:t>test_samples</a:t>
            </a: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=</a:t>
            </a: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[]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A626A4"/>
                </a:solidFill>
                <a:latin typeface="SFMono-Regular"/>
              </a:rPr>
              <a:t>for</a:t>
            </a: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400" dirty="0" err="1">
                <a:solidFill>
                  <a:srgbClr val="383A42"/>
                </a:solidFill>
                <a:latin typeface="SFMono-Regular"/>
              </a:rPr>
              <a:t>i</a:t>
            </a: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400" dirty="0">
                <a:solidFill>
                  <a:srgbClr val="A626A4"/>
                </a:solidFill>
                <a:latin typeface="SFMono-Regular"/>
              </a:rPr>
              <a:t>in</a:t>
            </a: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 range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1400" dirty="0">
                <a:solidFill>
                  <a:srgbClr val="006666"/>
                </a:solidFill>
                <a:latin typeface="SFMono-Regular"/>
              </a:rPr>
              <a:t>10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):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  </a:t>
            </a: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400" dirty="0">
                <a:solidFill>
                  <a:srgbClr val="880000"/>
                </a:solidFill>
                <a:latin typeface="SFMono-Regular"/>
              </a:rPr>
              <a:t># The 5% of younger individuals who did experience side effects</a:t>
            </a: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   </a:t>
            </a:r>
            <a:r>
              <a:rPr lang="en-US" altLang="en-US" sz="1400" dirty="0" err="1">
                <a:solidFill>
                  <a:srgbClr val="383A42"/>
                </a:solidFill>
                <a:latin typeface="SFMono-Regular"/>
              </a:rPr>
              <a:t>random_younger</a:t>
            </a: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=</a:t>
            </a: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400" dirty="0" err="1">
                <a:solidFill>
                  <a:srgbClr val="383A42"/>
                </a:solidFill>
                <a:latin typeface="SFMono-Regular"/>
              </a:rPr>
              <a:t>randint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1400" dirty="0">
                <a:solidFill>
                  <a:srgbClr val="006666"/>
                </a:solidFill>
                <a:latin typeface="SFMono-Regular"/>
              </a:rPr>
              <a:t>13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400" dirty="0">
                <a:solidFill>
                  <a:srgbClr val="006666"/>
                </a:solidFill>
                <a:latin typeface="SFMono-Regular"/>
              </a:rPr>
              <a:t>64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)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 </a:t>
            </a: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  </a:t>
            </a:r>
            <a:r>
              <a:rPr lang="en-US" altLang="en-US" sz="1400" dirty="0" err="1">
                <a:solidFill>
                  <a:srgbClr val="383A42"/>
                </a:solidFill>
                <a:latin typeface="SFMono-Regular"/>
              </a:rPr>
              <a:t>test_samples</a:t>
            </a:r>
            <a:r>
              <a:rPr lang="en-US" altLang="en-US" sz="1400" dirty="0" err="1">
                <a:solidFill>
                  <a:srgbClr val="666600"/>
                </a:solidFill>
                <a:latin typeface="SFMono-Regular"/>
              </a:rPr>
              <a:t>.</a:t>
            </a:r>
            <a:r>
              <a:rPr lang="en-US" altLang="en-US" sz="1400" dirty="0" err="1">
                <a:solidFill>
                  <a:srgbClr val="383A42"/>
                </a:solidFill>
                <a:latin typeface="SFMono-Regular"/>
              </a:rPr>
              <a:t>append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1400" dirty="0" err="1">
                <a:solidFill>
                  <a:srgbClr val="383A42"/>
                </a:solidFill>
                <a:latin typeface="SFMono-Regular"/>
              </a:rPr>
              <a:t>random_younger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)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 </a:t>
            </a: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  </a:t>
            </a:r>
            <a:r>
              <a:rPr lang="en-US" altLang="en-US" sz="1400" dirty="0" err="1">
                <a:solidFill>
                  <a:srgbClr val="383A42"/>
                </a:solidFill>
                <a:latin typeface="SFMono-Regular"/>
              </a:rPr>
              <a:t>test_labels</a:t>
            </a:r>
            <a:r>
              <a:rPr lang="en-US" altLang="en-US" sz="1400" dirty="0" err="1">
                <a:solidFill>
                  <a:srgbClr val="666600"/>
                </a:solidFill>
                <a:latin typeface="SFMono-Regular"/>
              </a:rPr>
              <a:t>.</a:t>
            </a:r>
            <a:r>
              <a:rPr lang="en-US" altLang="en-US" sz="1400" dirty="0" err="1">
                <a:solidFill>
                  <a:srgbClr val="383A42"/>
                </a:solidFill>
                <a:latin typeface="SFMono-Regular"/>
              </a:rPr>
              <a:t>append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1400" dirty="0">
                <a:solidFill>
                  <a:srgbClr val="006666"/>
                </a:solidFill>
                <a:latin typeface="SFMono-Regular"/>
              </a:rPr>
              <a:t>1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)</a:t>
            </a: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   </a:t>
            </a:r>
            <a:r>
              <a:rPr lang="en-US" altLang="en-US" sz="1400" dirty="0">
                <a:solidFill>
                  <a:srgbClr val="880000"/>
                </a:solidFill>
                <a:latin typeface="SFMono-Regular"/>
              </a:rPr>
              <a:t># The 5% of older individuals who did not experience side effects</a:t>
            </a: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   </a:t>
            </a:r>
            <a:r>
              <a:rPr lang="en-US" altLang="en-US" sz="1400" dirty="0" err="1">
                <a:solidFill>
                  <a:srgbClr val="383A42"/>
                </a:solidFill>
                <a:latin typeface="SFMono-Regular"/>
              </a:rPr>
              <a:t>random_older</a:t>
            </a: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=</a:t>
            </a: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400" dirty="0" err="1">
                <a:solidFill>
                  <a:srgbClr val="383A42"/>
                </a:solidFill>
                <a:latin typeface="SFMono-Regular"/>
              </a:rPr>
              <a:t>randint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1400" dirty="0">
                <a:solidFill>
                  <a:srgbClr val="006666"/>
                </a:solidFill>
                <a:latin typeface="SFMono-Regular"/>
              </a:rPr>
              <a:t>65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400" dirty="0">
                <a:solidFill>
                  <a:srgbClr val="006666"/>
                </a:solidFill>
                <a:latin typeface="SFMono-Regular"/>
              </a:rPr>
              <a:t>100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)</a:t>
            </a: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   </a:t>
            </a:r>
            <a:r>
              <a:rPr lang="en-US" altLang="en-US" sz="1400" dirty="0" err="1">
                <a:solidFill>
                  <a:srgbClr val="383A42"/>
                </a:solidFill>
                <a:latin typeface="SFMono-Regular"/>
              </a:rPr>
              <a:t>test_samples</a:t>
            </a:r>
            <a:r>
              <a:rPr lang="en-US" altLang="en-US" sz="1400" dirty="0" err="1">
                <a:solidFill>
                  <a:srgbClr val="666600"/>
                </a:solidFill>
                <a:latin typeface="SFMono-Regular"/>
              </a:rPr>
              <a:t>.</a:t>
            </a:r>
            <a:r>
              <a:rPr lang="en-US" altLang="en-US" sz="1400" dirty="0" err="1">
                <a:solidFill>
                  <a:srgbClr val="383A42"/>
                </a:solidFill>
                <a:latin typeface="SFMono-Regular"/>
              </a:rPr>
              <a:t>append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1400" dirty="0" err="1">
                <a:solidFill>
                  <a:srgbClr val="383A42"/>
                </a:solidFill>
                <a:latin typeface="SFMono-Regular"/>
              </a:rPr>
              <a:t>random_older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)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   </a:t>
            </a:r>
            <a:r>
              <a:rPr lang="en-US" altLang="en-US" sz="1400" dirty="0" err="1">
                <a:solidFill>
                  <a:srgbClr val="383A42"/>
                </a:solidFill>
                <a:latin typeface="SFMono-Regular"/>
              </a:rPr>
              <a:t>test_labels</a:t>
            </a:r>
            <a:r>
              <a:rPr lang="en-US" altLang="en-US" sz="1400" dirty="0" err="1">
                <a:solidFill>
                  <a:srgbClr val="666600"/>
                </a:solidFill>
                <a:latin typeface="SFMono-Regular"/>
              </a:rPr>
              <a:t>.</a:t>
            </a:r>
            <a:r>
              <a:rPr lang="en-US" altLang="en-US" sz="1400" dirty="0" err="1">
                <a:solidFill>
                  <a:srgbClr val="383A42"/>
                </a:solidFill>
                <a:latin typeface="SFMono-Regular"/>
              </a:rPr>
              <a:t>append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1400" dirty="0">
                <a:solidFill>
                  <a:srgbClr val="006666"/>
                </a:solidFill>
                <a:latin typeface="SFMono-Regular"/>
              </a:rPr>
              <a:t>0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)</a:t>
            </a: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A626A4"/>
                </a:solidFill>
                <a:latin typeface="SFMono-Regular"/>
              </a:rPr>
              <a:t>for</a:t>
            </a: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400" dirty="0" err="1">
                <a:solidFill>
                  <a:srgbClr val="383A42"/>
                </a:solidFill>
                <a:latin typeface="SFMono-Regular"/>
              </a:rPr>
              <a:t>i</a:t>
            </a: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400" dirty="0">
                <a:solidFill>
                  <a:srgbClr val="A626A4"/>
                </a:solidFill>
                <a:latin typeface="SFMono-Regular"/>
              </a:rPr>
              <a:t>in</a:t>
            </a: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 range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1400" dirty="0">
                <a:solidFill>
                  <a:srgbClr val="006666"/>
                </a:solidFill>
                <a:latin typeface="SFMono-Regular"/>
              </a:rPr>
              <a:t>200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):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  </a:t>
            </a: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400" dirty="0">
                <a:solidFill>
                  <a:srgbClr val="880000"/>
                </a:solidFill>
                <a:latin typeface="SFMono-Regular"/>
              </a:rPr>
              <a:t># The 95% of younger individuals who did not experience side effects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880000"/>
                </a:solidFill>
                <a:latin typeface="SFMono-Regular"/>
              </a:rPr>
              <a:t>  </a:t>
            </a: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400" dirty="0" err="1">
                <a:solidFill>
                  <a:srgbClr val="383A42"/>
                </a:solidFill>
                <a:latin typeface="SFMono-Regular"/>
              </a:rPr>
              <a:t>random_younger</a:t>
            </a: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=</a:t>
            </a: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400" dirty="0" err="1">
                <a:solidFill>
                  <a:srgbClr val="383A42"/>
                </a:solidFill>
                <a:latin typeface="SFMono-Regular"/>
              </a:rPr>
              <a:t>randint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1400" dirty="0">
                <a:solidFill>
                  <a:srgbClr val="006666"/>
                </a:solidFill>
                <a:latin typeface="SFMono-Regular"/>
              </a:rPr>
              <a:t>13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400" dirty="0">
                <a:solidFill>
                  <a:srgbClr val="006666"/>
                </a:solidFill>
                <a:latin typeface="SFMono-Regular"/>
              </a:rPr>
              <a:t>64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)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  </a:t>
            </a: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400" dirty="0" err="1">
                <a:solidFill>
                  <a:srgbClr val="383A42"/>
                </a:solidFill>
                <a:latin typeface="SFMono-Regular"/>
              </a:rPr>
              <a:t>test_samples</a:t>
            </a:r>
            <a:r>
              <a:rPr lang="en-US" altLang="en-US" sz="1400" dirty="0" err="1">
                <a:solidFill>
                  <a:srgbClr val="666600"/>
                </a:solidFill>
                <a:latin typeface="SFMono-Regular"/>
              </a:rPr>
              <a:t>.</a:t>
            </a:r>
            <a:r>
              <a:rPr lang="en-US" altLang="en-US" sz="1400" dirty="0" err="1">
                <a:solidFill>
                  <a:srgbClr val="383A42"/>
                </a:solidFill>
                <a:latin typeface="SFMono-Regular"/>
              </a:rPr>
              <a:t>append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1400" dirty="0" err="1">
                <a:solidFill>
                  <a:srgbClr val="383A42"/>
                </a:solidFill>
                <a:latin typeface="SFMono-Regular"/>
              </a:rPr>
              <a:t>random_younger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)</a:t>
            </a: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400" dirty="0" err="1">
                <a:solidFill>
                  <a:srgbClr val="383A42"/>
                </a:solidFill>
                <a:latin typeface="SFMono-Regular"/>
              </a:rPr>
              <a:t>test_labels</a:t>
            </a:r>
            <a:r>
              <a:rPr lang="en-US" altLang="en-US" sz="1400" dirty="0" err="1">
                <a:solidFill>
                  <a:srgbClr val="666600"/>
                </a:solidFill>
                <a:latin typeface="SFMono-Regular"/>
              </a:rPr>
              <a:t>.</a:t>
            </a:r>
            <a:r>
              <a:rPr lang="en-US" altLang="en-US" sz="1400" dirty="0" err="1">
                <a:solidFill>
                  <a:srgbClr val="383A42"/>
                </a:solidFill>
                <a:latin typeface="SFMono-Regular"/>
              </a:rPr>
              <a:t>append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1400" dirty="0">
                <a:solidFill>
                  <a:srgbClr val="006666"/>
                </a:solidFill>
                <a:latin typeface="SFMono-Regular"/>
              </a:rPr>
              <a:t>0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)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  </a:t>
            </a: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400" dirty="0">
                <a:solidFill>
                  <a:srgbClr val="880000"/>
                </a:solidFill>
                <a:latin typeface="SFMono-Regular"/>
              </a:rPr>
              <a:t># The 95% of older individuals who did experience side effects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880000"/>
                </a:solidFill>
                <a:latin typeface="SFMono-Regular"/>
              </a:rPr>
              <a:t>  </a:t>
            </a: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400" dirty="0" err="1">
                <a:solidFill>
                  <a:srgbClr val="383A42"/>
                </a:solidFill>
                <a:latin typeface="SFMono-Regular"/>
              </a:rPr>
              <a:t>random_older</a:t>
            </a: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=</a:t>
            </a: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400" dirty="0" err="1">
                <a:solidFill>
                  <a:srgbClr val="383A42"/>
                </a:solidFill>
                <a:latin typeface="SFMono-Regular"/>
              </a:rPr>
              <a:t>randint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1400" dirty="0">
                <a:solidFill>
                  <a:srgbClr val="006666"/>
                </a:solidFill>
                <a:latin typeface="SFMono-Regular"/>
              </a:rPr>
              <a:t>65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400" dirty="0">
                <a:solidFill>
                  <a:srgbClr val="006666"/>
                </a:solidFill>
                <a:latin typeface="SFMono-Regular"/>
              </a:rPr>
              <a:t>100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)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  </a:t>
            </a: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400" dirty="0" err="1">
                <a:solidFill>
                  <a:srgbClr val="383A42"/>
                </a:solidFill>
                <a:latin typeface="SFMono-Regular"/>
              </a:rPr>
              <a:t>test_samples</a:t>
            </a:r>
            <a:r>
              <a:rPr lang="en-US" altLang="en-US" sz="1400" dirty="0" err="1">
                <a:solidFill>
                  <a:srgbClr val="666600"/>
                </a:solidFill>
                <a:latin typeface="SFMono-Regular"/>
              </a:rPr>
              <a:t>.</a:t>
            </a:r>
            <a:r>
              <a:rPr lang="en-US" altLang="en-US" sz="1400" dirty="0" err="1">
                <a:solidFill>
                  <a:srgbClr val="383A42"/>
                </a:solidFill>
                <a:latin typeface="SFMono-Regular"/>
              </a:rPr>
              <a:t>append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1400" dirty="0" err="1">
                <a:solidFill>
                  <a:srgbClr val="383A42"/>
                </a:solidFill>
                <a:latin typeface="SFMono-Regular"/>
              </a:rPr>
              <a:t>random_older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)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  </a:t>
            </a: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400" dirty="0" err="1">
                <a:solidFill>
                  <a:srgbClr val="383A42"/>
                </a:solidFill>
                <a:latin typeface="SFMono-Regular"/>
              </a:rPr>
              <a:t>test_labels</a:t>
            </a:r>
            <a:r>
              <a:rPr lang="en-US" altLang="en-US" sz="1400" dirty="0" err="1">
                <a:solidFill>
                  <a:srgbClr val="666600"/>
                </a:solidFill>
                <a:latin typeface="SFMono-Regular"/>
              </a:rPr>
              <a:t>.</a:t>
            </a:r>
            <a:r>
              <a:rPr lang="en-US" altLang="en-US" sz="1400" dirty="0" err="1">
                <a:solidFill>
                  <a:srgbClr val="383A42"/>
                </a:solidFill>
                <a:latin typeface="SFMono-Regular"/>
              </a:rPr>
              <a:t>append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1400" dirty="0">
                <a:solidFill>
                  <a:srgbClr val="006666"/>
                </a:solidFill>
                <a:latin typeface="SFMono-Regular"/>
              </a:rPr>
              <a:t>1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)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  </a:t>
            </a: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400" dirty="0" err="1">
                <a:solidFill>
                  <a:srgbClr val="383A42"/>
                </a:solidFill>
                <a:latin typeface="SFMono-Regular"/>
              </a:rPr>
              <a:t>test_labels</a:t>
            </a: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=</a:t>
            </a: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400" dirty="0" err="1">
                <a:solidFill>
                  <a:srgbClr val="383A42"/>
                </a:solidFill>
                <a:latin typeface="SFMono-Regular"/>
              </a:rPr>
              <a:t>np</a:t>
            </a:r>
            <a:r>
              <a:rPr lang="en-US" altLang="en-US" sz="1400" dirty="0" err="1">
                <a:solidFill>
                  <a:srgbClr val="666600"/>
                </a:solidFill>
                <a:latin typeface="SFMono-Regular"/>
              </a:rPr>
              <a:t>.</a:t>
            </a:r>
            <a:r>
              <a:rPr lang="en-US" altLang="en-US" sz="1400" dirty="0" err="1">
                <a:solidFill>
                  <a:srgbClr val="383A42"/>
                </a:solidFill>
                <a:latin typeface="SFMono-Regular"/>
              </a:rPr>
              <a:t>array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1400" dirty="0" err="1">
                <a:solidFill>
                  <a:srgbClr val="383A42"/>
                </a:solidFill>
                <a:latin typeface="SFMono-Regular"/>
              </a:rPr>
              <a:t>test_labels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)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  </a:t>
            </a: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400" dirty="0" err="1">
                <a:solidFill>
                  <a:srgbClr val="383A42"/>
                </a:solidFill>
                <a:latin typeface="SFMono-Regular"/>
              </a:rPr>
              <a:t>test_samples</a:t>
            </a: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=</a:t>
            </a: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400" dirty="0" err="1">
                <a:solidFill>
                  <a:srgbClr val="383A42"/>
                </a:solidFill>
                <a:latin typeface="SFMono-Regular"/>
              </a:rPr>
              <a:t>np</a:t>
            </a:r>
            <a:r>
              <a:rPr lang="en-US" altLang="en-US" sz="1400" dirty="0" err="1">
                <a:solidFill>
                  <a:srgbClr val="666600"/>
                </a:solidFill>
                <a:latin typeface="SFMono-Regular"/>
              </a:rPr>
              <a:t>.</a:t>
            </a:r>
            <a:r>
              <a:rPr lang="en-US" altLang="en-US" sz="1400" dirty="0" err="1">
                <a:solidFill>
                  <a:srgbClr val="383A42"/>
                </a:solidFill>
                <a:latin typeface="SFMono-Regular"/>
              </a:rPr>
              <a:t>array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1400" dirty="0" err="1">
                <a:solidFill>
                  <a:srgbClr val="383A42"/>
                </a:solidFill>
                <a:latin typeface="SFMono-Regular"/>
              </a:rPr>
              <a:t>test_samples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)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  </a:t>
            </a: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400" dirty="0" err="1">
                <a:solidFill>
                  <a:srgbClr val="383A42"/>
                </a:solidFill>
                <a:latin typeface="SFMono-Regular"/>
              </a:rPr>
              <a:t>test_labels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400" dirty="0" err="1">
                <a:solidFill>
                  <a:srgbClr val="383A42"/>
                </a:solidFill>
                <a:latin typeface="SFMono-Regular"/>
              </a:rPr>
              <a:t>test_samples</a:t>
            </a: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=</a:t>
            </a: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 shuffle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1400" dirty="0" err="1">
                <a:solidFill>
                  <a:srgbClr val="383A42"/>
                </a:solidFill>
                <a:latin typeface="SFMono-Regular"/>
              </a:rPr>
              <a:t>test_labels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400" dirty="0" err="1">
                <a:solidFill>
                  <a:srgbClr val="383A42"/>
                </a:solidFill>
                <a:latin typeface="SFMono-Regular"/>
              </a:rPr>
              <a:t>test_samples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)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  </a:t>
            </a: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400" dirty="0" err="1">
                <a:solidFill>
                  <a:srgbClr val="383A42"/>
                </a:solidFill>
                <a:latin typeface="SFMono-Regular"/>
              </a:rPr>
              <a:t>scaled_test_samples</a:t>
            </a: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=</a:t>
            </a:r>
            <a:r>
              <a:rPr lang="en-US" altLang="en-US" sz="14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400" dirty="0" err="1">
                <a:solidFill>
                  <a:srgbClr val="383A42"/>
                </a:solidFill>
                <a:latin typeface="SFMono-Regular"/>
              </a:rPr>
              <a:t>scaler</a:t>
            </a:r>
            <a:r>
              <a:rPr lang="en-US" altLang="en-US" sz="1400" dirty="0" err="1">
                <a:solidFill>
                  <a:srgbClr val="666600"/>
                </a:solidFill>
                <a:latin typeface="SFMono-Regular"/>
              </a:rPr>
              <a:t>.</a:t>
            </a:r>
            <a:r>
              <a:rPr lang="en-US" altLang="en-US" sz="1400" dirty="0" err="1">
                <a:solidFill>
                  <a:srgbClr val="383A42"/>
                </a:solidFill>
                <a:latin typeface="SFMono-Regular"/>
              </a:rPr>
              <a:t>fit_transform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1400" dirty="0" err="1">
                <a:solidFill>
                  <a:srgbClr val="383A42"/>
                </a:solidFill>
                <a:latin typeface="SFMono-Regular"/>
              </a:rPr>
              <a:t>test_samples</a:t>
            </a:r>
            <a:r>
              <a:rPr lang="en-US" altLang="en-US" sz="1400" dirty="0" err="1">
                <a:solidFill>
                  <a:srgbClr val="666600"/>
                </a:solidFill>
                <a:latin typeface="SFMono-Regular"/>
              </a:rPr>
              <a:t>.</a:t>
            </a:r>
            <a:r>
              <a:rPr lang="en-US" altLang="en-US" sz="1400" dirty="0" err="1">
                <a:solidFill>
                  <a:srgbClr val="383A42"/>
                </a:solidFill>
                <a:latin typeface="SFMono-Regular"/>
              </a:rPr>
              <a:t>reshape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(-</a:t>
            </a:r>
            <a:r>
              <a:rPr lang="en-US" altLang="en-US" sz="1400" dirty="0">
                <a:solidFill>
                  <a:srgbClr val="006666"/>
                </a:solidFill>
                <a:latin typeface="SFMono-Regular"/>
              </a:rPr>
              <a:t>1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400" dirty="0">
                <a:solidFill>
                  <a:srgbClr val="006666"/>
                </a:solidFill>
                <a:latin typeface="SFMono-Regular"/>
              </a:rPr>
              <a:t>1</a:t>
            </a:r>
            <a:r>
              <a:rPr lang="en-US" altLang="en-US" sz="1400" dirty="0">
                <a:solidFill>
                  <a:srgbClr val="666600"/>
                </a:solidFill>
                <a:latin typeface="SFMono-Regular"/>
              </a:rPr>
              <a:t>))</a:t>
            </a:r>
            <a:r>
              <a:rPr lang="en-US" altLang="en-US" sz="1400" dirty="0">
                <a:solidFill>
                  <a:schemeClr val="tx1"/>
                </a:solidFill>
              </a:rPr>
              <a:t> </a:t>
            </a:r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948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Predict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Evaluate the Test Dataset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To get the predictions from the model with the test dataset, we call </a:t>
            </a:r>
            <a:r>
              <a:rPr lang="en-US" sz="1800" dirty="0" err="1">
                <a:solidFill>
                  <a:schemeClr val="tx1"/>
                </a:solidFill>
              </a:rPr>
              <a:t>model.predict</a:t>
            </a:r>
            <a:r>
              <a:rPr lang="en-US" sz="18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https://www.youtube.com/watch?v=2f-NjDUvZIE&amp;list=PLZbbT5o_s2xrwRnXk_yCPtnqqo4_u2YGL&amp;index=8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8FC51B-AE30-4F0D-B59D-499620B68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132855"/>
            <a:ext cx="7162800" cy="3238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副標題 2">
            <a:extLst>
              <a:ext uri="{FF2B5EF4-FFF2-40B4-BE49-F238E27FC236}">
                <a16:creationId xmlns:a16="http://schemas.microsoft.com/office/drawing/2014/main" id="{F8CF3594-33FE-4778-A568-E69CAD70127A}"/>
              </a:ext>
            </a:extLst>
          </p:cNvPr>
          <p:cNvSpPr txBox="1">
            <a:spLocks/>
          </p:cNvSpPr>
          <p:nvPr/>
        </p:nvSpPr>
        <p:spPr>
          <a:xfrm>
            <a:off x="486881" y="2609914"/>
            <a:ext cx="8352928" cy="197121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For predict () function, we pass in the test sample x = </a:t>
            </a:r>
            <a:r>
              <a:rPr lang="en-US" sz="1800" dirty="0" err="1">
                <a:solidFill>
                  <a:schemeClr val="tx1"/>
                </a:solidFill>
              </a:rPr>
              <a:t>scaled_test_samples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 err="1">
                <a:solidFill>
                  <a:schemeClr val="tx1"/>
                </a:solidFill>
              </a:rPr>
              <a:t>batch_size</a:t>
            </a:r>
            <a:r>
              <a:rPr lang="en-US" sz="1800" dirty="0">
                <a:solidFill>
                  <a:schemeClr val="tx1"/>
                </a:solidFill>
              </a:rPr>
              <a:t> = 10, and set verbose=0.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output predictions has two probabilities for two classes experienced and no experience.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Note: In the prediction (inference) stage, we only pass in the x data. </a:t>
            </a:r>
            <a:r>
              <a:rPr lang="en-US" sz="1800" b="1" dirty="0">
                <a:solidFill>
                  <a:srgbClr val="C00000"/>
                </a:solidFill>
              </a:rPr>
              <a:t>We do not pass the labels</a:t>
            </a:r>
            <a:r>
              <a:rPr lang="en-US" sz="1800" dirty="0">
                <a:solidFill>
                  <a:schemeClr val="tx1"/>
                </a:solidFill>
              </a:rPr>
              <a:t> for the test dataset.</a:t>
            </a:r>
          </a:p>
        </p:txBody>
      </p:sp>
    </p:spTree>
    <p:extLst>
      <p:ext uri="{BB962C8B-B14F-4D97-AF65-F5344CB8AC3E}">
        <p14:creationId xmlns:p14="http://schemas.microsoft.com/office/powerpoint/2010/main" val="1311527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Predict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352928" cy="21965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Prediction Result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To see what the model's predictions look like, we can iterate over them and print them out.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Each element in the predictions list has a length of 2.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sum of the two values in each list is 1.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reason is because the two columns contain probabilities for each possible outcome: </a:t>
            </a:r>
            <a:r>
              <a:rPr lang="en-US" sz="1800" b="1" dirty="0">
                <a:solidFill>
                  <a:srgbClr val="C00000"/>
                </a:solidFill>
              </a:rPr>
              <a:t>experienced side effect </a:t>
            </a:r>
            <a:r>
              <a:rPr lang="en-US" sz="1800" dirty="0">
                <a:solidFill>
                  <a:schemeClr val="tx1"/>
                </a:solidFill>
              </a:rPr>
              <a:t>and </a:t>
            </a:r>
            <a:r>
              <a:rPr lang="en-US" sz="1800" b="1" dirty="0">
                <a:solidFill>
                  <a:srgbClr val="C00000"/>
                </a:solidFill>
              </a:rPr>
              <a:t>did not experience side effect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https://www.youtube.com/watch?v=2f-NjDUvZIE&amp;list=PLZbbT5o_s2xrwRnXk_yCPtnqqo4_u2YGL&amp;index=8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C79A67-DCFD-416E-8DAB-57814F901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3638438"/>
            <a:ext cx="2457450" cy="22479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副標題 2">
            <a:extLst>
              <a:ext uri="{FF2B5EF4-FFF2-40B4-BE49-F238E27FC236}">
                <a16:creationId xmlns:a16="http://schemas.microsoft.com/office/drawing/2014/main" id="{C8303D61-6911-4FCB-8D0D-6F2D51A1BDB4}"/>
              </a:ext>
            </a:extLst>
          </p:cNvPr>
          <p:cNvSpPr txBox="1">
            <a:spLocks/>
          </p:cNvSpPr>
          <p:nvPr/>
        </p:nvSpPr>
        <p:spPr>
          <a:xfrm>
            <a:off x="3131840" y="3638438"/>
            <a:ext cx="5688632" cy="209481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Each elements in the predictions list is a probabilities distribution over all possible outputs.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first column contains the probability for each patient not experienced side effects, which label 0.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second column contains the probability for each patient experienced with side effect, which label 1.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542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Predict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352928" cy="100811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Use argmax for prediction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argmax() finds the biggest number (biggest probability) index of each row.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The axis = -1 is along the row axis.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https://www.youtube.com/watch?v=2f-NjDUvZIE&amp;list=PLZbbT5o_s2xrwRnXk_yCPtnqqo4_u2YGL&amp;index=8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CE5A34-FB20-43A1-B101-6ADD7301D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571" y="2534459"/>
            <a:ext cx="5029200" cy="26003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719703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Predict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352928" cy="64807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Keras</a:t>
            </a:r>
            <a:r>
              <a:rPr lang="en-US" sz="1800" b="1" dirty="0">
                <a:solidFill>
                  <a:schemeClr val="tx1"/>
                </a:solidFill>
              </a:rPr>
              <a:t> Code: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Prepare Test Data</a:t>
            </a:r>
            <a:endParaRPr lang="en-US" sz="1800" b="1" dirty="0">
              <a:solidFill>
                <a:srgbClr val="C000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https://www.youtube.com/watch?v=2f-NjDUvZIE&amp;list=PLZbbT5o_s2xrwRnXk_yCPtnqqo4_u2YGL&amp;index=8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03A931-1088-468C-9C22-D1D49CF7D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2069010"/>
            <a:ext cx="5962650" cy="20955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92638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Predict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352928" cy="64807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Keras</a:t>
            </a:r>
            <a:r>
              <a:rPr lang="en-US" sz="1800" b="1" dirty="0">
                <a:solidFill>
                  <a:schemeClr val="tx1"/>
                </a:solidFill>
              </a:rPr>
              <a:t> Code: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Prediction and argmax()</a:t>
            </a:r>
            <a:endParaRPr lang="en-US" sz="1800" b="1" dirty="0">
              <a:solidFill>
                <a:srgbClr val="C000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https://www.youtube.com/watch?v=2f-NjDUvZIE&amp;list=PLZbbT5o_s2xrwRnXk_yCPtnqqo4_u2YGL&amp;index=8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6B0E8B-F985-4BDA-A8EC-E86590FF4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475" y="2087688"/>
            <a:ext cx="6486525" cy="39147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70074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Predict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352928" cy="64807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Keras</a:t>
            </a:r>
            <a:r>
              <a:rPr lang="en-US" sz="1800" b="1" dirty="0">
                <a:solidFill>
                  <a:schemeClr val="tx1"/>
                </a:solidFill>
              </a:rPr>
              <a:t> Code: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Prediction results:</a:t>
            </a:r>
            <a:endParaRPr lang="en-US" sz="1800" b="1" dirty="0">
              <a:solidFill>
                <a:srgbClr val="C000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https://www.youtube.com/watch?v=2f-NjDUvZIE&amp;list=PLZbbT5o_s2xrwRnXk_yCPtnqqo4_u2YGL&amp;index=8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91640E-503A-42E6-903C-44638DE96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856" y="2172818"/>
            <a:ext cx="2133600" cy="34290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49607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1824</TotalTime>
  <Words>949</Words>
  <Application>Microsoft Office PowerPoint</Application>
  <PresentationFormat>On-screen Show (4:3)</PresentationFormat>
  <Paragraphs>106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SFMono-Regular</vt:lpstr>
      <vt:lpstr>Wingdings</vt:lpstr>
      <vt:lpstr>Office 佈景主題</vt:lpstr>
      <vt:lpstr>8 Predict</vt:lpstr>
      <vt:lpstr>8 Predict</vt:lpstr>
      <vt:lpstr>8 Predict</vt:lpstr>
      <vt:lpstr>8 Predict</vt:lpstr>
      <vt:lpstr>8 Predict</vt:lpstr>
      <vt:lpstr>8 Predict</vt:lpstr>
      <vt:lpstr>8 Predict</vt:lpstr>
      <vt:lpstr>8 Predict</vt:lpstr>
      <vt:lpstr>8 Predict</vt:lpstr>
      <vt:lpstr>8.1 Quiz</vt:lpstr>
      <vt:lpstr>8.1 Quiz</vt:lpstr>
      <vt:lpstr>8.1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626</cp:revision>
  <dcterms:created xsi:type="dcterms:W3CDTF">2018-09-28T16:40:41Z</dcterms:created>
  <dcterms:modified xsi:type="dcterms:W3CDTF">2020-06-09T01:32:56Z</dcterms:modified>
</cp:coreProperties>
</file>