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75" r:id="rId3"/>
    <p:sldId id="294" r:id="rId4"/>
    <p:sldId id="263" r:id="rId5"/>
    <p:sldId id="278" r:id="rId6"/>
    <p:sldId id="267" r:id="rId7"/>
    <p:sldId id="265" r:id="rId8"/>
    <p:sldId id="266" r:id="rId9"/>
    <p:sldId id="277" r:id="rId10"/>
    <p:sldId id="268" r:id="rId11"/>
    <p:sldId id="264" r:id="rId12"/>
    <p:sldId id="279" r:id="rId13"/>
    <p:sldId id="269" r:id="rId14"/>
    <p:sldId id="284" r:id="rId15"/>
    <p:sldId id="281" r:id="rId16"/>
    <p:sldId id="285" r:id="rId17"/>
    <p:sldId id="286" r:id="rId18"/>
    <p:sldId id="280" r:id="rId19"/>
    <p:sldId id="287" r:id="rId20"/>
    <p:sldId id="288" r:id="rId21"/>
    <p:sldId id="289" r:id="rId22"/>
    <p:sldId id="290" r:id="rId23"/>
    <p:sldId id="291" r:id="rId24"/>
    <p:sldId id="276" r:id="rId25"/>
    <p:sldId id="292" r:id="rId26"/>
    <p:sldId id="293" r:id="rId27"/>
    <p:sldId id="271" r:id="rId28"/>
    <p:sldId id="272" r:id="rId29"/>
    <p:sldId id="273" r:id="rId30"/>
    <p:sldId id="274" r:id="rId31"/>
    <p:sldId id="295" r:id="rId32"/>
    <p:sldId id="296" r:id="rId33"/>
    <p:sldId id="259" r:id="rId3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102" d="100"/>
          <a:sy n="102" d="100"/>
        </p:scale>
        <p:origin x="87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YCRuTT31qR0&amp;list=PLC3y8-rFHvwgg3vaYJgHGnModB54rxOk3&amp;index=26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YCRuTT31qR0&amp;list=PLC3y8-rFHvwgg3vaYJgHGnModB54rxOk3&amp;index=26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YCRuTT31qR0&amp;list=PLC3y8-rFHvwgg3vaYJgHGnModB54rxOk3&amp;index=26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CRuTT31qR0&amp;list=PLC3y8-rFHvwgg3vaYJgHGnModB54rxOk3&amp;index=26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YCRuTT31qR0&amp;list=PLC3y8-rFHvwgg3vaYJgHGnModB54rxOk3&amp;index=26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YCRuTT31qR0&amp;list=PLC3y8-rFHvwgg3vaYJgHGnModB54rxOk3&amp;index=26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YCRuTT31qR0&amp;list=PLC3y8-rFHvwgg3vaYJgHGnModB54rxOk3&amp;index=26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YCRuTT31qR0&amp;list=PLC3y8-rFHvwgg3vaYJgHGnModB54rxOk3&amp;index=26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CRuTT31qR0&amp;list=PLC3y8-rFHvwgg3vaYJgHGnModB54rxOk3&amp;index=26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YCRuTT31qR0&amp;list=PLC3y8-rFHvwgg3vaYJgHGnModB54rxOk3&amp;index=26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YCRuTT31qR0&amp;list=PLC3y8-rFHvwgg3vaYJgHGnModB54rxOk3&amp;index=26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YCRuTT31qR0&amp;list=PLC3y8-rFHvwgg3vaYJgHGnModB54rxOk3&amp;index=26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CRuTT31qR0&amp;list=PLC3y8-rFHvwgg3vaYJgHGnModB54rxOk3&amp;index=26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CRuTT31qR0&amp;list=PLC3y8-rFHvwgg3vaYJgHGnModB54rxOk3&amp;index=26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CRuTT31qR0&amp;list=PLC3y8-rFHvwgg3vaYJgHGnModB54rxOk3&amp;index=26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YCRuTT31qR0&amp;list=PLC3y8-rFHvwgg3vaYJgHGnModB54rxOk3&amp;index=26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CRuTT31qR0&amp;list=PLC3y8-rFHvwgg3vaYJgHGnModB54rxOk3&amp;index=26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CRuTT31qR0&amp;list=PLC3y8-rFHvwgg3vaYJgHGnModB54rxOk3&amp;index=26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CRuTT31qR0&amp;list=PLC3y8-rFHvwgg3vaYJgHGnModB54rxOk3&amp;index=26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CRuTT31qR0&amp;list=PLC3y8-rFHvwgg3vaYJgHGnModB54rxOk3&amp;index=26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CRuTT31qR0&amp;list=PLC3y8-rFHvwgg3vaYJgHGnModB54rxOk3&amp;index=26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YCRuTT31qR0&amp;list=PLC3y8-rFHvwgg3vaYJgHGnModB54rxOk3&amp;index=26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YCRuTT31qR0&amp;list=PLC3y8-rFHvwgg3vaYJgHGnModB54rxOk3&amp;index=26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YCRuTT31qR0&amp;list=PLC3y8-rFHvwgg3vaYJgHGnModB54rxOk3&amp;index=26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YCRuTT31qR0&amp;list=PLC3y8-rFHvwgg3vaYJgHGnModB54rxOk3&amp;index=26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26 Pure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26 Pure Component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2"/>
            <a:ext cx="8219256" cy="7338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Pure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Note: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SetInterval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is for Regular component, not for Pure Component.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https://www.youtube.com/watch?v=YCRuTT31qR0&amp;list=PLC3y8-rFHvwgg3vaYJgHGnModB54rxOk3&amp;index=26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6BA0AF-17E3-4DF6-B60E-FE0D7ED9C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904" y="2185690"/>
            <a:ext cx="6613376" cy="433964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17953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26 Pure Component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2"/>
            <a:ext cx="3384376" cy="936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App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Finally, in App.js, we add the parent component.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https://www.youtube.com/watch?v=YCRuTT31qR0&amp;list=PLC3y8-rFHvwgg3vaYJgHGnModB54rxOk3&amp;index=26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138D1D-D950-41E4-87F7-B0672DC93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925" y="1396060"/>
            <a:ext cx="4736875" cy="4727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79111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26 Pure Component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1"/>
            <a:ext cx="8219256" cy="13216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App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Now, look at the browser.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You should able to see the expected output: parent component, regular component, and pure component.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https://www.youtube.com/watch?v=YCRuTT31qR0&amp;list=PLC3y8-rFHvwgg3vaYJgHGnModB54rxOk3&amp;index=26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DA227A-0997-409E-B41E-C2609A5EF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325" y="2870111"/>
            <a:ext cx="4714875" cy="1762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32597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26.1 Add console.log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64082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26.1 Add console.log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1"/>
            <a:ext cx="8219256" cy="15841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What is the Concern?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What we really concern about in this example is </a:t>
            </a: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when the render method is called 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each of the components.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go back the code and add the console.log () statement in all of these three components.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https://www.youtube.com/watch?v=YCRuTT31qR0&amp;list=PLC3y8-rFHvwgg3vaYJgHGnModB54rxOk3&amp;index=26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215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26.1 Add console.log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340762"/>
            <a:ext cx="4211693" cy="7200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Parent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Add Console.log in parent component.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https://www.youtube.com/watch?v=YCRuTT31qR0&amp;list=PLC3y8-rFHvwgg3vaYJgHGnModB54rxOk3&amp;index=26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37BC5C-29C6-4A74-903B-5CC5DA82D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097" y="97404"/>
            <a:ext cx="4311903" cy="651185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6F94785-BF5A-4239-963C-165DFD0F5172}"/>
              </a:ext>
            </a:extLst>
          </p:cNvPr>
          <p:cNvSpPr/>
          <p:nvPr/>
        </p:nvSpPr>
        <p:spPr>
          <a:xfrm>
            <a:off x="5940152" y="4365104"/>
            <a:ext cx="302433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49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26.1 Add console.log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1"/>
            <a:ext cx="8219256" cy="7920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Pure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Add console.log() in pure component.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https://www.youtube.com/watch?v=YCRuTT31qR0&amp;list=PLC3y8-rFHvwgg3vaYJgHGnModB54rxOk3&amp;index=26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8AF400-F4FC-41FD-8CA9-6B4481A67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775" y="2335924"/>
            <a:ext cx="4362450" cy="32670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3D0DFF0-DECE-4F78-A881-A684C89C1E84}"/>
              </a:ext>
            </a:extLst>
          </p:cNvPr>
          <p:cNvSpPr/>
          <p:nvPr/>
        </p:nvSpPr>
        <p:spPr>
          <a:xfrm>
            <a:off x="3511767" y="3598494"/>
            <a:ext cx="302433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05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26.1 Add console.log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2"/>
            <a:ext cx="8352928" cy="6979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Regular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Add console.log () in Regular component.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https://www.youtube.com/watch?v=YCRuTT31qR0&amp;list=PLC3y8-rFHvwgg3vaYJgHGnModB54rxOk3&amp;index=26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10DA71-2FBF-4B5D-86EA-64C7320EE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437284"/>
            <a:ext cx="4962525" cy="33051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480C08-E447-4003-973B-9221FB9291C1}"/>
              </a:ext>
            </a:extLst>
          </p:cNvPr>
          <p:cNvSpPr/>
          <p:nvPr/>
        </p:nvSpPr>
        <p:spPr>
          <a:xfrm>
            <a:off x="2987824" y="3631947"/>
            <a:ext cx="302433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51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26.2 Check Console in browser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1471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26.2 Check Console in Browser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2"/>
            <a:ext cx="8352928" cy="3489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Check Console in Browser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https://www.youtube.com/watch?v=YCRuTT31qR0&amp;list=PLC3y8-rFHvwgg3vaYJgHGnModB54rxOk3&amp;index=26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480C08-E447-4003-973B-9221FB9291C1}"/>
              </a:ext>
            </a:extLst>
          </p:cNvPr>
          <p:cNvSpPr/>
          <p:nvPr/>
        </p:nvSpPr>
        <p:spPr>
          <a:xfrm>
            <a:off x="2987824" y="3631947"/>
            <a:ext cx="302433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C86AE9-7C7C-4559-9DFB-1231203D2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013" y="1778050"/>
            <a:ext cx="5885459" cy="481933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5EBE1618-BC8E-4C70-8611-06BAE5639AFF}"/>
              </a:ext>
            </a:extLst>
          </p:cNvPr>
          <p:cNvSpPr txBox="1">
            <a:spLocks/>
          </p:cNvSpPr>
          <p:nvPr/>
        </p:nvSpPr>
        <p:spPr>
          <a:xfrm>
            <a:off x="457200" y="1778050"/>
            <a:ext cx="2376264" cy="373918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Initially, we have parent render, Regular Component, and Pure Component render.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But, after that, every two seconds, the set state method is called which will re-render the parent component.</a:t>
            </a:r>
          </a:p>
        </p:txBody>
      </p:sp>
    </p:spTree>
    <p:extLst>
      <p:ext uri="{BB962C8B-B14F-4D97-AF65-F5344CB8AC3E}">
        <p14:creationId xmlns:p14="http://schemas.microsoft.com/office/powerpoint/2010/main" val="38652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26 Pure Component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40768"/>
            <a:ext cx="8219256" cy="33123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Pure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discuss the Pure Component in this discussion.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 err="1">
                <a:solidFill>
                  <a:schemeClr val="tx1"/>
                </a:solidFill>
                <a:effectLst/>
              </a:rPr>
              <a:t>PureComponent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 is used for Performance Optimization. If your 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React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 component's render() function 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renders the same result given the same props and state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, you can use </a:t>
            </a:r>
            <a:r>
              <a:rPr lang="en-US" sz="1800" b="1" i="0" dirty="0" err="1">
                <a:solidFill>
                  <a:schemeClr val="tx1"/>
                </a:solidFill>
                <a:effectLst/>
              </a:rPr>
              <a:t>PureComponent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 for a performance boost in some cases</a:t>
            </a:r>
            <a:r>
              <a:rPr lang="en-US" altLang="zh-TW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The biggest difference between React pure component vs a regular React component is that </a:t>
            </a:r>
            <a:r>
              <a:rPr lang="en-US" sz="1800" i="0" dirty="0">
                <a:solidFill>
                  <a:schemeClr val="tx1"/>
                </a:solidFill>
                <a:effectLst/>
              </a:rPr>
              <a:t>a 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React component doesn’t implement </a:t>
            </a:r>
            <a:r>
              <a:rPr lang="en-US" sz="1800" b="1" i="1" dirty="0" err="1">
                <a:solidFill>
                  <a:schemeClr val="tx1"/>
                </a:solidFill>
                <a:effectLst/>
              </a:rPr>
              <a:t>shouldComponentUpdate</a:t>
            </a:r>
            <a:r>
              <a:rPr lang="en-US" sz="1800" b="1" i="1" dirty="0">
                <a:solidFill>
                  <a:schemeClr val="tx1"/>
                </a:solidFill>
                <a:effectLst/>
              </a:rPr>
              <a:t>()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 by default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On the other hand, React pure component does implement </a:t>
            </a:r>
            <a:r>
              <a:rPr lang="en-US" sz="1800" b="0" i="1" dirty="0" err="1">
                <a:solidFill>
                  <a:schemeClr val="tx1"/>
                </a:solidFill>
                <a:effectLst/>
              </a:rPr>
              <a:t>shouldComponentUpdate</a:t>
            </a:r>
            <a:r>
              <a:rPr lang="en-US" sz="1800" b="0" i="1" dirty="0">
                <a:solidFill>
                  <a:schemeClr val="tx1"/>
                </a:solidFill>
                <a:effectLst/>
              </a:rPr>
              <a:t>()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by default, and by performing a shallow comparison on React state and props values.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https://www.youtube.com/watch?v=YCRuTT31qR0&amp;list=PLC3y8-rFHvwgg3vaYJgHGnModB54rxOk3&amp;index=26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2926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26.2 Check Console in Browser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2"/>
            <a:ext cx="8352928" cy="3489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Check Console in Browser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https://www.youtube.com/watch?v=YCRuTT31qR0&amp;list=PLC3y8-rFHvwgg3vaYJgHGnModB54rxOk3&amp;index=26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480C08-E447-4003-973B-9221FB9291C1}"/>
              </a:ext>
            </a:extLst>
          </p:cNvPr>
          <p:cNvSpPr/>
          <p:nvPr/>
        </p:nvSpPr>
        <p:spPr>
          <a:xfrm>
            <a:off x="2987824" y="3631947"/>
            <a:ext cx="302433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C86AE9-7C7C-4559-9DFB-1231203D2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013" y="1778050"/>
            <a:ext cx="5885459" cy="481933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5EBE1618-BC8E-4C70-8611-06BAE5639AFF}"/>
              </a:ext>
            </a:extLst>
          </p:cNvPr>
          <p:cNvSpPr txBox="1">
            <a:spLocks/>
          </p:cNvSpPr>
          <p:nvPr/>
        </p:nvSpPr>
        <p:spPr>
          <a:xfrm>
            <a:off x="457200" y="1778050"/>
            <a:ext cx="2376264" cy="431524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If parent component re-render,  the child component will also re-render.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Unless, your return false from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shouldComponentUpdate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should see the render method from both regular component and pure components being logged.</a:t>
            </a:r>
          </a:p>
        </p:txBody>
      </p:sp>
    </p:spTree>
    <p:extLst>
      <p:ext uri="{BB962C8B-B14F-4D97-AF65-F5344CB8AC3E}">
        <p14:creationId xmlns:p14="http://schemas.microsoft.com/office/powerpoint/2010/main" val="1706339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26.2 Check Console in Browser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2"/>
            <a:ext cx="8352928" cy="3489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Check Console in Browser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https://www.youtube.com/watch?v=YCRuTT31qR0&amp;list=PLC3y8-rFHvwgg3vaYJgHGnModB54rxOk3&amp;index=26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480C08-E447-4003-973B-9221FB9291C1}"/>
              </a:ext>
            </a:extLst>
          </p:cNvPr>
          <p:cNvSpPr/>
          <p:nvPr/>
        </p:nvSpPr>
        <p:spPr>
          <a:xfrm>
            <a:off x="2987824" y="3631947"/>
            <a:ext cx="302433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C86AE9-7C7C-4559-9DFB-1231203D2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013" y="1778050"/>
            <a:ext cx="5885459" cy="481933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5EBE1618-BC8E-4C70-8611-06BAE5639AFF}"/>
              </a:ext>
            </a:extLst>
          </p:cNvPr>
          <p:cNvSpPr txBox="1">
            <a:spLocks/>
          </p:cNvSpPr>
          <p:nvPr/>
        </p:nvSpPr>
        <p:spPr>
          <a:xfrm>
            <a:off x="457200" y="1778050"/>
            <a:ext cx="2376264" cy="405190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However, we only see the regular component log message but not the pure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Every two seconds, the Parent component and regular component are re-render.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But the pure component is never re-rendered.</a:t>
            </a:r>
          </a:p>
        </p:txBody>
      </p:sp>
    </p:spTree>
    <p:extLst>
      <p:ext uri="{BB962C8B-B14F-4D97-AF65-F5344CB8AC3E}">
        <p14:creationId xmlns:p14="http://schemas.microsoft.com/office/powerpoint/2010/main" val="3841162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26.2 Check Console in Browser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2"/>
            <a:ext cx="8352928" cy="3489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Check Console in Browser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https://www.youtube.com/watch?v=YCRuTT31qR0&amp;list=PLC3y8-rFHvwgg3vaYJgHGnModB54rxOk3&amp;index=26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480C08-E447-4003-973B-9221FB9291C1}"/>
              </a:ext>
            </a:extLst>
          </p:cNvPr>
          <p:cNvSpPr/>
          <p:nvPr/>
        </p:nvSpPr>
        <p:spPr>
          <a:xfrm>
            <a:off x="2987824" y="3631947"/>
            <a:ext cx="302433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C86AE9-7C7C-4559-9DFB-1231203D2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013" y="1778050"/>
            <a:ext cx="5885459" cy="481933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5EBE1618-BC8E-4C70-8611-06BAE5639AFF}"/>
              </a:ext>
            </a:extLst>
          </p:cNvPr>
          <p:cNvSpPr txBox="1">
            <a:spLocks/>
          </p:cNvSpPr>
          <p:nvPr/>
        </p:nvSpPr>
        <p:spPr>
          <a:xfrm>
            <a:off x="457200" y="1778051"/>
            <a:ext cx="2376264" cy="172295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This is the difference between the regular component class and pure component class.</a:t>
            </a:r>
          </a:p>
        </p:txBody>
      </p:sp>
    </p:spTree>
    <p:extLst>
      <p:ext uri="{BB962C8B-B14F-4D97-AF65-F5344CB8AC3E}">
        <p14:creationId xmlns:p14="http://schemas.microsoft.com/office/powerpoint/2010/main" val="2076022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26.3 Regular vs. Pure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0994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26.3 Regular vs. Pure Component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3"/>
            <a:ext cx="821925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Pure Component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https://www.youtube.com/watch?v=YCRuTT31qR0&amp;list=PLC3y8-rFHvwgg3vaYJgHGnModB54rxOk3&amp;index=26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0BB449-81C1-46B0-BE0A-479000E57B9F}"/>
              </a:ext>
            </a:extLst>
          </p:cNvPr>
          <p:cNvSpPr/>
          <p:nvPr/>
        </p:nvSpPr>
        <p:spPr>
          <a:xfrm>
            <a:off x="467544" y="1818882"/>
            <a:ext cx="3898776" cy="1557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Regular Component</a:t>
            </a:r>
          </a:p>
          <a:p>
            <a:r>
              <a:rPr lang="en-US" dirty="0">
                <a:solidFill>
                  <a:schemeClr val="tx1"/>
                </a:solidFill>
              </a:rPr>
              <a:t>A  regular component does not implement the </a:t>
            </a:r>
            <a:r>
              <a:rPr lang="en-US" b="1" i="1" dirty="0">
                <a:solidFill>
                  <a:schemeClr val="tx1"/>
                </a:solidFill>
              </a:rPr>
              <a:t>shouldComponentUpdate</a:t>
            </a:r>
            <a:r>
              <a:rPr lang="en-US" dirty="0">
                <a:solidFill>
                  <a:schemeClr val="tx1"/>
                </a:solidFill>
              </a:rPr>
              <a:t> method.</a:t>
            </a:r>
          </a:p>
          <a:p>
            <a:r>
              <a:rPr lang="en-US" b="1" dirty="0">
                <a:solidFill>
                  <a:srgbClr val="C00000"/>
                </a:solidFill>
              </a:rPr>
              <a:t>It always returns true by default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6F17E8-9194-4845-890A-DB3991ABA4BB}"/>
              </a:ext>
            </a:extLst>
          </p:cNvPr>
          <p:cNvSpPr/>
          <p:nvPr/>
        </p:nvSpPr>
        <p:spPr>
          <a:xfrm>
            <a:off x="4788024" y="1853271"/>
            <a:ext cx="3816424" cy="1700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Pure Component</a:t>
            </a:r>
          </a:p>
          <a:p>
            <a:r>
              <a:rPr lang="en-US" dirty="0">
                <a:solidFill>
                  <a:schemeClr val="tx1"/>
                </a:solidFill>
              </a:rPr>
              <a:t>A  Pure component, on the other hand, implement the </a:t>
            </a:r>
            <a:r>
              <a:rPr lang="en-US" b="1" i="1" dirty="0">
                <a:solidFill>
                  <a:schemeClr val="tx1"/>
                </a:solidFill>
              </a:rPr>
              <a:t>shouldComponentUpdate</a:t>
            </a:r>
            <a:r>
              <a:rPr lang="en-US" dirty="0">
                <a:solidFill>
                  <a:schemeClr val="tx1"/>
                </a:solidFill>
              </a:rPr>
              <a:t> method</a:t>
            </a:r>
          </a:p>
          <a:p>
            <a:r>
              <a:rPr lang="en-US" b="1" dirty="0">
                <a:solidFill>
                  <a:srgbClr val="C00000"/>
                </a:solidFill>
              </a:rPr>
              <a:t>with a shallow props and state comparison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F2C0D4C-8673-4A0C-A54C-5B15BFCF3328}"/>
              </a:ext>
            </a:extLst>
          </p:cNvPr>
          <p:cNvSpPr txBox="1">
            <a:spLocks/>
          </p:cNvSpPr>
          <p:nvPr/>
        </p:nvSpPr>
        <p:spPr>
          <a:xfrm>
            <a:off x="457200" y="3690470"/>
            <a:ext cx="8219256" cy="39861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What is exactly the shallow props and state comparison?</a:t>
            </a:r>
          </a:p>
        </p:txBody>
      </p:sp>
    </p:spTree>
    <p:extLst>
      <p:ext uri="{BB962C8B-B14F-4D97-AF65-F5344CB8AC3E}">
        <p14:creationId xmlns:p14="http://schemas.microsoft.com/office/powerpoint/2010/main" val="1649612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26.4 Shallow Comparison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8140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26.4 Shallow Comparison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2"/>
            <a:ext cx="8219256" cy="936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Shallow Comparison (SC)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Shallow props and state comparison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We take a look at shallow comparison with respect to 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primitive type </a:t>
            </a: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and 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complex type</a:t>
            </a: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https://www.youtube.com/watch?v=YCRuTT31qR0&amp;list=PLC3y8-rFHvwgg3vaYJgHGnModB54rxOk3&amp;index=26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795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26.4 Shallow Comparison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3"/>
            <a:ext cx="8219256" cy="3937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Shallow Comparison (SC):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https://www.youtube.com/watch?v=YCRuTT31qR0&amp;list=PLC3y8-rFHvwgg3vaYJgHGnModB54rxOk3&amp;index=26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F8C9DE-1843-4DEA-BFF8-2F970B17BE9F}"/>
              </a:ext>
            </a:extLst>
          </p:cNvPr>
          <p:cNvSpPr/>
          <p:nvPr/>
        </p:nvSpPr>
        <p:spPr>
          <a:xfrm>
            <a:off x="457200" y="1860508"/>
            <a:ext cx="8219256" cy="1316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Primitive Types</a:t>
            </a:r>
          </a:p>
          <a:p>
            <a:r>
              <a:rPr lang="en-US" dirty="0">
                <a:solidFill>
                  <a:schemeClr val="tx1"/>
                </a:solidFill>
              </a:rPr>
              <a:t>For two primitive types a and b in numbers, strings, and Boolean.</a:t>
            </a:r>
          </a:p>
          <a:p>
            <a:r>
              <a:rPr lang="en-US" dirty="0">
                <a:solidFill>
                  <a:schemeClr val="tx1"/>
                </a:solidFill>
              </a:rPr>
              <a:t>a (SC) b returns true if a and b have the same value and are of the same type.</a:t>
            </a:r>
          </a:p>
          <a:p>
            <a:r>
              <a:rPr lang="en-US" dirty="0">
                <a:solidFill>
                  <a:schemeClr val="tx1"/>
                </a:solidFill>
              </a:rPr>
              <a:t>e.g., string ‘Peter’ (SC) string ‘Peter’ return true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B25CF2-112C-4A54-91C7-6B7433BEE1C8}"/>
              </a:ext>
            </a:extLst>
          </p:cNvPr>
          <p:cNvSpPr/>
          <p:nvPr/>
        </p:nvSpPr>
        <p:spPr>
          <a:xfrm>
            <a:off x="457200" y="3273400"/>
            <a:ext cx="8219256" cy="999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Complex Types</a:t>
            </a:r>
          </a:p>
          <a:p>
            <a:r>
              <a:rPr lang="en-US" dirty="0">
                <a:solidFill>
                  <a:schemeClr val="tx1"/>
                </a:solidFill>
              </a:rPr>
              <a:t>For two complex types a and b in numbers, strings, and Boolean.</a:t>
            </a:r>
          </a:p>
          <a:p>
            <a:r>
              <a:rPr lang="en-US" dirty="0">
                <a:solidFill>
                  <a:schemeClr val="tx1"/>
                </a:solidFill>
              </a:rPr>
              <a:t>a (SC) b returns true if a and b reference the exact object.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2D5BDF-7CE6-4D49-AE7C-49215CCA9482}"/>
              </a:ext>
            </a:extLst>
          </p:cNvPr>
          <p:cNvSpPr/>
          <p:nvPr/>
        </p:nvSpPr>
        <p:spPr>
          <a:xfrm>
            <a:off x="691776" y="4370494"/>
            <a:ext cx="3168352" cy="19858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e.g., </a:t>
            </a:r>
          </a:p>
          <a:p>
            <a:r>
              <a:rPr lang="en-US" dirty="0">
                <a:solidFill>
                  <a:schemeClr val="tx1"/>
                </a:solidFill>
              </a:rPr>
              <a:t>var a = [1, 2, 3];</a:t>
            </a:r>
          </a:p>
          <a:p>
            <a:r>
              <a:rPr lang="en-US" dirty="0">
                <a:solidFill>
                  <a:schemeClr val="tx1"/>
                </a:solidFill>
              </a:rPr>
              <a:t>var b = [1, 2, 3];</a:t>
            </a:r>
          </a:p>
          <a:p>
            <a:r>
              <a:rPr lang="en-US" dirty="0">
                <a:solidFill>
                  <a:schemeClr val="tx1"/>
                </a:solidFill>
              </a:rPr>
              <a:t>var c = a;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var </a:t>
            </a:r>
            <a:r>
              <a:rPr lang="en-US" dirty="0" err="1">
                <a:solidFill>
                  <a:schemeClr val="tx1"/>
                </a:solidFill>
              </a:rPr>
              <a:t>ab_eq</a:t>
            </a:r>
            <a:r>
              <a:rPr lang="en-US" dirty="0">
                <a:solidFill>
                  <a:schemeClr val="tx1"/>
                </a:solidFill>
              </a:rPr>
              <a:t> = (a === b); // false</a:t>
            </a:r>
          </a:p>
          <a:p>
            <a:r>
              <a:rPr lang="en-US" dirty="0">
                <a:solidFill>
                  <a:schemeClr val="tx1"/>
                </a:solidFill>
              </a:rPr>
              <a:t>var </a:t>
            </a:r>
            <a:r>
              <a:rPr lang="en-US" dirty="0" err="1">
                <a:solidFill>
                  <a:schemeClr val="tx1"/>
                </a:solidFill>
              </a:rPr>
              <a:t>ac_eq</a:t>
            </a:r>
            <a:r>
              <a:rPr lang="en-US" dirty="0">
                <a:solidFill>
                  <a:schemeClr val="tx1"/>
                </a:solidFill>
              </a:rPr>
              <a:t> = (a === c); // true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94B579-0440-4EE2-A9C9-31BA9D5C89F1}"/>
              </a:ext>
            </a:extLst>
          </p:cNvPr>
          <p:cNvSpPr/>
          <p:nvPr/>
        </p:nvSpPr>
        <p:spPr>
          <a:xfrm>
            <a:off x="4419600" y="4371492"/>
            <a:ext cx="3168352" cy="19858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e.g., </a:t>
            </a:r>
          </a:p>
          <a:p>
            <a:r>
              <a:rPr lang="en-US" dirty="0">
                <a:solidFill>
                  <a:schemeClr val="tx1"/>
                </a:solidFill>
              </a:rPr>
              <a:t>var a = { x:1, y: 2 };</a:t>
            </a:r>
          </a:p>
          <a:p>
            <a:r>
              <a:rPr lang="en-US" dirty="0">
                <a:solidFill>
                  <a:schemeClr val="tx1"/>
                </a:solidFill>
              </a:rPr>
              <a:t>var b = { x:1, y: 2 };</a:t>
            </a:r>
          </a:p>
          <a:p>
            <a:r>
              <a:rPr lang="en-US" dirty="0">
                <a:solidFill>
                  <a:schemeClr val="tx1"/>
                </a:solidFill>
              </a:rPr>
              <a:t>var c = a;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var </a:t>
            </a:r>
            <a:r>
              <a:rPr lang="en-US" dirty="0" err="1">
                <a:solidFill>
                  <a:schemeClr val="tx1"/>
                </a:solidFill>
              </a:rPr>
              <a:t>ab_eq</a:t>
            </a:r>
            <a:r>
              <a:rPr lang="en-US" dirty="0">
                <a:solidFill>
                  <a:schemeClr val="tx1"/>
                </a:solidFill>
              </a:rPr>
              <a:t> = (a === b); // false</a:t>
            </a:r>
          </a:p>
          <a:p>
            <a:r>
              <a:rPr lang="en-US" dirty="0">
                <a:solidFill>
                  <a:schemeClr val="tx1"/>
                </a:solidFill>
              </a:rPr>
              <a:t>var </a:t>
            </a:r>
            <a:r>
              <a:rPr lang="en-US" dirty="0" err="1">
                <a:solidFill>
                  <a:schemeClr val="tx1"/>
                </a:solidFill>
              </a:rPr>
              <a:t>ac_eq</a:t>
            </a:r>
            <a:r>
              <a:rPr lang="en-US" dirty="0">
                <a:solidFill>
                  <a:schemeClr val="tx1"/>
                </a:solidFill>
              </a:rPr>
              <a:t> = (a === c); // true</a:t>
            </a:r>
          </a:p>
        </p:txBody>
      </p:sp>
    </p:spTree>
    <p:extLst>
      <p:ext uri="{BB962C8B-B14F-4D97-AF65-F5344CB8AC3E}">
        <p14:creationId xmlns:p14="http://schemas.microsoft.com/office/powerpoint/2010/main" val="94076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26.4 Shallow Comparison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3"/>
            <a:ext cx="8219256" cy="936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Pure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 pure component implement shouldComponentUpdate with a shallow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porp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and state comparison.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https://www.youtube.com/watch?v=YCRuTT31qR0&amp;list=PLC3y8-rFHvwgg3vaYJgHGnModB54rxOk3&amp;index=26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81901D-20B6-41F0-B233-52034C79F919}"/>
              </a:ext>
            </a:extLst>
          </p:cNvPr>
          <p:cNvSpPr/>
          <p:nvPr/>
        </p:nvSpPr>
        <p:spPr>
          <a:xfrm>
            <a:off x="611560" y="2420888"/>
            <a:ext cx="3528392" cy="7478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70C0"/>
              </a:buClr>
              <a:buSzPct val="80000"/>
            </a:pPr>
            <a:r>
              <a:rPr lang="en-US" altLang="zh-TW" b="1" dirty="0">
                <a:solidFill>
                  <a:schemeClr val="tx1"/>
                </a:solidFill>
              </a:rPr>
              <a:t>SC of </a:t>
            </a:r>
            <a:r>
              <a:rPr lang="en-US" altLang="zh-TW" b="1" dirty="0" err="1">
                <a:solidFill>
                  <a:schemeClr val="tx1"/>
                </a:solidFill>
              </a:rPr>
              <a:t>prevState</a:t>
            </a:r>
            <a:r>
              <a:rPr lang="en-US" altLang="zh-TW" b="1" dirty="0">
                <a:solidFill>
                  <a:schemeClr val="tx1"/>
                </a:solidFill>
              </a:rPr>
              <a:t> with </a:t>
            </a:r>
            <a:r>
              <a:rPr lang="en-US" altLang="zh-TW" b="1" dirty="0" err="1">
                <a:solidFill>
                  <a:schemeClr val="tx1"/>
                </a:solidFill>
              </a:rPr>
              <a:t>currentState</a:t>
            </a:r>
            <a:endParaRPr lang="en-US" altLang="zh-TW" b="1" dirty="0">
              <a:solidFill>
                <a:schemeClr val="tx1"/>
              </a:solidFill>
            </a:endParaRPr>
          </a:p>
          <a:p>
            <a:pPr>
              <a:buClr>
                <a:srgbClr val="0070C0"/>
              </a:buClr>
              <a:buSzPct val="80000"/>
            </a:pPr>
            <a:r>
              <a:rPr lang="en-US" altLang="zh-TW" b="1" dirty="0">
                <a:solidFill>
                  <a:schemeClr val="tx1"/>
                </a:solidFill>
              </a:rPr>
              <a:t>SC of </a:t>
            </a:r>
            <a:r>
              <a:rPr lang="en-US" altLang="zh-TW" b="1" dirty="0" err="1">
                <a:solidFill>
                  <a:schemeClr val="tx1"/>
                </a:solidFill>
              </a:rPr>
              <a:t>prevProps</a:t>
            </a:r>
            <a:r>
              <a:rPr lang="en-US" altLang="zh-TW" b="1" dirty="0">
                <a:solidFill>
                  <a:schemeClr val="tx1"/>
                </a:solidFill>
              </a:rPr>
              <a:t> with </a:t>
            </a:r>
            <a:r>
              <a:rPr lang="en-US" altLang="zh-TW" b="1" dirty="0" err="1">
                <a:solidFill>
                  <a:schemeClr val="tx1"/>
                </a:solidFill>
              </a:rPr>
              <a:t>currentProps</a:t>
            </a:r>
            <a:r>
              <a:rPr lang="en-US" altLang="zh-TW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9022C8D-ABC0-47AA-A066-0F09F4B6B618}"/>
              </a:ext>
            </a:extLst>
          </p:cNvPr>
          <p:cNvSpPr/>
          <p:nvPr/>
        </p:nvSpPr>
        <p:spPr>
          <a:xfrm>
            <a:off x="4427984" y="2675492"/>
            <a:ext cx="144016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D93139-CC04-4353-AB8F-868C24A12673}"/>
              </a:ext>
            </a:extLst>
          </p:cNvPr>
          <p:cNvSpPr/>
          <p:nvPr/>
        </p:nvSpPr>
        <p:spPr>
          <a:xfrm>
            <a:off x="4457930" y="2276872"/>
            <a:ext cx="1338206" cy="3986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Difference?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A0BBBA-8E29-4B80-A66D-2E31034BE5E3}"/>
              </a:ext>
            </a:extLst>
          </p:cNvPr>
          <p:cNvSpPr/>
          <p:nvPr/>
        </p:nvSpPr>
        <p:spPr>
          <a:xfrm>
            <a:off x="6095092" y="2626994"/>
            <a:ext cx="2293332" cy="3986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Re-render component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ED45639-559E-47FF-AF63-96C9AACBA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308" y="3356992"/>
            <a:ext cx="4362450" cy="32670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58FBFF4-B0DA-4616-8831-98E7DF5C6FBB}"/>
              </a:ext>
            </a:extLst>
          </p:cNvPr>
          <p:cNvSpPr/>
          <p:nvPr/>
        </p:nvSpPr>
        <p:spPr>
          <a:xfrm>
            <a:off x="5796136" y="5020663"/>
            <a:ext cx="1440160" cy="3986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45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26.5 Summary of Pure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330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26 Pure Component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40768"/>
            <a:ext cx="8219256" cy="25202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Pure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You can see that even the App component extends from </a:t>
            </a:r>
            <a:r>
              <a:rPr lang="en-US" altLang="zh-TW" sz="1800" dirty="0" err="1">
                <a:solidFill>
                  <a:schemeClr val="tx1"/>
                </a:solidFill>
              </a:rPr>
              <a:t>react.component</a:t>
            </a:r>
            <a:r>
              <a:rPr lang="en-US" altLang="zh-TW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It turns out there is a second way to create a class component and that is by extending the pure component class from React.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What is the difference between the component class and the pure component class?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When should we use one over the other?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Look at the example.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https://www.youtube.com/watch?v=YCRuTT31qR0&amp;list=PLC3y8-rFHvwgg3vaYJgHGnModB54rxOk3&amp;index=26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487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26.5 Summary of Pure Component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2"/>
            <a:ext cx="8219256" cy="316835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Summary of Pure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can create a component by extending the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PureCompoent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class.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A PureComponent implements the shouldComponentUpdate lifecycle method by performing a shallow comparison on the props and state of the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If there is no difference, the component is not re-rendered- Performance boost.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It is a good idea to ensure that all the children components are also pure to avoid unexpected behavior.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Never mutate the state. Always return a new object that reflects the new state.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It is safe to use regular components most of the time unless you have a performance need in some components.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https://www.youtube.com/watch?v=YCRuTT31qR0&amp;list=PLC3y8-rFHvwgg3vaYJgHGnModB54rxOk3&amp;index=26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322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26.6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3029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26.6 Quiz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2"/>
            <a:ext cx="8219256" cy="36724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1. What is difference between the pure component and regular component?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a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+mj-lt"/>
              </a:rPr>
              <a:t>) </a:t>
            </a:r>
            <a:r>
              <a:rPr lang="en-US" sz="1800" b="1" i="0" dirty="0" err="1">
                <a:solidFill>
                  <a:schemeClr val="tx1"/>
                </a:solidFill>
                <a:effectLst/>
              </a:rPr>
              <a:t>PureComponent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 is used for Performance Optimization.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b) 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The biggest difference between React pure component vs a regular React component is that </a:t>
            </a:r>
            <a:r>
              <a:rPr lang="en-US" sz="1800" i="0" dirty="0">
                <a:solidFill>
                  <a:schemeClr val="tx1"/>
                </a:solidFill>
                <a:effectLst/>
              </a:rPr>
              <a:t>a 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React component doesn’t implement </a:t>
            </a:r>
            <a:r>
              <a:rPr lang="en-US" sz="1800" b="1" i="1" dirty="0" err="1">
                <a:solidFill>
                  <a:schemeClr val="tx1"/>
                </a:solidFill>
                <a:effectLst/>
              </a:rPr>
              <a:t>shouldComponentUpdate</a:t>
            </a:r>
            <a:r>
              <a:rPr lang="en-US" sz="1800" b="1" i="1" dirty="0">
                <a:solidFill>
                  <a:schemeClr val="tx1"/>
                </a:solidFill>
                <a:effectLst/>
              </a:rPr>
              <a:t>()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 by default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) On the other hand, React pure component does implement </a:t>
            </a:r>
            <a:r>
              <a:rPr lang="en-US" sz="1800" b="0" i="1" dirty="0" err="1">
                <a:solidFill>
                  <a:schemeClr val="tx1"/>
                </a:solidFill>
                <a:effectLst/>
              </a:rPr>
              <a:t>shouldComponentUpdate</a:t>
            </a:r>
            <a:r>
              <a:rPr lang="en-US" sz="1800" b="0" i="1" dirty="0">
                <a:solidFill>
                  <a:schemeClr val="tx1"/>
                </a:solidFill>
                <a:effectLst/>
              </a:rPr>
              <a:t>()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by default, and by performing a shallow comparison on React state and props values. If all the props and state are the same, </a:t>
            </a:r>
            <a:r>
              <a:rPr lang="en-US" sz="1800" b="0" i="1" dirty="0" err="1">
                <a:solidFill>
                  <a:schemeClr val="tx1"/>
                </a:solidFill>
                <a:effectLst/>
              </a:rPr>
              <a:t>shouldComponentUpdate</a:t>
            </a:r>
            <a:r>
              <a:rPr lang="en-US" sz="1800" b="0" i="1" dirty="0">
                <a:solidFill>
                  <a:schemeClr val="tx1"/>
                </a:solidFill>
                <a:effectLst/>
              </a:rPr>
              <a:t>()</a:t>
            </a:r>
            <a:r>
              <a:rPr lang="en-US" sz="1800" dirty="0">
                <a:solidFill>
                  <a:schemeClr val="tx1"/>
                </a:solidFill>
              </a:rPr>
              <a:t>  return false, i.e., never update any UI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https://www.youtube.com/watch?v=YCRuTT31qR0&amp;list=PLC3y8-rFHvwgg3vaYJgHGnModB54rxOk3&amp;index=26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16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26 Pure Component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340761"/>
            <a:ext cx="4680519" cy="34563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Pure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order to see the difference, we create the following class components: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Create ./components/PureComp.js for </a:t>
            </a: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pure component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Create ./components/RegComp.js for </a:t>
            </a: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regular component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Create ./components/ParentComp.js for </a:t>
            </a: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parent component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. The Parent component that is capable of changing its state.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component tree is shown on the right.</a:t>
            </a:r>
            <a:endParaRPr lang="en-US" altLang="zh-TW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https://www.youtube.com/watch?v=YCRuTT31qR0&amp;list=PLC3y8-rFHvwgg3vaYJgHGnModB54rxOk3&amp;index=26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68B4D70-8FB4-4199-A296-FCD056A48ABF}"/>
              </a:ext>
            </a:extLst>
          </p:cNvPr>
          <p:cNvSpPr/>
          <p:nvPr/>
        </p:nvSpPr>
        <p:spPr>
          <a:xfrm>
            <a:off x="6251848" y="1466390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Component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DE6130-3E4B-4F70-ACF4-EE7C3501755C}"/>
              </a:ext>
            </a:extLst>
          </p:cNvPr>
          <p:cNvSpPr/>
          <p:nvPr/>
        </p:nvSpPr>
        <p:spPr>
          <a:xfrm>
            <a:off x="6251848" y="2510953"/>
            <a:ext cx="1368152" cy="5716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 Component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BE1BEBE-6D47-45C0-ADD4-6947EC7B133A}"/>
              </a:ext>
            </a:extLst>
          </p:cNvPr>
          <p:cNvSpPr/>
          <p:nvPr/>
        </p:nvSpPr>
        <p:spPr>
          <a:xfrm>
            <a:off x="5292080" y="3775352"/>
            <a:ext cx="1368152" cy="576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Regular</a:t>
            </a:r>
          </a:p>
          <a:p>
            <a:pPr algn="ctr"/>
            <a:r>
              <a:rPr lang="en-US" dirty="0"/>
              <a:t>Component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89CCA9-5337-47B6-BFBB-BBE3BAA65A7A}"/>
              </a:ext>
            </a:extLst>
          </p:cNvPr>
          <p:cNvSpPr/>
          <p:nvPr/>
        </p:nvSpPr>
        <p:spPr>
          <a:xfrm>
            <a:off x="7452320" y="3775352"/>
            <a:ext cx="1368152" cy="576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Pure Component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1353001-ACB1-4A82-A924-CDAE6CE08F52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5400000">
            <a:off x="6109689" y="2949116"/>
            <a:ext cx="692703" cy="9597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CBAB175-DD2C-4205-AAEB-AA06B8C3C0EB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16200000" flipH="1">
            <a:off x="7189809" y="2828764"/>
            <a:ext cx="692703" cy="12004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8E2110-7E36-48C3-8044-F73E564C046E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935924" y="1970446"/>
            <a:ext cx="0" cy="54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26 Pure Component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1"/>
            <a:ext cx="8219256" cy="208823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Pure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component that is capable of changing its state.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Note: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pure component, we type ‘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rpce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’ (React Pure Component ES7)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import { PureComponent } from ‘react’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What is the difference of Pure Component and Class Component?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https://www.youtube.com/watch?v=YCRuTT31qR0&amp;list=PLC3y8-rFHvwgg3vaYJgHGnModB54rxOk3&amp;index=26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191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26 Pure Component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1"/>
            <a:ext cx="8219256" cy="12961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Pure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create the PureComp.js.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PureComp.js, we type ‘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rpce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’ (React Pure Component ES7) to create a pure component.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https://www.youtube.com/watch?v=YCRuTT31qR0&amp;list=PLC3y8-rFHvwgg3vaYJgHGnModB54rxOk3&amp;index=26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8AF400-F4FC-41FD-8CA9-6B4481A67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510" y="2795324"/>
            <a:ext cx="4362450" cy="32670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1DCFAD48-DF03-4D85-9DEA-F0A323BA98F5}"/>
              </a:ext>
            </a:extLst>
          </p:cNvPr>
          <p:cNvSpPr txBox="1">
            <a:spLocks/>
          </p:cNvSpPr>
          <p:nvPr/>
        </p:nvSpPr>
        <p:spPr>
          <a:xfrm>
            <a:off x="500328" y="2800268"/>
            <a:ext cx="3495608" cy="270288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You can see the difference of pure component class and regular class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stead of importing the { Component } from React, we are now importing {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PureComponent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} from React.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also extending the same (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PureComponent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08120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26 Pure Component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2"/>
            <a:ext cx="6984776" cy="9423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Regular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the RegComp.js, we type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rce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(React Component ES7) to import the { Component} from React.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https://www.youtube.com/watch?v=YCRuTT31qR0&amp;list=PLC3y8-rFHvwgg3vaYJgHGnModB54rxOk3&amp;index=26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10DA71-2FBF-4B5D-86EA-64C7320EE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437284"/>
            <a:ext cx="4962525" cy="3305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94341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26 Pure Component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340762"/>
            <a:ext cx="4577621" cy="36724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Parent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the Parent Component, we also type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rce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(React Component for ES7) for the regular class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the ParentComp.js, we can see it is importing { Component } from React.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Parent class Component  includes the capability to changing the state inside the Parent Component.</a:t>
            </a:r>
            <a:endParaRPr lang="en-US" altLang="zh-TW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Type ‘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rcon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’ (React Constructor) before the render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this.state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, we add the name: ‘Peter’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https://www.youtube.com/watch?v=YCRuTT31qR0&amp;list=PLC3y8-rFHvwgg3vaYJgHGnModB54rxOk3&amp;index=26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37BC5C-29C6-4A74-903B-5CC5DA82D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1103395"/>
            <a:ext cx="3749020" cy="566178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05408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26 Pure Component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340762"/>
            <a:ext cx="4211693" cy="29523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Parent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Add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componentDidMount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().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componentDidMount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() {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&gt;   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setInterval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(() =&gt;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&gt;      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this.state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({ name: ‘Peter’})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&gt;    }, 2000)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&gt;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the render (), we add regular component and pure component.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https://www.youtube.com/watch?v=YCRuTT31qR0&amp;list=PLC3y8-rFHvwgg3vaYJgHGnModB54rxOk3&amp;index=26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37BC5C-29C6-4A74-903B-5CC5DA82D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097" y="97404"/>
            <a:ext cx="4311903" cy="651185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52366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6609</TotalTime>
  <Words>2042</Words>
  <Application>Microsoft Office PowerPoint</Application>
  <PresentationFormat>On-screen Show (4:3)</PresentationFormat>
  <Paragraphs>256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Wingdings</vt:lpstr>
      <vt:lpstr>Office 佈景主題</vt:lpstr>
      <vt:lpstr>26 Pure Component</vt:lpstr>
      <vt:lpstr>26 Pure Component</vt:lpstr>
      <vt:lpstr>26 Pure Component</vt:lpstr>
      <vt:lpstr>26 Pure Component</vt:lpstr>
      <vt:lpstr>26 Pure Component</vt:lpstr>
      <vt:lpstr>26 Pure Component</vt:lpstr>
      <vt:lpstr>26 Pure Component</vt:lpstr>
      <vt:lpstr>26 Pure Component</vt:lpstr>
      <vt:lpstr>26 Pure Component</vt:lpstr>
      <vt:lpstr>26 Pure Component</vt:lpstr>
      <vt:lpstr>26 Pure Component</vt:lpstr>
      <vt:lpstr>26 Pure Component</vt:lpstr>
      <vt:lpstr>26.1 Add console.log</vt:lpstr>
      <vt:lpstr>26.1 Add console.log</vt:lpstr>
      <vt:lpstr>26.1 Add console.log</vt:lpstr>
      <vt:lpstr>26.1 Add console.log</vt:lpstr>
      <vt:lpstr>26.1 Add console.log</vt:lpstr>
      <vt:lpstr>26.2 Check Console in browser</vt:lpstr>
      <vt:lpstr>26.2 Check Console in Browser</vt:lpstr>
      <vt:lpstr>26.2 Check Console in Browser</vt:lpstr>
      <vt:lpstr>26.2 Check Console in Browser</vt:lpstr>
      <vt:lpstr>26.2 Check Console in Browser</vt:lpstr>
      <vt:lpstr>26.3 Regular vs. Pure Component</vt:lpstr>
      <vt:lpstr>26.3 Regular vs. Pure Component</vt:lpstr>
      <vt:lpstr>26.4 Shallow Comparison</vt:lpstr>
      <vt:lpstr>26.4 Shallow Comparison</vt:lpstr>
      <vt:lpstr>26.4 Shallow Comparison</vt:lpstr>
      <vt:lpstr>26.4 Shallow Comparison</vt:lpstr>
      <vt:lpstr>26.5 Summary of Pure Component</vt:lpstr>
      <vt:lpstr>26.5 Summary of Pure Component</vt:lpstr>
      <vt:lpstr>26.6 Quiz</vt:lpstr>
      <vt:lpstr>26.6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2275</cp:revision>
  <dcterms:created xsi:type="dcterms:W3CDTF">2018-09-28T16:40:41Z</dcterms:created>
  <dcterms:modified xsi:type="dcterms:W3CDTF">2020-06-29T03:38:30Z</dcterms:modified>
</cp:coreProperties>
</file>