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1" r:id="rId4"/>
    <p:sldId id="284" r:id="rId5"/>
    <p:sldId id="262" r:id="rId6"/>
    <p:sldId id="285" r:id="rId7"/>
    <p:sldId id="264" r:id="rId8"/>
    <p:sldId id="286" r:id="rId9"/>
    <p:sldId id="263" r:id="rId10"/>
    <p:sldId id="287" r:id="rId11"/>
    <p:sldId id="266" r:id="rId12"/>
    <p:sldId id="265" r:id="rId13"/>
    <p:sldId id="268" r:id="rId14"/>
    <p:sldId id="269" r:id="rId15"/>
    <p:sldId id="288" r:id="rId16"/>
    <p:sldId id="270" r:id="rId17"/>
    <p:sldId id="267" r:id="rId18"/>
    <p:sldId id="271" r:id="rId19"/>
    <p:sldId id="289" r:id="rId20"/>
    <p:sldId id="272" r:id="rId21"/>
    <p:sldId id="273" r:id="rId22"/>
    <p:sldId id="274" r:id="rId23"/>
    <p:sldId id="290" r:id="rId24"/>
    <p:sldId id="276" r:id="rId25"/>
    <p:sldId id="291" r:id="rId26"/>
    <p:sldId id="275" r:id="rId27"/>
    <p:sldId id="278" r:id="rId28"/>
    <p:sldId id="277" r:id="rId29"/>
    <p:sldId id="279" r:id="rId30"/>
    <p:sldId id="280" r:id="rId31"/>
    <p:sldId id="281" r:id="rId32"/>
    <p:sldId id="283" r:id="rId33"/>
    <p:sldId id="282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 varScale="1">
        <p:scale>
          <a:sx n="73" d="100"/>
          <a:sy n="73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Multi-Layer Perceptrons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8D526D4-06BF-42B5-AAE7-454CD993133A}"/>
              </a:ext>
            </a:extLst>
          </p:cNvPr>
          <p:cNvSpPr txBox="1">
            <a:spLocks/>
          </p:cNvSpPr>
          <p:nvPr/>
        </p:nvSpPr>
        <p:spPr>
          <a:xfrm>
            <a:off x="827584" y="1269682"/>
            <a:ext cx="7846740" cy="32394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What is Perceptrons? (4)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039506-A05F-4A90-B916-F2AE644E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22" y="2106478"/>
            <a:ext cx="3421703" cy="18265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52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Single Perceptrons? (1)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B78C2-6AD8-49AD-9B4D-EA90898D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72" y="1935917"/>
            <a:ext cx="5352256" cy="41573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273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Perceptron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Initialize weights randomly (low values)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Compute inner product of vector and weights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Compare with the threshold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EX: output 1 if w*x + b &gt; 0 (else output 0)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Adjust weights and repeat process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8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One-Layer Perceptron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27DA3-815E-4CEE-A755-5F34BBEB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45920"/>
            <a:ext cx="2448272" cy="54021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287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#1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Given some red dots and blue dots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Red dots are in the upper half plane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Blue dots in the lower half plane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C00000"/>
                </a:solidFill>
              </a:rPr>
              <a:t>How to decide if a point is red or blue?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34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1DF5D887-A945-43A0-AB70-918B9C914FCB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076906" cy="508759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#1 (2)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3464C-C5A8-49C7-8F55-C00AA15A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658952" cy="42484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944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4608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#1 (3)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6101AC-F8D4-42EE-86EB-DA7083BE736B}"/>
              </a:ext>
            </a:extLst>
          </p:cNvPr>
          <p:cNvSpPr/>
          <p:nvPr/>
        </p:nvSpPr>
        <p:spPr>
          <a:xfrm>
            <a:off x="2487638" y="2552467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7D9FB-F9F7-43D2-83EB-C47CBCD9A710}"/>
              </a:ext>
            </a:extLst>
          </p:cNvPr>
          <p:cNvSpPr/>
          <p:nvPr/>
        </p:nvSpPr>
        <p:spPr>
          <a:xfrm>
            <a:off x="1983582" y="2552467"/>
            <a:ext cx="36004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E41BE5-9167-4C11-8BF4-3CB941856268}"/>
              </a:ext>
            </a:extLst>
          </p:cNvPr>
          <p:cNvSpPr/>
          <p:nvPr/>
        </p:nvSpPr>
        <p:spPr>
          <a:xfrm>
            <a:off x="2463987" y="4365104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5ADFF-4585-48D3-89EC-36CAED6D2020}"/>
              </a:ext>
            </a:extLst>
          </p:cNvPr>
          <p:cNvSpPr/>
          <p:nvPr/>
        </p:nvSpPr>
        <p:spPr>
          <a:xfrm>
            <a:off x="2021055" y="4565181"/>
            <a:ext cx="36004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EB9F3A-906C-4E88-A57C-9A465AC66F9E}"/>
              </a:ext>
            </a:extLst>
          </p:cNvPr>
          <p:cNvSpPr/>
          <p:nvPr/>
        </p:nvSpPr>
        <p:spPr>
          <a:xfrm>
            <a:off x="3979726" y="3653614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F6D1E5-EA1C-4EEB-8801-DD1DB9071362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>
            <a:off x="2919686" y="2768491"/>
            <a:ext cx="1123312" cy="94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C4174-BCE9-48DF-9F1D-B16EEFE9FF0B}"/>
              </a:ext>
            </a:extLst>
          </p:cNvPr>
          <p:cNvCxnSpPr>
            <a:stCxn id="12" idx="6"/>
            <a:endCxn id="14" idx="3"/>
          </p:cNvCxnSpPr>
          <p:nvPr/>
        </p:nvCxnSpPr>
        <p:spPr>
          <a:xfrm flipV="1">
            <a:off x="2896035" y="4022390"/>
            <a:ext cx="1146963" cy="5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EE084-E42C-4AE7-8B11-6A707A2EC3EE}"/>
              </a:ext>
            </a:extLst>
          </p:cNvPr>
          <p:cNvSpPr/>
          <p:nvPr/>
        </p:nvSpPr>
        <p:spPr>
          <a:xfrm>
            <a:off x="3251420" y="2519005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94CC4-7EF7-4E61-9BFF-986FD99BFD89}"/>
              </a:ext>
            </a:extLst>
          </p:cNvPr>
          <p:cNvSpPr/>
          <p:nvPr/>
        </p:nvSpPr>
        <p:spPr>
          <a:xfrm>
            <a:off x="3159739" y="3869638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6E6D4-317C-47A2-A6A3-C53053C12D3F}"/>
              </a:ext>
            </a:extLst>
          </p:cNvPr>
          <p:cNvSpPr/>
          <p:nvPr/>
        </p:nvSpPr>
        <p:spPr>
          <a:xfrm>
            <a:off x="4907725" y="3436035"/>
            <a:ext cx="2620733" cy="1080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The neuron </a:t>
            </a:r>
          </a:p>
          <a:p>
            <a:r>
              <a:rPr lang="en-US" sz="2800" dirty="0">
                <a:solidFill>
                  <a:schemeClr val="tx1"/>
                </a:solidFill>
              </a:rPr>
              <a:t>fires if y &gt;=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B226C0-5EF6-42FA-8B22-96FE27580F4A}"/>
              </a:ext>
            </a:extLst>
          </p:cNvPr>
          <p:cNvSpPr/>
          <p:nvPr/>
        </p:nvSpPr>
        <p:spPr>
          <a:xfrm>
            <a:off x="1459446" y="2363688"/>
            <a:ext cx="6208898" cy="3011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90032-500B-40B4-B505-C1DEFBAD92FD}"/>
              </a:ext>
            </a:extLst>
          </p:cNvPr>
          <p:cNvSpPr/>
          <p:nvPr/>
        </p:nvSpPr>
        <p:spPr>
          <a:xfrm>
            <a:off x="4015730" y="3667213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476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One Hidden Layer 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D43052-A3E5-4D72-9B65-B97B4F5A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4" y="1808692"/>
            <a:ext cx="4608512" cy="44036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114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560840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#2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Given some red dots and blue dots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Red dots are inside a unit square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Blue dots are outside the unit square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C00000"/>
                </a:solidFill>
              </a:rPr>
              <a:t>How to decide if a point is red or blue?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6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60690290-3D3C-4886-9D04-5FD738CAAB47}"/>
              </a:ext>
            </a:extLst>
          </p:cNvPr>
          <p:cNvSpPr txBox="1">
            <a:spLocks/>
          </p:cNvSpPr>
          <p:nvPr/>
        </p:nvSpPr>
        <p:spPr>
          <a:xfrm>
            <a:off x="457200" y="1269682"/>
            <a:ext cx="8291264" cy="45355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#2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00B050"/>
                </a:solidFill>
              </a:rPr>
              <a:t>Two input nodes X and 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00B050"/>
                </a:solidFill>
              </a:rPr>
              <a:t>One hidden layer with 4 nodes (one per line)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X &amp; Y weights are the (x, y) values of the inward pointing perpendicular vector of each side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The threshold values are the negative of the y-intercept (or the x-intercept)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The outbound weights are all equal to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00B050"/>
                </a:solidFill>
              </a:rPr>
              <a:t>The threshold for the output node is 4</a:t>
            </a:r>
          </a:p>
        </p:txBody>
      </p:sp>
    </p:spTree>
    <p:extLst>
      <p:ext uri="{BB962C8B-B14F-4D97-AF65-F5344CB8AC3E}">
        <p14:creationId xmlns:p14="http://schemas.microsoft.com/office/powerpoint/2010/main" val="21878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704856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What is a single-layer Perceptron?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Half-plane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Rectangle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Activation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Weight initialization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Cost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TF and Perceptrons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Back propagation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920880" cy="5087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#2 (3)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B0AAC-AE32-4FB2-9778-E4593E0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38" y="1865628"/>
            <a:ext cx="5783354" cy="42276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307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#2 (4)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DFA44A-4E28-41F2-AEA9-553694EE740B}"/>
              </a:ext>
            </a:extLst>
          </p:cNvPr>
          <p:cNvSpPr/>
          <p:nvPr/>
        </p:nvSpPr>
        <p:spPr>
          <a:xfrm>
            <a:off x="3464612" y="2835151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C8BDB-A056-4E59-B5E8-E9F69C79EB99}"/>
              </a:ext>
            </a:extLst>
          </p:cNvPr>
          <p:cNvSpPr/>
          <p:nvPr/>
        </p:nvSpPr>
        <p:spPr>
          <a:xfrm>
            <a:off x="2960556" y="2835151"/>
            <a:ext cx="36004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5A8249-FDBB-47AB-8CD0-E7877B1FD717}"/>
              </a:ext>
            </a:extLst>
          </p:cNvPr>
          <p:cNvSpPr/>
          <p:nvPr/>
        </p:nvSpPr>
        <p:spPr>
          <a:xfrm>
            <a:off x="3436800" y="4087887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124F2-762D-44B7-802E-37DDE3B0D6A7}"/>
              </a:ext>
            </a:extLst>
          </p:cNvPr>
          <p:cNvSpPr/>
          <p:nvPr/>
        </p:nvSpPr>
        <p:spPr>
          <a:xfrm>
            <a:off x="2994007" y="4142845"/>
            <a:ext cx="36004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9E9043-D542-4F4B-A1D7-2C92D57351BE}"/>
              </a:ext>
            </a:extLst>
          </p:cNvPr>
          <p:cNvSpPr/>
          <p:nvPr/>
        </p:nvSpPr>
        <p:spPr>
          <a:xfrm>
            <a:off x="5040052" y="320027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8167F0-57EB-4C16-A131-BAB76FF0519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896660" y="3051175"/>
            <a:ext cx="1143392" cy="36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0D6E26-CACF-4A39-9048-35227E868A95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868848" y="3416300"/>
            <a:ext cx="1171204" cy="88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59F39-9006-41A8-9577-842BD7AF2F37}"/>
              </a:ext>
            </a:extLst>
          </p:cNvPr>
          <p:cNvSpPr/>
          <p:nvPr/>
        </p:nvSpPr>
        <p:spPr>
          <a:xfrm>
            <a:off x="4667104" y="3436483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75A3B3-0183-4646-AF4C-CADBB98692A9}"/>
              </a:ext>
            </a:extLst>
          </p:cNvPr>
          <p:cNvSpPr/>
          <p:nvPr/>
        </p:nvSpPr>
        <p:spPr>
          <a:xfrm>
            <a:off x="4682300" y="2687524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6AEB0-2D17-4C29-949E-16517DCA46DB}"/>
              </a:ext>
            </a:extLst>
          </p:cNvPr>
          <p:cNvSpPr/>
          <p:nvPr/>
        </p:nvSpPr>
        <p:spPr>
          <a:xfrm>
            <a:off x="755576" y="1919793"/>
            <a:ext cx="7416824" cy="3672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376BC6-395A-4DF4-BB5E-EC1AD137E6C8}"/>
              </a:ext>
            </a:extLst>
          </p:cNvPr>
          <p:cNvSpPr/>
          <p:nvPr/>
        </p:nvSpPr>
        <p:spPr>
          <a:xfrm>
            <a:off x="5064558" y="4130153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2FC946-BEA3-47A4-812C-AE85E21B6786}"/>
              </a:ext>
            </a:extLst>
          </p:cNvPr>
          <p:cNvSpPr/>
          <p:nvPr/>
        </p:nvSpPr>
        <p:spPr>
          <a:xfrm>
            <a:off x="4978482" y="222208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ECAE17-AD87-40AC-9C03-D2D6DF4E43CB}"/>
              </a:ext>
            </a:extLst>
          </p:cNvPr>
          <p:cNvSpPr/>
          <p:nvPr/>
        </p:nvSpPr>
        <p:spPr>
          <a:xfrm>
            <a:off x="5073346" y="4922241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52762-5CCE-42F8-AF7A-B36F522D835F}"/>
              </a:ext>
            </a:extLst>
          </p:cNvPr>
          <p:cNvSpPr/>
          <p:nvPr/>
        </p:nvSpPr>
        <p:spPr>
          <a:xfrm>
            <a:off x="5004048" y="2224420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B71B62-7E96-4F70-8003-9D19F026FE74}"/>
              </a:ext>
            </a:extLst>
          </p:cNvPr>
          <p:cNvSpPr/>
          <p:nvPr/>
        </p:nvSpPr>
        <p:spPr>
          <a:xfrm>
            <a:off x="5004048" y="317767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B76C38-01EE-45A3-9D17-39478A0C6C34}"/>
              </a:ext>
            </a:extLst>
          </p:cNvPr>
          <p:cNvSpPr/>
          <p:nvPr/>
        </p:nvSpPr>
        <p:spPr>
          <a:xfrm>
            <a:off x="5037342" y="4130153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A4CB6-ADA1-4C8B-95CB-07B9BF769E85}"/>
              </a:ext>
            </a:extLst>
          </p:cNvPr>
          <p:cNvSpPr/>
          <p:nvPr/>
        </p:nvSpPr>
        <p:spPr>
          <a:xfrm>
            <a:off x="5136618" y="4874383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5D0EB3-C34F-4009-95A6-B04757429AE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927095" y="2438110"/>
            <a:ext cx="1051387" cy="61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979C7D-781C-4D83-862D-91DF19FF3E25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 flipV="1">
            <a:off x="3868848" y="2438110"/>
            <a:ext cx="1109634" cy="186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BAD402-56AD-403F-BB1C-1F028E572858}"/>
              </a:ext>
            </a:extLst>
          </p:cNvPr>
          <p:cNvSpPr/>
          <p:nvPr/>
        </p:nvSpPr>
        <p:spPr>
          <a:xfrm>
            <a:off x="4546434" y="2204583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3DD12A-258A-4C8A-B73B-E1BC30A9FFAC}"/>
              </a:ext>
            </a:extLst>
          </p:cNvPr>
          <p:cNvSpPr/>
          <p:nvPr/>
        </p:nvSpPr>
        <p:spPr>
          <a:xfrm>
            <a:off x="4582244" y="3017713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C7BAC2-91FF-4543-9343-507E606B526B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896660" y="3051175"/>
            <a:ext cx="1167898" cy="129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74810C0-ADB1-4BB9-A44C-03D49A1400F3}"/>
              </a:ext>
            </a:extLst>
          </p:cNvPr>
          <p:cNvSpPr/>
          <p:nvPr/>
        </p:nvSpPr>
        <p:spPr>
          <a:xfrm>
            <a:off x="4701202" y="3811006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48E9FA-D32B-403D-9DED-8B7028F49A3F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3868848" y="4303911"/>
            <a:ext cx="1195710" cy="4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A99B03-A759-410D-8DDA-988A8B8F3039}"/>
              </a:ext>
            </a:extLst>
          </p:cNvPr>
          <p:cNvSpPr/>
          <p:nvPr/>
        </p:nvSpPr>
        <p:spPr>
          <a:xfrm>
            <a:off x="4649079" y="421941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9623BE-3256-4A01-8F06-DE9DDBC73A07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3896660" y="3051175"/>
            <a:ext cx="1176686" cy="208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55F1EE-86A8-42F0-BF67-5CBCDBEB3931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3868848" y="4303911"/>
            <a:ext cx="1204498" cy="83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B64B13A-61AC-4AAC-861B-62570C755DFB}"/>
              </a:ext>
            </a:extLst>
          </p:cNvPr>
          <p:cNvSpPr/>
          <p:nvPr/>
        </p:nvSpPr>
        <p:spPr>
          <a:xfrm>
            <a:off x="4744942" y="4955131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C26093-F0D8-40A4-AEAB-1E4595DED7F2}"/>
              </a:ext>
            </a:extLst>
          </p:cNvPr>
          <p:cNvSpPr/>
          <p:nvPr/>
        </p:nvSpPr>
        <p:spPr>
          <a:xfrm>
            <a:off x="5505394" y="2186082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5C2EAA-BC0A-4DF7-95EF-BE0590CB76FE}"/>
              </a:ext>
            </a:extLst>
          </p:cNvPr>
          <p:cNvSpPr/>
          <p:nvPr/>
        </p:nvSpPr>
        <p:spPr>
          <a:xfrm>
            <a:off x="5538533" y="3136984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1F05A8-E64F-485A-8BBA-270C18D4ABCC}"/>
              </a:ext>
            </a:extLst>
          </p:cNvPr>
          <p:cNvSpPr/>
          <p:nvPr/>
        </p:nvSpPr>
        <p:spPr>
          <a:xfrm>
            <a:off x="4830741" y="4591297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E111202-E43B-498A-BF53-A78BEE875B65}"/>
              </a:ext>
            </a:extLst>
          </p:cNvPr>
          <p:cNvSpPr/>
          <p:nvPr/>
        </p:nvSpPr>
        <p:spPr>
          <a:xfrm>
            <a:off x="5536212" y="4071940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012AB5-C58C-4022-A364-77EB6495C9B1}"/>
              </a:ext>
            </a:extLst>
          </p:cNvPr>
          <p:cNvSpPr/>
          <p:nvPr/>
        </p:nvSpPr>
        <p:spPr>
          <a:xfrm>
            <a:off x="5567979" y="4817508"/>
            <a:ext cx="3600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C6F6853-E3BF-45CB-B102-63BFB3943E66}"/>
              </a:ext>
            </a:extLst>
          </p:cNvPr>
          <p:cNvSpPr/>
          <p:nvPr/>
        </p:nvSpPr>
        <p:spPr>
          <a:xfrm>
            <a:off x="7425858" y="3482652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0FE97D-EC00-4DC4-89B9-F0AF4487897F}"/>
              </a:ext>
            </a:extLst>
          </p:cNvPr>
          <p:cNvSpPr/>
          <p:nvPr/>
        </p:nvSpPr>
        <p:spPr>
          <a:xfrm>
            <a:off x="7510576" y="3472465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EC43FD-A9DC-4D5C-9ADF-EAE3E30607D3}"/>
              </a:ext>
            </a:extLst>
          </p:cNvPr>
          <p:cNvSpPr/>
          <p:nvPr/>
        </p:nvSpPr>
        <p:spPr>
          <a:xfrm>
            <a:off x="6737854" y="2968409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4C7F90-15B1-4BE2-B190-75CFA480FF72}"/>
              </a:ext>
            </a:extLst>
          </p:cNvPr>
          <p:cNvSpPr/>
          <p:nvPr/>
        </p:nvSpPr>
        <p:spPr>
          <a:xfrm>
            <a:off x="6746913" y="3261534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0AD333-2F76-4480-BD6C-698622CECC34}"/>
              </a:ext>
            </a:extLst>
          </p:cNvPr>
          <p:cNvSpPr/>
          <p:nvPr/>
        </p:nvSpPr>
        <p:spPr>
          <a:xfrm>
            <a:off x="6737854" y="3626118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4E1FB5-B3E2-41EC-8562-BDA25670449A}"/>
              </a:ext>
            </a:extLst>
          </p:cNvPr>
          <p:cNvSpPr/>
          <p:nvPr/>
        </p:nvSpPr>
        <p:spPr>
          <a:xfrm>
            <a:off x="6746243" y="3979911"/>
            <a:ext cx="254754" cy="442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82DE6E-5091-49C7-9904-51841377DE4E}"/>
              </a:ext>
            </a:extLst>
          </p:cNvPr>
          <p:cNvCxnSpPr>
            <a:cxnSpLocks/>
            <a:stCxn id="24" idx="6"/>
            <a:endCxn id="65" idx="2"/>
          </p:cNvCxnSpPr>
          <p:nvPr/>
        </p:nvCxnSpPr>
        <p:spPr>
          <a:xfrm>
            <a:off x="5410530" y="2438110"/>
            <a:ext cx="2015328" cy="126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AE025F-BC78-4812-A3D9-B282C08A525D}"/>
              </a:ext>
            </a:extLst>
          </p:cNvPr>
          <p:cNvCxnSpPr>
            <a:cxnSpLocks/>
            <a:stCxn id="14" idx="6"/>
            <a:endCxn id="65" idx="2"/>
          </p:cNvCxnSpPr>
          <p:nvPr/>
        </p:nvCxnSpPr>
        <p:spPr>
          <a:xfrm>
            <a:off x="5472100" y="3416300"/>
            <a:ext cx="1953758" cy="28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C3AA96-42A6-4DC9-A1A6-952A2527181D}"/>
              </a:ext>
            </a:extLst>
          </p:cNvPr>
          <p:cNvCxnSpPr>
            <a:cxnSpLocks/>
            <a:stCxn id="28" idx="3"/>
            <a:endCxn id="65" idx="2"/>
          </p:cNvCxnSpPr>
          <p:nvPr/>
        </p:nvCxnSpPr>
        <p:spPr>
          <a:xfrm flipV="1">
            <a:off x="5469390" y="3698676"/>
            <a:ext cx="1956468" cy="6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99CB2AF-EC8D-40E0-86E7-9061791DF3BB}"/>
              </a:ext>
            </a:extLst>
          </p:cNvPr>
          <p:cNvCxnSpPr>
            <a:cxnSpLocks/>
            <a:stCxn id="25" idx="6"/>
            <a:endCxn id="65" idx="2"/>
          </p:cNvCxnSpPr>
          <p:nvPr/>
        </p:nvCxnSpPr>
        <p:spPr>
          <a:xfrm flipV="1">
            <a:off x="5505394" y="3698676"/>
            <a:ext cx="1920464" cy="1439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F8A2CA-D2D8-4C59-B4E2-29CA417B505A}"/>
              </a:ext>
            </a:extLst>
          </p:cNvPr>
          <p:cNvSpPr/>
          <p:nvPr/>
        </p:nvSpPr>
        <p:spPr>
          <a:xfrm>
            <a:off x="2401804" y="3242326"/>
            <a:ext cx="1109634" cy="383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0, -1, 0,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4D7187-2CBB-4A7A-A619-9FD1CD290DC2}"/>
              </a:ext>
            </a:extLst>
          </p:cNvPr>
          <p:cNvSpPr/>
          <p:nvPr/>
        </p:nvSpPr>
        <p:spPr>
          <a:xfrm>
            <a:off x="2500561" y="4620518"/>
            <a:ext cx="1109634" cy="383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1, 0, -1, 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BBD74-40BE-4ED6-9F20-19B383536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4358"/>
              </p:ext>
            </p:extLst>
          </p:nvPr>
        </p:nvGraphicFramePr>
        <p:xfrm>
          <a:off x="908774" y="3136984"/>
          <a:ext cx="12710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755703997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733420073"/>
                    </a:ext>
                  </a:extLst>
                </a:gridCol>
                <a:gridCol w="473459">
                  <a:extLst>
                    <a:ext uri="{9D8B030D-6E8A-4147-A177-3AD203B41FA5}">
                      <a16:colId xmlns:a16="http://schemas.microsoft.com/office/drawing/2014/main" val="3016113495"/>
                    </a:ext>
                  </a:extLst>
                </a:gridCol>
              </a:tblGrid>
              <a:tr h="36066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0943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19554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6205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46116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2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30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7920880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Exercise #1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Describe an NN for a triangle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Describe an NN for a pentagon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Describe an NN for an n-</a:t>
            </a:r>
            <a:r>
              <a:rPr lang="en-US" sz="2800" dirty="0" err="1">
                <a:solidFill>
                  <a:schemeClr val="tx1"/>
                </a:solidFill>
              </a:rPr>
              <a:t>gon</a:t>
            </a:r>
            <a:r>
              <a:rPr lang="en-US" sz="2800" dirty="0">
                <a:solidFill>
                  <a:schemeClr val="tx1"/>
                </a:solidFill>
              </a:rPr>
              <a:t> (convex)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Describe an NN for an n-</a:t>
            </a:r>
            <a:r>
              <a:rPr lang="en-US" sz="2800" dirty="0" err="1">
                <a:solidFill>
                  <a:schemeClr val="tx1"/>
                </a:solidFill>
              </a:rPr>
              <a:t>gon</a:t>
            </a:r>
            <a:r>
              <a:rPr lang="en-US" sz="2800" dirty="0">
                <a:solidFill>
                  <a:schemeClr val="tx1"/>
                </a:solidFill>
              </a:rPr>
              <a:t> (non-convex)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77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13" name="副標題 2">
            <a:extLst>
              <a:ext uri="{FF2B5EF4-FFF2-40B4-BE49-F238E27FC236}">
                <a16:creationId xmlns:a16="http://schemas.microsoft.com/office/drawing/2014/main" id="{6A6FB9B8-7067-48EC-8E3C-74A011E7C83F}"/>
              </a:ext>
            </a:extLst>
          </p:cNvPr>
          <p:cNvSpPr txBox="1">
            <a:spLocks/>
          </p:cNvSpPr>
          <p:nvPr/>
        </p:nvSpPr>
        <p:spPr>
          <a:xfrm>
            <a:off x="611560" y="1484784"/>
            <a:ext cx="7560840" cy="3600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Exercise #2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Create an NN for an OR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Create an NN for a NOR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Create an NN for an AND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Create an NN for a NAND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Create an NN for an XOR gate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C00000"/>
                </a:solidFill>
              </a:rPr>
              <a:t>=&gt; requires TWO hidden layers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Classifier Example #2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A few points to keep in mind: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A “step” activation function (0 or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No back 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No cost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rgbClr val="00B050"/>
                </a:solidFill>
              </a:rPr>
              <a:t>=&gt; no learning involved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07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ECC9716-4C69-492A-8D37-A15F42B067B8}"/>
              </a:ext>
            </a:extLst>
          </p:cNvPr>
          <p:cNvSpPr txBox="1">
            <a:spLocks/>
          </p:cNvSpPr>
          <p:nvPr/>
        </p:nvSpPr>
        <p:spPr>
          <a:xfrm>
            <a:off x="611560" y="1541849"/>
            <a:ext cx="8075240" cy="27512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Activation Functions </a:t>
            </a:r>
            <a:r>
              <a:rPr lang="en-US" sz="2800" b="1" dirty="0" err="1">
                <a:solidFill>
                  <a:schemeClr val="tx1"/>
                </a:solidFill>
              </a:rPr>
              <a:t>tbd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 err="1">
                <a:solidFill>
                  <a:schemeClr val="tx1"/>
                </a:solidFill>
              </a:rPr>
              <a:t>ReLU</a:t>
            </a:r>
            <a:r>
              <a:rPr lang="en-US" sz="2800" dirty="0">
                <a:solidFill>
                  <a:schemeClr val="tx1"/>
                </a:solidFill>
              </a:rPr>
              <a:t> (CNNs)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 err="1">
                <a:solidFill>
                  <a:schemeClr val="tx1"/>
                </a:solidFill>
              </a:rPr>
              <a:t>Softmax</a:t>
            </a:r>
            <a:r>
              <a:rPr lang="en-US" sz="2800" dirty="0">
                <a:solidFill>
                  <a:schemeClr val="tx1"/>
                </a:solidFill>
              </a:rPr>
              <a:t> (FC layer in CNNs)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Sigmoid + Tanh (LSTMs)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ReLU6 (TensorFlow)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ELU (variant of </a:t>
            </a:r>
            <a:r>
              <a:rPr lang="en-US" sz="2800" dirty="0" err="1">
                <a:solidFill>
                  <a:schemeClr val="tx1"/>
                </a:solidFill>
              </a:rPr>
              <a:t>ReLU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2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Euler’s Function</a:t>
            </a:r>
            <a:endParaRPr lang="en-US" sz="2800" dirty="0">
              <a:solidFill>
                <a:srgbClr val="00B05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2C258-21BA-4911-A7D1-67062399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91854"/>
            <a:ext cx="4254763" cy="32582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1525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4727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The sigmoid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C5309-8477-47DE-A13E-B72AFA2F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44824"/>
            <a:ext cx="521017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077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The tanh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F18DB-D509-497B-A9EA-5105DAB3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71" y="1783989"/>
            <a:ext cx="5124450" cy="424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018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4608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The </a:t>
            </a:r>
            <a:r>
              <a:rPr lang="en-US" sz="2800" b="1" dirty="0" err="1">
                <a:solidFill>
                  <a:schemeClr val="tx1"/>
                </a:solidFill>
              </a:rPr>
              <a:t>ReLU</a:t>
            </a:r>
            <a:r>
              <a:rPr lang="en-US" sz="2800" b="1" dirty="0">
                <a:solidFill>
                  <a:schemeClr val="tx1"/>
                </a:solidFill>
              </a:rPr>
              <a:t>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91019-29DD-4FA1-B0DB-EF01F1A4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60712"/>
            <a:ext cx="48291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18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chemeClr val="tx1"/>
                </a:solidFill>
              </a:rPr>
              <a:t>NNs and Terminology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Shallow Neural Network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A NN with one output and one hidden layer aka two-layered neural network (input layer is not counted)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Deep Neural Network (DNN):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A NN with three or more 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No difference in computation versus shallow NNs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Very deep NNs have 10 or more layers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88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2567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The </a:t>
            </a:r>
            <a:r>
              <a:rPr lang="en-US" sz="2800" b="1" dirty="0" err="1">
                <a:solidFill>
                  <a:schemeClr val="tx1"/>
                </a:solidFill>
              </a:rPr>
              <a:t>softmax</a:t>
            </a:r>
            <a:r>
              <a:rPr lang="en-US" sz="2800" b="1" dirty="0">
                <a:solidFill>
                  <a:schemeClr val="tx1"/>
                </a:solidFill>
              </a:rPr>
              <a:t>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AD156-7448-456D-BC46-CE28B66D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23" y="1989584"/>
            <a:ext cx="5305425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197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Activation Functions in Python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as np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...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Python sigmoid example: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z = 1/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 + np.exp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-np.dot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W, 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)))</a:t>
            </a:r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...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Python tanh example: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z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np.tanh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(np.dot(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W,x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));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Python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ReLU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example: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z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np.maximum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(0, np.dot(W, x))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13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Two Hidden Layers NN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973F9-4C4C-4A88-B006-9C92F409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2297917"/>
            <a:ext cx="5391150" cy="3676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405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chemeClr val="tx1"/>
                </a:solidFill>
              </a:rPr>
              <a:t>TF and Perceptrons </a:t>
            </a:r>
            <a:r>
              <a:rPr lang="en-US" sz="2400" b="1" dirty="0" err="1">
                <a:solidFill>
                  <a:schemeClr val="tx1"/>
                </a:solidFill>
              </a:rPr>
              <a:t>tbd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Import MNIST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Hyperparameters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Network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Store layers weight &amp; bias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Create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Construct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Define loss and optimizer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Evaluate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Initialize variables (default values)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Start training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1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B59FFFC0-CA90-4DB1-8CA3-4C3754F9D673}"/>
              </a:ext>
            </a:extLst>
          </p:cNvPr>
          <p:cNvSpPr txBox="1">
            <a:spLocks/>
          </p:cNvSpPr>
          <p:nvPr/>
        </p:nvSpPr>
        <p:spPr>
          <a:xfrm>
            <a:off x="457200" y="1280870"/>
            <a:ext cx="8040216" cy="49564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chemeClr val="tx1"/>
                </a:solidFill>
              </a:rPr>
              <a:t>NNs and Terminology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Supervised learning problems: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The data set contains the correct output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look for relationship between the input and the 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Supervised learning problems: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"regression" problems 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"classification" problems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Examples of supervised learning: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Image classification via CNNs</a:t>
            </a:r>
          </a:p>
        </p:txBody>
      </p:sp>
    </p:spTree>
    <p:extLst>
      <p:ext uri="{BB962C8B-B14F-4D97-AF65-F5344CB8AC3E}">
        <p14:creationId xmlns:p14="http://schemas.microsoft.com/office/powerpoint/2010/main" val="1726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chemeClr val="tx1"/>
                </a:solidFill>
              </a:rPr>
              <a:t>NNs and Terminology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Regression: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we want to predict results within a continuous output, so we map input variables to some continuous function (e.g., housing prices)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Classification: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we want to predict results in a discrete output, so we map input variables into discrete categories such (e.g., cat vs non-cat)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3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1FCBA99-6791-45D1-A7F9-834EA71D0D46}"/>
              </a:ext>
            </a:extLst>
          </p:cNvPr>
          <p:cNvSpPr txBox="1">
            <a:spLocks/>
          </p:cNvSpPr>
          <p:nvPr/>
        </p:nvSpPr>
        <p:spPr>
          <a:xfrm>
            <a:off x="457200" y="1279409"/>
            <a:ext cx="8076220" cy="39497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chemeClr val="tx1"/>
                </a:solidFill>
              </a:rPr>
              <a:t>NNs and Terminology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Unsupervised learning: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data sets do not contain our 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NN classifies the data by identifying a relationship between the data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"clustering" algorithms (are classification algorithms)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b="1" dirty="0">
                <a:solidFill>
                  <a:srgbClr val="0070C0"/>
                </a:solidFill>
              </a:rPr>
              <a:t>unsupervised learning examples: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video games, Go, and so forth</a:t>
            </a:r>
          </a:p>
        </p:txBody>
      </p:sp>
    </p:spTree>
    <p:extLst>
      <p:ext uri="{BB962C8B-B14F-4D97-AF65-F5344CB8AC3E}">
        <p14:creationId xmlns:p14="http://schemas.microsoft.com/office/powerpoint/2010/main" val="150596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What is Perceptrons?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smallest unit in a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can have multiple inputs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the unit performs computations: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2800" dirty="0">
                <a:solidFill>
                  <a:srgbClr val="0070C0"/>
                </a:solidFill>
              </a:rPr>
              <a:t>=&gt; (input vector) x (the weights matrix)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generates a single value 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dirty="0">
                <a:solidFill>
                  <a:schemeClr val="tx1"/>
                </a:solidFill>
              </a:rPr>
              <a:t>ex: a binary value to classify two classes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4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8D526D4-06BF-42B5-AAE7-454CD993133A}"/>
              </a:ext>
            </a:extLst>
          </p:cNvPr>
          <p:cNvSpPr txBox="1">
            <a:spLocks/>
          </p:cNvSpPr>
          <p:nvPr/>
        </p:nvSpPr>
        <p:spPr>
          <a:xfrm>
            <a:off x="939024" y="1269682"/>
            <a:ext cx="7735300" cy="50866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What is Perceptrons?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2E98CE-E95F-42FA-A377-0F288922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37580"/>
            <a:ext cx="3960440" cy="39094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E51209-B546-4414-9DE6-5C954A6F6511}"/>
              </a:ext>
            </a:extLst>
          </p:cNvPr>
          <p:cNvSpPr/>
          <p:nvPr/>
        </p:nvSpPr>
        <p:spPr>
          <a:xfrm>
            <a:off x="3933157" y="5352209"/>
            <a:ext cx="494827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2931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Multi-Layer Perceptrons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800" b="1" dirty="0">
                <a:solidFill>
                  <a:schemeClr val="tx1"/>
                </a:solidFill>
              </a:rPr>
              <a:t>What is Perceptrons? (3)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238EF2-1018-415E-92A2-0F89020F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69086"/>
            <a:ext cx="6316886" cy="15183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58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1492</Words>
  <Application>Microsoft Office PowerPoint</Application>
  <PresentationFormat>On-screen Show (4:3)</PresentationFormat>
  <Paragraphs>320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</vt:lpstr>
      <vt:lpstr>Wingdings</vt:lpstr>
      <vt:lpstr>Office 佈景主題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5 Multi-Layer Perceptrons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869</cp:revision>
  <dcterms:created xsi:type="dcterms:W3CDTF">2018-09-28T16:40:41Z</dcterms:created>
  <dcterms:modified xsi:type="dcterms:W3CDTF">2019-03-22T03:53:00Z</dcterms:modified>
</cp:coreProperties>
</file>