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0" r:id="rId4"/>
    <p:sldId id="263" r:id="rId5"/>
    <p:sldId id="264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6806" autoAdjust="0"/>
  </p:normalViewPr>
  <p:slideViewPr>
    <p:cSldViewPr>
      <p:cViewPr>
        <p:scale>
          <a:sx n="208" d="100"/>
          <a:sy n="208" d="100"/>
        </p:scale>
        <p:origin x="-1110" y="-29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en.wikipedia.org/wiki/P-valu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generalization/peril-of-overfitt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Multi-Layer Perceptrons (3)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363272" cy="2148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L2 =&gt; Add Vector Weights to MSE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Let W = current weights in our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W = (w1, w2,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…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wn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Size of W = ||W||^2 = w1^2 + . . . + wn^2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L2-regularization: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New Cost function = MSE + ||W||^2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1E6D6553-A7E0-442C-AF0D-F710396ADFAD}"/>
              </a:ext>
            </a:extLst>
          </p:cNvPr>
          <p:cNvSpPr txBox="1">
            <a:spLocks/>
          </p:cNvSpPr>
          <p:nvPr/>
        </p:nvSpPr>
        <p:spPr>
          <a:xfrm>
            <a:off x="457200" y="3585059"/>
            <a:ext cx="8363272" cy="23642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L1 versus L2 Regularization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L2 and L1 penalize weights differently: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L2 penalizes weight**2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L1 penalizes |weight|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general: L2 performs better than L1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L2 is efficient in terms of computation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3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363272" cy="4020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Exponential Decay?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technique for updating the </a:t>
            </a:r>
            <a:r>
              <a:rPr lang="en-US" sz="1600" dirty="0" err="1">
                <a:solidFill>
                  <a:srgbClr val="0070C0"/>
                </a:solidFill>
              </a:rPr>
              <a:t>learning_rate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API: </a:t>
            </a:r>
            <a:r>
              <a:rPr lang="en-US" sz="1600" dirty="0" err="1">
                <a:solidFill>
                  <a:schemeClr val="tx1"/>
                </a:solidFill>
              </a:rPr>
              <a:t>tf.train.exponential_decay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SEE code sample =&gt; mushroom-l2.py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CODE SNIPPET: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Create a decaying learning rate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start, global step, decay step, decay rate, staircase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learn_rate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tf.train.exponential_decay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start_learn_rate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global_step</a:t>
            </a:r>
            <a:r>
              <a:rPr lang="en-US" sz="1600" dirty="0">
                <a:solidFill>
                  <a:schemeClr val="tx1"/>
                </a:solidFill>
              </a:rPr>
              <a:t>, 100000, 0.5, staircase=True)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optimizer = </a:t>
            </a:r>
            <a:r>
              <a:rPr lang="en-US" sz="1600" dirty="0" err="1">
                <a:solidFill>
                  <a:schemeClr val="tx1"/>
                </a:solidFill>
              </a:rPr>
              <a:t>tf.train.AdamOptimizer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learn_rate</a:t>
            </a:r>
            <a:r>
              <a:rPr lang="en-US" sz="1600" dirty="0">
                <a:solidFill>
                  <a:schemeClr val="tx1"/>
                </a:solidFill>
              </a:rPr>
              <a:t>).minimize(loss)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10E00-C0E0-47E7-A8BE-B178EDE6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96382"/>
            <a:ext cx="3920202" cy="34443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520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4114800" cy="35883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MLP with L2 Regularization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See code sample: mushroom-l2.py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API: tf.nn.l2_loss()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Look at this code snippet for L2 loss: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cs typeface="Courier"/>
              </a:rPr>
              <a:t>  reg = tf.nn.l2_loss(weights_1) + \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    tf.nn.l2_loss(weights_2) + \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    tf.nn.l2_loss(weights_3) + \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    tf.nn.l2_loss(weights_4)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loss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tf.reduce_mean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(loss + reg*beta)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DC203-3002-4C6E-A277-08296E304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986" y="1301028"/>
            <a:ext cx="3789814" cy="39728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804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36603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ML and Feature Scaling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standardizes the range of features of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standardization: a standard normal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subtract the mean and divide by the </a:t>
            </a:r>
            <a:r>
              <a:rPr lang="en-US" sz="1600" dirty="0" err="1">
                <a:solidFill>
                  <a:schemeClr val="tx1"/>
                </a:solidFill>
              </a:rPr>
              <a:t>stddev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performed during the data preprocessing step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Gradient descent benefits from feature scaling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3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2148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Data Normalization vs Standardization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Performing data normalization: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 Minx  = minimum of Xi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 Maxx = maximum of Xi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Calculate new Xi values as follows: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49CE8-A8F9-43A4-8A42-C7119FFA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0" y="2774610"/>
            <a:ext cx="1609725" cy="619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60C6CE5C-30EA-412C-ACCB-878CC92952E4}"/>
              </a:ext>
            </a:extLst>
          </p:cNvPr>
          <p:cNvSpPr txBox="1">
            <a:spLocks/>
          </p:cNvSpPr>
          <p:nvPr/>
        </p:nvSpPr>
        <p:spPr>
          <a:xfrm>
            <a:off x="457200" y="3476513"/>
            <a:ext cx="8075240" cy="28925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Bias-Variance Tradeoff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notion (Concept) of “bias”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1) an error from wrong assumptions in a learning algorithm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2) High bias can/might cause an algorithm to miss relevant relations between features and target outputs (underfitting)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notion of “variance”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1) The expected value of the squared deviation from the mean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2) High variance can/might cause an algorithm to model the random noise in the training data, rather than the intended outputs (aka overfitting)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8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49577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Bias-Variance Tradeoff: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FC5B1C-39A1-4671-B217-F04254E0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04" y="1752177"/>
            <a:ext cx="4116114" cy="4372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3466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2148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Model Size and Bias/Variance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Adding parameters to a model: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increases its complexity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increases the variance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decreases the bias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=&gt; dealing with bias and variance is dealing with underfitting and overfitting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8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42364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Model Size and Bias/Variance (2)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Content Placeholder 3" descr="model-complexity.png">
            <a:extLst>
              <a:ext uri="{FF2B5EF4-FFF2-40B4-BE49-F238E27FC236}">
                <a16:creationId xmlns:a16="http://schemas.microsoft.com/office/drawing/2014/main" id="{C2DACBEA-BF79-4A3A-A177-9C32C89A6EE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" b="1963"/>
          <a:stretch>
            <a:fillRect/>
          </a:stretch>
        </p:blipFill>
        <p:spPr>
          <a:xfrm>
            <a:off x="1835696" y="1704050"/>
            <a:ext cx="5032609" cy="34498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502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35163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R-Squared?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R-squared measures how close the data is to the fitted regression line (regression coefficient)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R-squared is always between 0 and 100%: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0% indicates that the model explains none of the variability of the response data around its mean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100% indicates that the model explains all the variability of the response data around its mean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general: higher R-squared indicates a better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41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4452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R-Squared? (2)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Content Placeholder 3" descr="rsquared.png">
            <a:extLst>
              <a:ext uri="{FF2B5EF4-FFF2-40B4-BE49-F238E27FC236}">
                <a16:creationId xmlns:a16="http://schemas.microsoft.com/office/drawing/2014/main" id="{F720BB70-4228-441D-943E-CF3CBE63FF6C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r="1658"/>
          <a:stretch>
            <a:fillRect/>
          </a:stretch>
        </p:blipFill>
        <p:spPr>
          <a:xfrm>
            <a:off x="1331640" y="1593633"/>
            <a:ext cx="6000378" cy="39835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897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Configuring # of layers in NNs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logits?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MLP with </a:t>
            </a:r>
            <a:r>
              <a:rPr lang="en-US" sz="1600" dirty="0" err="1">
                <a:solidFill>
                  <a:schemeClr val="tx1"/>
                </a:solidFill>
              </a:rPr>
              <a:t>cross_entropy</a:t>
            </a:r>
            <a:r>
              <a:rPr lang="en-US" sz="1600" dirty="0">
                <a:solidFill>
                  <a:schemeClr val="tx1"/>
                </a:solidFill>
              </a:rPr>
              <a:t>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MLP with </a:t>
            </a:r>
            <a:r>
              <a:rPr lang="en-US" sz="1600" dirty="0" err="1">
                <a:solidFill>
                  <a:schemeClr val="tx1"/>
                </a:solidFill>
              </a:rPr>
              <a:t>cross_entropy</a:t>
            </a:r>
            <a:r>
              <a:rPr lang="en-US" sz="1600" dirty="0">
                <a:solidFill>
                  <a:schemeClr val="tx1"/>
                </a:solidFill>
              </a:rPr>
              <a:t>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Adam Optimizer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MLP and variable batch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Regularization?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Exponential Decay?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MLP with L2 Regularization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Bias versus Variance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15721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Limitations of R-Squared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R-squared cannot determine whether the coefficient estimates and predictions are biased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R-squared does not indicate whether a regression model is adequate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Hence, it's </a:t>
            </a:r>
            <a:r>
              <a:rPr lang="en-US" sz="1600" dirty="0">
                <a:solidFill>
                  <a:srgbClr val="0070C0"/>
                </a:solidFill>
              </a:rPr>
              <a:t>possible</a:t>
            </a:r>
            <a:r>
              <a:rPr lang="en-US" sz="1600" dirty="0">
                <a:solidFill>
                  <a:schemeClr val="tx1"/>
                </a:solidFill>
              </a:rPr>
              <a:t> to have a low R-squared value for a good model, or a high R-squared value for a poorly fitting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1AE4D3DB-8EC4-4C90-AEB7-86B12C1B5E80}"/>
              </a:ext>
            </a:extLst>
          </p:cNvPr>
          <p:cNvSpPr txBox="1">
            <a:spLocks/>
          </p:cNvSpPr>
          <p:nvPr/>
        </p:nvSpPr>
        <p:spPr>
          <a:xfrm>
            <a:off x="431549" y="3056025"/>
            <a:ext cx="8075240" cy="303727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Limitations of R-Squared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=&gt; High R-squared Values are preferred (YES)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Are High R-squared Values ALWAYS Good? (</a:t>
            </a:r>
            <a:r>
              <a:rPr lang="en-US" sz="1600" dirty="0">
                <a:solidFill>
                  <a:srgbClr val="C00000"/>
                </a:solidFill>
              </a:rPr>
              <a:t>no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are Low R-squared Values ALWAYS Bad? (</a:t>
            </a:r>
            <a:r>
              <a:rPr lang="en-US" sz="1600" dirty="0">
                <a:solidFill>
                  <a:srgbClr val="C00000"/>
                </a:solidFill>
              </a:rPr>
              <a:t>no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R-squared often &lt; 50% for predicting human behavior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Evaluate R-squared values in conjunction with residual plots, other model statistics, and subject area knowledge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43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38043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Confusion Matrix (or Error Matrix) (1): </a:t>
            </a:r>
            <a:r>
              <a:rPr lang="en-US" sz="1600" dirty="0">
                <a:solidFill>
                  <a:schemeClr val="tx1"/>
                </a:solidFill>
              </a:rPr>
              <a:t>a specific table layout that allows visualization of the performance of an algorithm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table with two rows and two columns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# of false positives, false negatives, true positives, and true negatives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more detailed analysis than proportion of correct classifications (accuracy)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Accuracy: not a reliable metric for performance of a classifier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yields misleading results if the data set is unbalanced: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the numbers of observations in different classes vary greatly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https://en.wikipedia.org/wiki/Confusion_matrix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584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3300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Confusion Matrix (or Error Matrix) (2):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Precision versus Recall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precision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tp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/ 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tp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+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fp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tp</a:t>
            </a:r>
            <a:r>
              <a:rPr lang="en-US" sz="1600" dirty="0">
                <a:solidFill>
                  <a:schemeClr val="tx1"/>
                </a:solidFill>
              </a:rPr>
              <a:t> = # of true positives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fp</a:t>
            </a:r>
            <a:r>
              <a:rPr lang="en-US" sz="1600" dirty="0">
                <a:solidFill>
                  <a:schemeClr val="tx1"/>
                </a:solidFill>
              </a:rPr>
              <a:t> = # of false positives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rgbClr val="0070C0"/>
                </a:solidFill>
              </a:rPr>
              <a:t>precision: the ability of the classifier to avoid “false positives”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recall = tp / (tp + fn) 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tp</a:t>
            </a:r>
            <a:r>
              <a:rPr lang="en-US" sz="1600" dirty="0">
                <a:solidFill>
                  <a:schemeClr val="tx1"/>
                </a:solidFill>
              </a:rPr>
              <a:t> = # of true positives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fn</a:t>
            </a:r>
            <a:r>
              <a:rPr lang="en-US" sz="1600" dirty="0">
                <a:solidFill>
                  <a:schemeClr val="tx1"/>
                </a:solidFill>
              </a:rPr>
              <a:t> = # of false negatives 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recall: the ability of the classifier to find all positive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26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3300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Confusion Matrix (or Error Matrix) (3):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CB44F-E7B0-44FC-A527-F25FAC86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372807" cy="27841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180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4452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Other Terms/Indicators (MATH)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Anomaly (versus outlier):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Anomalies are outliers but not necessarily the converse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78CD6-5862-4AB0-B25B-67A34090DEE8}"/>
              </a:ext>
            </a:extLst>
          </p:cNvPr>
          <p:cNvSpPr/>
          <p:nvPr/>
        </p:nvSpPr>
        <p:spPr>
          <a:xfrm>
            <a:off x="5633855" y="4710178"/>
            <a:ext cx="1090465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Kurtosis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821D96-35F1-482D-A759-F5B392EA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57" y="2586701"/>
            <a:ext cx="5495925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0D2EBC-071A-4A0B-A5A8-F0B59F9706BE}"/>
              </a:ext>
            </a:extLst>
          </p:cNvPr>
          <p:cNvSpPr/>
          <p:nvPr/>
        </p:nvSpPr>
        <p:spPr>
          <a:xfrm>
            <a:off x="4788024" y="4049741"/>
            <a:ext cx="216024" cy="15898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42052B-FDFB-4DE8-9B59-749E23027E49}"/>
              </a:ext>
            </a:extLst>
          </p:cNvPr>
          <p:cNvSpPr/>
          <p:nvPr/>
        </p:nvSpPr>
        <p:spPr>
          <a:xfrm>
            <a:off x="4716016" y="4049741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075240" cy="3948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Other Terms/Indicators (MATH)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Homoscedasticity: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All random variables have the same (finite) 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p-values (between 0 and 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https://en.wikipedia.org/wiki/P-value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Kurtosis (The sharpness of distribution):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measure of the “</a:t>
            </a:r>
            <a:r>
              <a:rPr lang="en-US" sz="1600" dirty="0" err="1">
                <a:solidFill>
                  <a:schemeClr val="tx1"/>
                </a:solidFill>
              </a:rPr>
              <a:t>tailedness</a:t>
            </a:r>
            <a:r>
              <a:rPr lang="en-US" sz="1600" dirty="0">
                <a:solidFill>
                  <a:schemeClr val="tx1"/>
                </a:solidFill>
              </a:rPr>
              <a:t>” of a prob distribution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26" name="Picture 2" descr="Image result for kurtosis">
            <a:extLst>
              <a:ext uri="{FF2B5EF4-FFF2-40B4-BE49-F238E27FC236}">
                <a16:creationId xmlns:a16="http://schemas.microsoft.com/office/drawing/2014/main" id="{C362ED3F-D6B5-4AD4-9F95-A4110E3E6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80384"/>
            <a:ext cx="2533650" cy="18097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478CD6-5862-4AB0-B25B-67A34090DEE8}"/>
              </a:ext>
            </a:extLst>
          </p:cNvPr>
          <p:cNvSpPr/>
          <p:nvPr/>
        </p:nvSpPr>
        <p:spPr>
          <a:xfrm>
            <a:off x="978767" y="4422146"/>
            <a:ext cx="1090465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Kurtosis</a:t>
            </a:r>
          </a:p>
        </p:txBody>
      </p:sp>
      <p:pic>
        <p:nvPicPr>
          <p:cNvPr id="1028" name="Picture 4" descr="Image result for homoscedasticity">
            <a:extLst>
              <a:ext uri="{FF2B5EF4-FFF2-40B4-BE49-F238E27FC236}">
                <a16:creationId xmlns:a16="http://schemas.microsoft.com/office/drawing/2014/main" id="{63C81A3F-8218-4520-B65B-FAF971749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50987"/>
            <a:ext cx="2547325" cy="166845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259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logits?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technique borrowed by ML from statistics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"go-to" method for binary classification problems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also called "log odds" and "logit”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an event has probability p then: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Its odds are p/(1-p)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the logit function = log-of-odds = log[p/(1-p)]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49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192688" cy="2452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MLP with </a:t>
            </a:r>
            <a:r>
              <a:rPr lang="en-US" sz="1600" b="1" dirty="0" err="1">
                <a:solidFill>
                  <a:schemeClr val="tx1"/>
                </a:solidFill>
              </a:rPr>
              <a:t>cross_entropy</a:t>
            </a:r>
            <a:r>
              <a:rPr lang="en-US" sz="1600" b="1" dirty="0">
                <a:solidFill>
                  <a:schemeClr val="tx1"/>
                </a:solidFill>
              </a:rPr>
              <a:t>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read Week 5/Hour 2 PPT for </a:t>
            </a:r>
            <a:r>
              <a:rPr lang="en-US" sz="1600" dirty="0" err="1">
                <a:solidFill>
                  <a:schemeClr val="tx1"/>
                </a:solidFill>
              </a:rPr>
              <a:t>cross_entropy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Code sample: mlp-good.py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COMPARE RESULT WITH mlp-poor.py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cross_entropy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tf.reduce_sum</a:t>
            </a:r>
            <a:r>
              <a:rPr lang="en-US" sz="1600" dirty="0">
                <a:solidFill>
                  <a:schemeClr val="tx1"/>
                </a:solidFill>
              </a:rPr>
              <a:t>(-y*tf.log(y_), 1)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loss = </a:t>
            </a:r>
            <a:r>
              <a:rPr lang="en-US" sz="1600" dirty="0" err="1">
                <a:solidFill>
                  <a:schemeClr val="tx1"/>
                </a:solidFill>
              </a:rPr>
              <a:t>tf.reduce_mean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cross_entropy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train_step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tf.train.GradientDescentOptimizer</a:t>
            </a:r>
            <a:r>
              <a:rPr lang="en-US" sz="1600" dirty="0">
                <a:solidFill>
                  <a:schemeClr val="tx1"/>
                </a:solidFill>
              </a:rPr>
              <a:t>(0.05).minimize(loss)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correct_prediction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tf.equal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tf.argmax</a:t>
            </a:r>
            <a:r>
              <a:rPr lang="en-US" sz="1600" dirty="0">
                <a:solidFill>
                  <a:schemeClr val="tx1"/>
                </a:solidFill>
              </a:rPr>
              <a:t>(y, 1), </a:t>
            </a:r>
            <a:r>
              <a:rPr lang="en-US" sz="1600" dirty="0" err="1">
                <a:solidFill>
                  <a:schemeClr val="tx1"/>
                </a:solidFill>
              </a:rPr>
              <a:t>tf.argmax</a:t>
            </a:r>
            <a:r>
              <a:rPr lang="en-US" sz="1600" dirty="0">
                <a:solidFill>
                  <a:schemeClr val="tx1"/>
                </a:solidFill>
              </a:rPr>
              <a:t>(y_, 1))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85ECD-535F-44AD-BE38-C3FEDD1A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390" y="3721154"/>
            <a:ext cx="4380079" cy="28177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040B4-0737-4063-BB00-73674B4DABFE}"/>
              </a:ext>
            </a:extLst>
          </p:cNvPr>
          <p:cNvSpPr/>
          <p:nvPr/>
        </p:nvSpPr>
        <p:spPr>
          <a:xfrm>
            <a:off x="4355976" y="5528259"/>
            <a:ext cx="352839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19268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MLP with </a:t>
            </a:r>
            <a:r>
              <a:rPr lang="en-US" sz="1600" b="1" dirty="0" err="1">
                <a:solidFill>
                  <a:schemeClr val="tx1"/>
                </a:solidFill>
              </a:rPr>
              <a:t>cross_entropy</a:t>
            </a:r>
            <a:r>
              <a:rPr lang="en-US" sz="1600" b="1" dirty="0">
                <a:solidFill>
                  <a:schemeClr val="tx1"/>
                </a:solidFill>
              </a:rPr>
              <a:t>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read Week 5/Hour 2 PPT for </a:t>
            </a:r>
            <a:r>
              <a:rPr lang="en-US" sz="1600" dirty="0" err="1">
                <a:solidFill>
                  <a:schemeClr val="tx1"/>
                </a:solidFill>
              </a:rPr>
              <a:t>cross_entropy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Code sample: mlp-poor.py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# COMPARE RESULT WITH mlp-good.py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 err="1">
                <a:solidFill>
                  <a:schemeClr val="tx1"/>
                </a:solidFill>
              </a:rPr>
              <a:t>cross_entropy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tf.nn.sigmoid_cross_entropy_with_logits</a:t>
            </a:r>
            <a:r>
              <a:rPr lang="en-US" sz="1600" dirty="0">
                <a:solidFill>
                  <a:schemeClr val="tx1"/>
                </a:solidFill>
              </a:rPr>
              <a:t>(labels=y_, logits=y)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loss = </a:t>
            </a:r>
            <a:r>
              <a:rPr lang="en-US" sz="1600" dirty="0" err="1">
                <a:solidFill>
                  <a:schemeClr val="tx1"/>
                </a:solidFill>
              </a:rPr>
              <a:t>tf.reduce_mean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cross_entropy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 err="1">
                <a:solidFill>
                  <a:schemeClr val="tx1"/>
                </a:solidFill>
              </a:rPr>
              <a:t>train_step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tf.train.GradientDescentOptimizer</a:t>
            </a:r>
            <a:r>
              <a:rPr lang="en-US" sz="1600" dirty="0">
                <a:solidFill>
                  <a:schemeClr val="tx1"/>
                </a:solidFill>
              </a:rPr>
              <a:t>(0.05).minimize(loss)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Exercise: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use a different optimizer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49994A-C012-49CE-AC16-C14CCA1B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721574"/>
            <a:ext cx="3896665" cy="26347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6040B4-0737-4063-BB00-73674B4DABFE}"/>
              </a:ext>
            </a:extLst>
          </p:cNvPr>
          <p:cNvSpPr/>
          <p:nvPr/>
        </p:nvSpPr>
        <p:spPr>
          <a:xfrm>
            <a:off x="4580234" y="5384056"/>
            <a:ext cx="352839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192688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Adam Optimizer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works well across a wide range of ML architectures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highly recommended optimization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combines gradient descent with momentum and </a:t>
            </a:r>
            <a:r>
              <a:rPr lang="en-US" sz="1600" dirty="0" err="1">
                <a:solidFill>
                  <a:schemeClr val="tx1"/>
                </a:solidFill>
              </a:rPr>
              <a:t>RMSprop</a:t>
            </a:r>
            <a:r>
              <a:rPr lang="en-US" sz="1600" dirty="0">
                <a:solidFill>
                  <a:schemeClr val="tx1"/>
                </a:solidFill>
              </a:rPr>
              <a:t> algorithms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Advantages of Adam: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Relatively low memory requirements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but higher than gradient descent and gradient descent with momentum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work well even with a limited hyperparameters tuning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05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5050904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MLP and variable batch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Code sample: mnist-batchsize.py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sz="1600" dirty="0">
                <a:solidFill>
                  <a:schemeClr val="tx1"/>
                </a:solidFill>
              </a:rPr>
              <a:t>for i in range(1000):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sz="1600" dirty="0">
                <a:solidFill>
                  <a:schemeClr val="tx1"/>
                </a:solidFill>
              </a:rPr>
              <a:t>   batch = mnist.train.next_batch(50) # SET BATCH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t-IT" sz="1600" dirty="0">
                <a:solidFill>
                  <a:schemeClr val="tx1"/>
                </a:solidFill>
              </a:rPr>
              <a:t>   train_step.run(feed_dict={x: batch[0], y_: batch[1]})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</a:rPr>
              <a:t>Exercise: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experiment with different batch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determine the size for the best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4F79D-FB60-4A0C-AF86-1EF900F6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26" y="2034080"/>
            <a:ext cx="685341" cy="34147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BE8635-BE3C-4202-ADA1-CD57891D6008}"/>
              </a:ext>
            </a:extLst>
          </p:cNvPr>
          <p:cNvSpPr/>
          <p:nvPr/>
        </p:nvSpPr>
        <p:spPr>
          <a:xfrm>
            <a:off x="6571592" y="1630508"/>
            <a:ext cx="676275" cy="403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998703-4032-4824-AE13-25645EFA84D2}"/>
              </a:ext>
            </a:extLst>
          </p:cNvPr>
          <p:cNvSpPr/>
          <p:nvPr/>
        </p:nvSpPr>
        <p:spPr>
          <a:xfrm>
            <a:off x="7635205" y="1614624"/>
            <a:ext cx="504825" cy="4176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B080A5-471E-4C32-9F40-FF514292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575" y="2054324"/>
            <a:ext cx="504825" cy="33909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E2FC0D-2E2E-47AA-8338-44AC35C3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17" y="2058265"/>
            <a:ext cx="600075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F71D56-2FEA-4AD2-A917-CA38CFF27F04}"/>
              </a:ext>
            </a:extLst>
          </p:cNvPr>
          <p:cNvSpPr/>
          <p:nvPr/>
        </p:nvSpPr>
        <p:spPr>
          <a:xfrm>
            <a:off x="5962452" y="1254585"/>
            <a:ext cx="217757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 Size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6ABE7C-BB30-444C-BF16-8A9734AF6D6D}"/>
              </a:ext>
            </a:extLst>
          </p:cNvPr>
          <p:cNvSpPr/>
          <p:nvPr/>
        </p:nvSpPr>
        <p:spPr>
          <a:xfrm>
            <a:off x="5962451" y="1630508"/>
            <a:ext cx="600075" cy="4228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B82593-23E3-4E3A-BA42-CF41A132D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419" y="2023166"/>
            <a:ext cx="542925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A1B131-B2F7-4693-99DD-C33E7F07A086}"/>
              </a:ext>
            </a:extLst>
          </p:cNvPr>
          <p:cNvSpPr/>
          <p:nvPr/>
        </p:nvSpPr>
        <p:spPr>
          <a:xfrm>
            <a:off x="7092280" y="1614624"/>
            <a:ext cx="550392" cy="4228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9284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363272" cy="17881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Regularization?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helps to solve over fitting problem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works well on training data but performing poorly on validation (test) data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Regularization solves this problem: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adds a penalty term to the cost function and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controls model complexity with a penalty term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05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0803"/>
            <a:ext cx="8363272" cy="17881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Regularization?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helps to solve over fitting problem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works well on training data but performing poorly on validation (test) data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Regularization solves this problem: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adds a penalty term to the cost function and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controls model complexity with a penalty term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06D2C486-D88F-4C62-97E7-0EE1DF6C71D8}"/>
              </a:ext>
            </a:extLst>
          </p:cNvPr>
          <p:cNvSpPr txBox="1">
            <a:spLocks/>
          </p:cNvSpPr>
          <p:nvPr/>
        </p:nvSpPr>
        <p:spPr>
          <a:xfrm>
            <a:off x="449138" y="3265434"/>
            <a:ext cx="8363272" cy="297187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Regularization?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Regularization is generally useful for: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1) Large number of variables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2) Low ratio of (# observations)/(# of variables)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3) high multi-collinearity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Two main types of regularization: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L1 Regularization (absolute value of differences)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L2 Regularization (square of differences)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https://developers.google.com/machine-learning/crash-course/generalization/peril-of-overfitting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5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2037</Words>
  <Application>Microsoft Office PowerPoint</Application>
  <PresentationFormat>On-screen Show (4:3)</PresentationFormat>
  <Paragraphs>322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5 Multi-Layer Perceptrons (3)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1008</cp:revision>
  <dcterms:created xsi:type="dcterms:W3CDTF">2018-09-28T16:40:41Z</dcterms:created>
  <dcterms:modified xsi:type="dcterms:W3CDTF">2019-02-25T05:40:27Z</dcterms:modified>
</cp:coreProperties>
</file>