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2" r:id="rId3"/>
    <p:sldId id="270" r:id="rId4"/>
    <p:sldId id="262" r:id="rId5"/>
    <p:sldId id="263" r:id="rId6"/>
    <p:sldId id="267" r:id="rId7"/>
    <p:sldId id="271" r:id="rId8"/>
    <p:sldId id="272" r:id="rId9"/>
    <p:sldId id="293" r:id="rId10"/>
    <p:sldId id="294" r:id="rId11"/>
    <p:sldId id="295" r:id="rId12"/>
    <p:sldId id="296" r:id="rId13"/>
    <p:sldId id="297" r:id="rId14"/>
    <p:sldId id="278" r:id="rId15"/>
    <p:sldId id="280" r:id="rId16"/>
    <p:sldId id="283" r:id="rId17"/>
    <p:sldId id="284" r:id="rId18"/>
    <p:sldId id="298" r:id="rId19"/>
    <p:sldId id="300" r:id="rId20"/>
    <p:sldId id="299" r:id="rId21"/>
    <p:sldId id="289" r:id="rId22"/>
    <p:sldId id="290" r:id="rId23"/>
    <p:sldId id="291" r:id="rId24"/>
    <p:sldId id="259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10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0e0z28wAWfg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0e0z28wAWfg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0e0z28wAWfg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0e0z28wAWfg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0e0z28wAWfg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e0z28wAWfg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e0z28wAWfg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0e0z28wAWf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0e0z28wAWf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hyperlink" Target="https://www.youtube.com/watch?v=0e0z28wAWf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0e0z28wAWf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youtube.com/watch?v=0e0z28wAWfg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0e0z28wAWfg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e0z28wAWfg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e0z28wAWfg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0e0z28wAWfg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0e0z28wAWfg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0e0z28wAWfg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0e0z28wAWf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0e0z28wAWf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5.2 NN Calculation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5.2.2 Backward Pass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8334" y="1185637"/>
            <a:ext cx="7704856" cy="7899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Now, we have the total Error. We are going to back propagate the minimized error and update w1, w2, …,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Consider the error at w5: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https://www.youtube.com/watch?v=0e0z28wAWfg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2AFF05-7AC2-4C65-8714-8D46F16B1BD4}"/>
              </a:ext>
            </a:extLst>
          </p:cNvPr>
          <p:cNvSpPr/>
          <p:nvPr/>
        </p:nvSpPr>
        <p:spPr>
          <a:xfrm>
            <a:off x="5361573" y="4080217"/>
            <a:ext cx="3422194" cy="234015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3689BF-A390-4211-AC52-732A3CDB1CEA}"/>
              </a:ext>
            </a:extLst>
          </p:cNvPr>
          <p:cNvSpPr/>
          <p:nvPr/>
        </p:nvSpPr>
        <p:spPr>
          <a:xfrm>
            <a:off x="5544019" y="4250235"/>
            <a:ext cx="456005" cy="430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838188-D3C3-49E3-AEC4-83587117E09F}"/>
              </a:ext>
            </a:extLst>
          </p:cNvPr>
          <p:cNvSpPr/>
          <p:nvPr/>
        </p:nvSpPr>
        <p:spPr>
          <a:xfrm>
            <a:off x="5534106" y="5173500"/>
            <a:ext cx="469258" cy="4322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6AEE48-9FC2-4525-AD77-1CB50B0F2E3A}"/>
              </a:ext>
            </a:extLst>
          </p:cNvPr>
          <p:cNvSpPr/>
          <p:nvPr/>
        </p:nvSpPr>
        <p:spPr>
          <a:xfrm>
            <a:off x="6790103" y="4141316"/>
            <a:ext cx="465218" cy="418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FDC2C9-DD4D-4DB8-8357-0C3A7AFB55AD}"/>
              </a:ext>
            </a:extLst>
          </p:cNvPr>
          <p:cNvSpPr/>
          <p:nvPr/>
        </p:nvSpPr>
        <p:spPr>
          <a:xfrm>
            <a:off x="6839343" y="5152290"/>
            <a:ext cx="465218" cy="4356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3F79C3-E6F7-448A-A9C7-075C5458017A}"/>
              </a:ext>
            </a:extLst>
          </p:cNvPr>
          <p:cNvSpPr/>
          <p:nvPr/>
        </p:nvSpPr>
        <p:spPr>
          <a:xfrm>
            <a:off x="6086869" y="5882613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AE2CA2-18F4-4FBF-AC0D-3747E6D8EAB2}"/>
              </a:ext>
            </a:extLst>
          </p:cNvPr>
          <p:cNvSpPr/>
          <p:nvPr/>
        </p:nvSpPr>
        <p:spPr>
          <a:xfrm>
            <a:off x="8222477" y="4138434"/>
            <a:ext cx="446328" cy="4736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158BEF-A01A-467D-8BA7-91A6F7905029}"/>
              </a:ext>
            </a:extLst>
          </p:cNvPr>
          <p:cNvSpPr/>
          <p:nvPr/>
        </p:nvSpPr>
        <p:spPr>
          <a:xfrm>
            <a:off x="8222476" y="5046983"/>
            <a:ext cx="446329" cy="40142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4AE58C-AE8E-48BA-9F0E-AA28CD130ADB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6000024" y="4350596"/>
            <a:ext cx="790079" cy="1147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4E75C2F-5030-4EA7-8A20-A3E1B70F3ECD}"/>
              </a:ext>
            </a:extLst>
          </p:cNvPr>
          <p:cNvSpPr/>
          <p:nvPr/>
        </p:nvSpPr>
        <p:spPr>
          <a:xfrm>
            <a:off x="6179707" y="4284702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C0719-EC76-4AB4-BD03-B5058035879C}"/>
              </a:ext>
            </a:extLst>
          </p:cNvPr>
          <p:cNvSpPr/>
          <p:nvPr/>
        </p:nvSpPr>
        <p:spPr>
          <a:xfrm>
            <a:off x="6279221" y="4680539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A1AC7-4D8F-4188-AC60-50B19EF20AFE}"/>
              </a:ext>
            </a:extLst>
          </p:cNvPr>
          <p:cNvSpPr/>
          <p:nvPr/>
        </p:nvSpPr>
        <p:spPr>
          <a:xfrm>
            <a:off x="6370759" y="5032130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4551D0-D2F2-4DF4-A566-4C28B65C00AE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000024" y="4465373"/>
            <a:ext cx="839319" cy="9047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0C36F4-476B-4D86-B9C9-3500A64A51D3}"/>
              </a:ext>
            </a:extLst>
          </p:cNvPr>
          <p:cNvSpPr/>
          <p:nvPr/>
        </p:nvSpPr>
        <p:spPr>
          <a:xfrm>
            <a:off x="6191258" y="5460199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FC1D03-446E-4A29-AD28-3AEF3FB3FBA3}"/>
              </a:ext>
            </a:extLst>
          </p:cNvPr>
          <p:cNvSpPr/>
          <p:nvPr/>
        </p:nvSpPr>
        <p:spPr>
          <a:xfrm>
            <a:off x="7326552" y="5945767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CC975E-3CA3-4C6F-BF2A-1FBC1818B48B}"/>
              </a:ext>
            </a:extLst>
          </p:cNvPr>
          <p:cNvSpPr/>
          <p:nvPr/>
        </p:nvSpPr>
        <p:spPr>
          <a:xfrm>
            <a:off x="7609399" y="4172487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20186F-7108-42FF-9FBE-347E4A8352DE}"/>
              </a:ext>
            </a:extLst>
          </p:cNvPr>
          <p:cNvSpPr/>
          <p:nvPr/>
        </p:nvSpPr>
        <p:spPr>
          <a:xfrm>
            <a:off x="7669600" y="4532626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A88251-171E-43BF-AC0A-4DACFC456613}"/>
              </a:ext>
            </a:extLst>
          </p:cNvPr>
          <p:cNvSpPr/>
          <p:nvPr/>
        </p:nvSpPr>
        <p:spPr>
          <a:xfrm>
            <a:off x="7853897" y="5025420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6C1705-F322-4E16-852F-5BD230A038EA}"/>
              </a:ext>
            </a:extLst>
          </p:cNvPr>
          <p:cNvSpPr/>
          <p:nvPr/>
        </p:nvSpPr>
        <p:spPr>
          <a:xfrm>
            <a:off x="7672208" y="5183658"/>
            <a:ext cx="353418" cy="264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w8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2BA8D1-9C5D-4F6B-B23E-551F031ACA0D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003364" y="4350596"/>
            <a:ext cx="786739" cy="10390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51AEAB-D22C-4FB0-88DA-6C9042251B49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6003364" y="5370120"/>
            <a:ext cx="835979" cy="195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7123FD-7AE6-415E-8A0A-1928772241B4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>
          <a:xfrm flipV="1">
            <a:off x="6494896" y="5524149"/>
            <a:ext cx="412577" cy="419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321985-CF37-4688-B98B-C6594F586459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7304561" y="4375247"/>
            <a:ext cx="917916" cy="994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C345CB-E8BE-4302-81A4-588EE17DC391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7255321" y="4350596"/>
            <a:ext cx="967156" cy="246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7FD946-0BF5-407A-B992-AA1C6C14A51D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7255321" y="4350596"/>
            <a:ext cx="967155" cy="8971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C67E97-1028-4547-8B05-A27B503209C1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7304561" y="5247698"/>
            <a:ext cx="917915" cy="1224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2BF7FE5-79F0-49DD-96BE-D8D9649A62BC}"/>
              </a:ext>
            </a:extLst>
          </p:cNvPr>
          <p:cNvCxnSpPr>
            <a:cxnSpLocks/>
            <a:stCxn id="24" idx="7"/>
            <a:endCxn id="16" idx="3"/>
          </p:cNvCxnSpPr>
          <p:nvPr/>
        </p:nvCxnSpPr>
        <p:spPr>
          <a:xfrm flipV="1">
            <a:off x="7734579" y="4542698"/>
            <a:ext cx="553261" cy="14643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9AFE49-B593-4EB4-9089-497DD0F94CE4}"/>
              </a:ext>
            </a:extLst>
          </p:cNvPr>
          <p:cNvCxnSpPr>
            <a:cxnSpLocks/>
            <a:stCxn id="24" idx="7"/>
            <a:endCxn id="17" idx="3"/>
          </p:cNvCxnSpPr>
          <p:nvPr/>
        </p:nvCxnSpPr>
        <p:spPr>
          <a:xfrm flipV="1">
            <a:off x="7734579" y="5389624"/>
            <a:ext cx="553260" cy="6173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3716FA-7E63-4DBF-96D3-9EAD45CF144D}"/>
              </a:ext>
            </a:extLst>
          </p:cNvPr>
          <p:cNvCxnSpPr>
            <a:cxnSpLocks/>
            <a:stCxn id="15" idx="7"/>
            <a:endCxn id="13" idx="3"/>
          </p:cNvCxnSpPr>
          <p:nvPr/>
        </p:nvCxnSpPr>
        <p:spPr>
          <a:xfrm flipV="1">
            <a:off x="6494896" y="4498579"/>
            <a:ext cx="363337" cy="14452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C4133E-C76E-4E43-A21F-F25B2D81516B}"/>
              </a:ext>
            </a:extLst>
          </p:cNvPr>
          <p:cNvSpPr/>
          <p:nvPr/>
        </p:nvSpPr>
        <p:spPr>
          <a:xfrm>
            <a:off x="5364088" y="2116960"/>
            <a:ext cx="2988290" cy="17700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Example:</a:t>
            </a:r>
          </a:p>
          <a:p>
            <a:r>
              <a:rPr lang="en-US" sz="1200" dirty="0">
                <a:solidFill>
                  <a:schemeClr val="tx1"/>
                </a:solidFill>
              </a:rPr>
              <a:t>X1 = 0.05, X2 = 0.10</a:t>
            </a:r>
          </a:p>
          <a:p>
            <a:r>
              <a:rPr lang="en-US" sz="1200" dirty="0">
                <a:solidFill>
                  <a:schemeClr val="tx1"/>
                </a:solidFill>
              </a:rPr>
              <a:t>b1 = 0.35, b2 = 0.60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Initial Weight:</a:t>
            </a:r>
          </a:p>
          <a:p>
            <a:r>
              <a:rPr lang="en-US" sz="1200" dirty="0">
                <a:solidFill>
                  <a:schemeClr val="tx1"/>
                </a:solidFill>
              </a:rPr>
              <a:t>w1 = 0.15, w2 = 0.20, w3 = 0.25, w4 = 0.30</a:t>
            </a:r>
          </a:p>
          <a:p>
            <a:r>
              <a:rPr lang="en-US" sz="1200" dirty="0">
                <a:solidFill>
                  <a:schemeClr val="tx1"/>
                </a:solidFill>
              </a:rPr>
              <a:t>w5 = 0.40, w6 = 0.45, w7 = 0.50, w8 = 0.55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Target values: </a:t>
            </a:r>
          </a:p>
          <a:p>
            <a:r>
              <a:rPr lang="en-US" sz="1200" dirty="0">
                <a:solidFill>
                  <a:schemeClr val="tx1"/>
                </a:solidFill>
              </a:rPr>
              <a:t>T1 = 0.01, T2 = 0.99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42411C-0ADB-4740-8235-491003BF9C58}"/>
              </a:ext>
            </a:extLst>
          </p:cNvPr>
          <p:cNvSpPr/>
          <p:nvPr/>
        </p:nvSpPr>
        <p:spPr>
          <a:xfrm>
            <a:off x="7575590" y="4136014"/>
            <a:ext cx="431258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313ACB-DCE7-47B1-9F1D-343570069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16" y="2036437"/>
            <a:ext cx="3562350" cy="4781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82603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5.2.2 Backward Pass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8334" y="1185637"/>
            <a:ext cx="7704856" cy="7899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Now, we have the total Error. We are going to back propagate the minimized error and update w1, w2, …,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Consider the error at w5: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https://www.youtube.com/watch?v=0e0z28wAWfg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2AFF05-7AC2-4C65-8714-8D46F16B1BD4}"/>
              </a:ext>
            </a:extLst>
          </p:cNvPr>
          <p:cNvSpPr/>
          <p:nvPr/>
        </p:nvSpPr>
        <p:spPr>
          <a:xfrm>
            <a:off x="5361573" y="4080217"/>
            <a:ext cx="3422194" cy="234015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3689BF-A390-4211-AC52-732A3CDB1CEA}"/>
              </a:ext>
            </a:extLst>
          </p:cNvPr>
          <p:cNvSpPr/>
          <p:nvPr/>
        </p:nvSpPr>
        <p:spPr>
          <a:xfrm>
            <a:off x="5544019" y="4250235"/>
            <a:ext cx="456005" cy="430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838188-D3C3-49E3-AEC4-83587117E09F}"/>
              </a:ext>
            </a:extLst>
          </p:cNvPr>
          <p:cNvSpPr/>
          <p:nvPr/>
        </p:nvSpPr>
        <p:spPr>
          <a:xfrm>
            <a:off x="5534106" y="5173500"/>
            <a:ext cx="469258" cy="4322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6AEE48-9FC2-4525-AD77-1CB50B0F2E3A}"/>
              </a:ext>
            </a:extLst>
          </p:cNvPr>
          <p:cNvSpPr/>
          <p:nvPr/>
        </p:nvSpPr>
        <p:spPr>
          <a:xfrm>
            <a:off x="6790103" y="4141316"/>
            <a:ext cx="465218" cy="418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FDC2C9-DD4D-4DB8-8357-0C3A7AFB55AD}"/>
              </a:ext>
            </a:extLst>
          </p:cNvPr>
          <p:cNvSpPr/>
          <p:nvPr/>
        </p:nvSpPr>
        <p:spPr>
          <a:xfrm>
            <a:off x="6839343" y="5152290"/>
            <a:ext cx="465218" cy="4356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3F79C3-E6F7-448A-A9C7-075C5458017A}"/>
              </a:ext>
            </a:extLst>
          </p:cNvPr>
          <p:cNvSpPr/>
          <p:nvPr/>
        </p:nvSpPr>
        <p:spPr>
          <a:xfrm>
            <a:off x="6086869" y="5882613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AE2CA2-18F4-4FBF-AC0D-3747E6D8EAB2}"/>
              </a:ext>
            </a:extLst>
          </p:cNvPr>
          <p:cNvSpPr/>
          <p:nvPr/>
        </p:nvSpPr>
        <p:spPr>
          <a:xfrm>
            <a:off x="8222477" y="4138434"/>
            <a:ext cx="446328" cy="4736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158BEF-A01A-467D-8BA7-91A6F7905029}"/>
              </a:ext>
            </a:extLst>
          </p:cNvPr>
          <p:cNvSpPr/>
          <p:nvPr/>
        </p:nvSpPr>
        <p:spPr>
          <a:xfrm>
            <a:off x="8222476" y="5046983"/>
            <a:ext cx="446329" cy="40142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4AE58C-AE8E-48BA-9F0E-AA28CD130ADB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6000024" y="4350596"/>
            <a:ext cx="790079" cy="1147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4E75C2F-5030-4EA7-8A20-A3E1B70F3ECD}"/>
              </a:ext>
            </a:extLst>
          </p:cNvPr>
          <p:cNvSpPr/>
          <p:nvPr/>
        </p:nvSpPr>
        <p:spPr>
          <a:xfrm>
            <a:off x="6179707" y="4284702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C0719-EC76-4AB4-BD03-B5058035879C}"/>
              </a:ext>
            </a:extLst>
          </p:cNvPr>
          <p:cNvSpPr/>
          <p:nvPr/>
        </p:nvSpPr>
        <p:spPr>
          <a:xfrm>
            <a:off x="6279221" y="4680539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A1AC7-4D8F-4188-AC60-50B19EF20AFE}"/>
              </a:ext>
            </a:extLst>
          </p:cNvPr>
          <p:cNvSpPr/>
          <p:nvPr/>
        </p:nvSpPr>
        <p:spPr>
          <a:xfrm>
            <a:off x="6370759" y="5032130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4551D0-D2F2-4DF4-A566-4C28B65C00AE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000024" y="4465373"/>
            <a:ext cx="839319" cy="9047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0C36F4-476B-4D86-B9C9-3500A64A51D3}"/>
              </a:ext>
            </a:extLst>
          </p:cNvPr>
          <p:cNvSpPr/>
          <p:nvPr/>
        </p:nvSpPr>
        <p:spPr>
          <a:xfrm>
            <a:off x="6191258" y="5460199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FC1D03-446E-4A29-AD28-3AEF3FB3FBA3}"/>
              </a:ext>
            </a:extLst>
          </p:cNvPr>
          <p:cNvSpPr/>
          <p:nvPr/>
        </p:nvSpPr>
        <p:spPr>
          <a:xfrm>
            <a:off x="7326552" y="5945767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CC975E-3CA3-4C6F-BF2A-1FBC1818B48B}"/>
              </a:ext>
            </a:extLst>
          </p:cNvPr>
          <p:cNvSpPr/>
          <p:nvPr/>
        </p:nvSpPr>
        <p:spPr>
          <a:xfrm>
            <a:off x="7609399" y="4172487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20186F-7108-42FF-9FBE-347E4A8352DE}"/>
              </a:ext>
            </a:extLst>
          </p:cNvPr>
          <p:cNvSpPr/>
          <p:nvPr/>
        </p:nvSpPr>
        <p:spPr>
          <a:xfrm>
            <a:off x="7669600" y="4532626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A88251-171E-43BF-AC0A-4DACFC456613}"/>
              </a:ext>
            </a:extLst>
          </p:cNvPr>
          <p:cNvSpPr/>
          <p:nvPr/>
        </p:nvSpPr>
        <p:spPr>
          <a:xfrm>
            <a:off x="7853897" y="5025420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6C1705-F322-4E16-852F-5BD230A038EA}"/>
              </a:ext>
            </a:extLst>
          </p:cNvPr>
          <p:cNvSpPr/>
          <p:nvPr/>
        </p:nvSpPr>
        <p:spPr>
          <a:xfrm>
            <a:off x="7672208" y="5183658"/>
            <a:ext cx="353418" cy="264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w8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2BA8D1-9C5D-4F6B-B23E-551F031ACA0D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003364" y="4350596"/>
            <a:ext cx="786739" cy="10390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51AEAB-D22C-4FB0-88DA-6C9042251B49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6003364" y="5370120"/>
            <a:ext cx="835979" cy="195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7123FD-7AE6-415E-8A0A-1928772241B4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>
          <a:xfrm flipV="1">
            <a:off x="6494896" y="5524149"/>
            <a:ext cx="412577" cy="419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321985-CF37-4688-B98B-C6594F586459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7304561" y="4375247"/>
            <a:ext cx="917916" cy="994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C345CB-E8BE-4302-81A4-588EE17DC391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7255321" y="4350596"/>
            <a:ext cx="967156" cy="246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7FD946-0BF5-407A-B992-AA1C6C14A51D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7255321" y="4350596"/>
            <a:ext cx="967155" cy="8971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C67E97-1028-4547-8B05-A27B503209C1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7304561" y="5247698"/>
            <a:ext cx="917915" cy="1224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2BF7FE5-79F0-49DD-96BE-D8D9649A62BC}"/>
              </a:ext>
            </a:extLst>
          </p:cNvPr>
          <p:cNvCxnSpPr>
            <a:cxnSpLocks/>
            <a:stCxn id="24" idx="7"/>
            <a:endCxn id="16" idx="3"/>
          </p:cNvCxnSpPr>
          <p:nvPr/>
        </p:nvCxnSpPr>
        <p:spPr>
          <a:xfrm flipV="1">
            <a:off x="7734579" y="4542698"/>
            <a:ext cx="553261" cy="14643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9AFE49-B593-4EB4-9089-497DD0F94CE4}"/>
              </a:ext>
            </a:extLst>
          </p:cNvPr>
          <p:cNvCxnSpPr>
            <a:cxnSpLocks/>
            <a:stCxn id="24" idx="7"/>
            <a:endCxn id="17" idx="3"/>
          </p:cNvCxnSpPr>
          <p:nvPr/>
        </p:nvCxnSpPr>
        <p:spPr>
          <a:xfrm flipV="1">
            <a:off x="7734579" y="5389624"/>
            <a:ext cx="553260" cy="6173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3716FA-7E63-4DBF-96D3-9EAD45CF144D}"/>
              </a:ext>
            </a:extLst>
          </p:cNvPr>
          <p:cNvCxnSpPr>
            <a:cxnSpLocks/>
            <a:stCxn id="15" idx="7"/>
            <a:endCxn id="13" idx="3"/>
          </p:cNvCxnSpPr>
          <p:nvPr/>
        </p:nvCxnSpPr>
        <p:spPr>
          <a:xfrm flipV="1">
            <a:off x="6494896" y="4498579"/>
            <a:ext cx="363337" cy="14452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C4133E-C76E-4E43-A21F-F25B2D81516B}"/>
              </a:ext>
            </a:extLst>
          </p:cNvPr>
          <p:cNvSpPr/>
          <p:nvPr/>
        </p:nvSpPr>
        <p:spPr>
          <a:xfrm>
            <a:off x="5364088" y="2116960"/>
            <a:ext cx="2988290" cy="17700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Example:</a:t>
            </a:r>
          </a:p>
          <a:p>
            <a:r>
              <a:rPr lang="en-US" sz="1200" dirty="0">
                <a:solidFill>
                  <a:schemeClr val="tx1"/>
                </a:solidFill>
              </a:rPr>
              <a:t>X1 = 0.05, X2 = 0.10</a:t>
            </a:r>
          </a:p>
          <a:p>
            <a:r>
              <a:rPr lang="en-US" sz="1200" dirty="0">
                <a:solidFill>
                  <a:schemeClr val="tx1"/>
                </a:solidFill>
              </a:rPr>
              <a:t>b1 = 0.35, b2 = 0.60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Initial Weight:</a:t>
            </a:r>
          </a:p>
          <a:p>
            <a:r>
              <a:rPr lang="en-US" sz="1200" dirty="0">
                <a:solidFill>
                  <a:schemeClr val="tx1"/>
                </a:solidFill>
              </a:rPr>
              <a:t>w1 = 0.15, w2 = 0.20, w3 = 0.25, w4 = 0.30</a:t>
            </a:r>
          </a:p>
          <a:p>
            <a:r>
              <a:rPr lang="en-US" sz="1200" dirty="0">
                <a:solidFill>
                  <a:schemeClr val="tx1"/>
                </a:solidFill>
              </a:rPr>
              <a:t>w5 = 0.40, w6 = 0.45, w7 = 0.50, w8 = 0.55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Target values: </a:t>
            </a:r>
          </a:p>
          <a:p>
            <a:r>
              <a:rPr lang="en-US" sz="1200" dirty="0">
                <a:solidFill>
                  <a:schemeClr val="tx1"/>
                </a:solidFill>
              </a:rPr>
              <a:t>T1 = 0.01, T2 = 0.99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42411C-0ADB-4740-8235-491003BF9C58}"/>
              </a:ext>
            </a:extLst>
          </p:cNvPr>
          <p:cNvSpPr/>
          <p:nvPr/>
        </p:nvSpPr>
        <p:spPr>
          <a:xfrm>
            <a:off x="7575590" y="4136014"/>
            <a:ext cx="431258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2089909-8D20-4A0A-A945-D4B0ABC46BBD}"/>
              </a:ext>
            </a:extLst>
          </p:cNvPr>
          <p:cNvSpPr/>
          <p:nvPr/>
        </p:nvSpPr>
        <p:spPr>
          <a:xfrm>
            <a:off x="611560" y="2486544"/>
            <a:ext cx="4506072" cy="312376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y1 = w5 * OutH1 + w6 * H1 + b2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4A5149-A2E5-408B-BA39-EBA602424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97" y="3335808"/>
            <a:ext cx="2714625" cy="1847850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99EAA31-09C4-4A88-99A5-AA0D8EF9176C}"/>
              </a:ext>
            </a:extLst>
          </p:cNvPr>
          <p:cNvSpPr/>
          <p:nvPr/>
        </p:nvSpPr>
        <p:spPr>
          <a:xfrm>
            <a:off x="611560" y="2094145"/>
            <a:ext cx="4506072" cy="312376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From: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E4014D-79ED-4410-B94A-61B2716630B3}"/>
              </a:ext>
            </a:extLst>
          </p:cNvPr>
          <p:cNvSpPr/>
          <p:nvPr/>
        </p:nvSpPr>
        <p:spPr>
          <a:xfrm>
            <a:off x="611560" y="2909340"/>
            <a:ext cx="4506072" cy="312376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We have:</a:t>
            </a:r>
          </a:p>
        </p:txBody>
      </p:sp>
    </p:spTree>
    <p:extLst>
      <p:ext uri="{BB962C8B-B14F-4D97-AF65-F5344CB8AC3E}">
        <p14:creationId xmlns:p14="http://schemas.microsoft.com/office/powerpoint/2010/main" val="303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5.2.2 Backward Pass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8334" y="1185638"/>
            <a:ext cx="7704856" cy="3893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Summary the above calculation: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https://www.youtube.com/watch?v=0e0z28wAWfg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2AFF05-7AC2-4C65-8714-8D46F16B1BD4}"/>
              </a:ext>
            </a:extLst>
          </p:cNvPr>
          <p:cNvSpPr/>
          <p:nvPr/>
        </p:nvSpPr>
        <p:spPr>
          <a:xfrm>
            <a:off x="5361573" y="4080217"/>
            <a:ext cx="3422194" cy="234015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3689BF-A390-4211-AC52-732A3CDB1CEA}"/>
              </a:ext>
            </a:extLst>
          </p:cNvPr>
          <p:cNvSpPr/>
          <p:nvPr/>
        </p:nvSpPr>
        <p:spPr>
          <a:xfrm>
            <a:off x="5544019" y="4250235"/>
            <a:ext cx="456005" cy="430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838188-D3C3-49E3-AEC4-83587117E09F}"/>
              </a:ext>
            </a:extLst>
          </p:cNvPr>
          <p:cNvSpPr/>
          <p:nvPr/>
        </p:nvSpPr>
        <p:spPr>
          <a:xfrm>
            <a:off x="5534106" y="5173500"/>
            <a:ext cx="469258" cy="4322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6AEE48-9FC2-4525-AD77-1CB50B0F2E3A}"/>
              </a:ext>
            </a:extLst>
          </p:cNvPr>
          <p:cNvSpPr/>
          <p:nvPr/>
        </p:nvSpPr>
        <p:spPr>
          <a:xfrm>
            <a:off x="6790103" y="4141316"/>
            <a:ext cx="465218" cy="418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FDC2C9-DD4D-4DB8-8357-0C3A7AFB55AD}"/>
              </a:ext>
            </a:extLst>
          </p:cNvPr>
          <p:cNvSpPr/>
          <p:nvPr/>
        </p:nvSpPr>
        <p:spPr>
          <a:xfrm>
            <a:off x="6839343" y="5152290"/>
            <a:ext cx="465218" cy="4356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3F79C3-E6F7-448A-A9C7-075C5458017A}"/>
              </a:ext>
            </a:extLst>
          </p:cNvPr>
          <p:cNvSpPr/>
          <p:nvPr/>
        </p:nvSpPr>
        <p:spPr>
          <a:xfrm>
            <a:off x="6086869" y="5882613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AE2CA2-18F4-4FBF-AC0D-3747E6D8EAB2}"/>
              </a:ext>
            </a:extLst>
          </p:cNvPr>
          <p:cNvSpPr/>
          <p:nvPr/>
        </p:nvSpPr>
        <p:spPr>
          <a:xfrm>
            <a:off x="8222477" y="4138434"/>
            <a:ext cx="446328" cy="4736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158BEF-A01A-467D-8BA7-91A6F7905029}"/>
              </a:ext>
            </a:extLst>
          </p:cNvPr>
          <p:cNvSpPr/>
          <p:nvPr/>
        </p:nvSpPr>
        <p:spPr>
          <a:xfrm>
            <a:off x="8222476" y="5046983"/>
            <a:ext cx="446329" cy="40142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4AE58C-AE8E-48BA-9F0E-AA28CD130ADB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6000024" y="4350596"/>
            <a:ext cx="790079" cy="1147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4E75C2F-5030-4EA7-8A20-A3E1B70F3ECD}"/>
              </a:ext>
            </a:extLst>
          </p:cNvPr>
          <p:cNvSpPr/>
          <p:nvPr/>
        </p:nvSpPr>
        <p:spPr>
          <a:xfrm>
            <a:off x="6179707" y="4284702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C0719-EC76-4AB4-BD03-B5058035879C}"/>
              </a:ext>
            </a:extLst>
          </p:cNvPr>
          <p:cNvSpPr/>
          <p:nvPr/>
        </p:nvSpPr>
        <p:spPr>
          <a:xfrm>
            <a:off x="6279221" y="4680539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A1AC7-4D8F-4188-AC60-50B19EF20AFE}"/>
              </a:ext>
            </a:extLst>
          </p:cNvPr>
          <p:cNvSpPr/>
          <p:nvPr/>
        </p:nvSpPr>
        <p:spPr>
          <a:xfrm>
            <a:off x="6370759" y="5032130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4551D0-D2F2-4DF4-A566-4C28B65C00AE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000024" y="4465373"/>
            <a:ext cx="839319" cy="9047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0C36F4-476B-4D86-B9C9-3500A64A51D3}"/>
              </a:ext>
            </a:extLst>
          </p:cNvPr>
          <p:cNvSpPr/>
          <p:nvPr/>
        </p:nvSpPr>
        <p:spPr>
          <a:xfrm>
            <a:off x="6191258" y="5460199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FC1D03-446E-4A29-AD28-3AEF3FB3FBA3}"/>
              </a:ext>
            </a:extLst>
          </p:cNvPr>
          <p:cNvSpPr/>
          <p:nvPr/>
        </p:nvSpPr>
        <p:spPr>
          <a:xfrm>
            <a:off x="7326552" y="5945767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CC975E-3CA3-4C6F-BF2A-1FBC1818B48B}"/>
              </a:ext>
            </a:extLst>
          </p:cNvPr>
          <p:cNvSpPr/>
          <p:nvPr/>
        </p:nvSpPr>
        <p:spPr>
          <a:xfrm>
            <a:off x="7609399" y="4172487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20186F-7108-42FF-9FBE-347E4A8352DE}"/>
              </a:ext>
            </a:extLst>
          </p:cNvPr>
          <p:cNvSpPr/>
          <p:nvPr/>
        </p:nvSpPr>
        <p:spPr>
          <a:xfrm>
            <a:off x="7669600" y="4532626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A88251-171E-43BF-AC0A-4DACFC456613}"/>
              </a:ext>
            </a:extLst>
          </p:cNvPr>
          <p:cNvSpPr/>
          <p:nvPr/>
        </p:nvSpPr>
        <p:spPr>
          <a:xfrm>
            <a:off x="7853897" y="5025420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6C1705-F322-4E16-852F-5BD230A038EA}"/>
              </a:ext>
            </a:extLst>
          </p:cNvPr>
          <p:cNvSpPr/>
          <p:nvPr/>
        </p:nvSpPr>
        <p:spPr>
          <a:xfrm>
            <a:off x="7672208" y="5183658"/>
            <a:ext cx="353418" cy="264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w8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2BA8D1-9C5D-4F6B-B23E-551F031ACA0D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003364" y="4350596"/>
            <a:ext cx="786739" cy="10390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51AEAB-D22C-4FB0-88DA-6C9042251B49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6003364" y="5370120"/>
            <a:ext cx="835979" cy="195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7123FD-7AE6-415E-8A0A-1928772241B4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>
          <a:xfrm flipV="1">
            <a:off x="6494896" y="5524149"/>
            <a:ext cx="412577" cy="419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321985-CF37-4688-B98B-C6594F586459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7304561" y="4375247"/>
            <a:ext cx="917916" cy="994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C345CB-E8BE-4302-81A4-588EE17DC391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7255321" y="4350596"/>
            <a:ext cx="967156" cy="246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7FD946-0BF5-407A-B992-AA1C6C14A51D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7255321" y="4350596"/>
            <a:ext cx="967155" cy="8971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C67E97-1028-4547-8B05-A27B503209C1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7304561" y="5247698"/>
            <a:ext cx="917915" cy="1224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2BF7FE5-79F0-49DD-96BE-D8D9649A62BC}"/>
              </a:ext>
            </a:extLst>
          </p:cNvPr>
          <p:cNvCxnSpPr>
            <a:cxnSpLocks/>
            <a:stCxn id="24" idx="7"/>
            <a:endCxn id="16" idx="3"/>
          </p:cNvCxnSpPr>
          <p:nvPr/>
        </p:nvCxnSpPr>
        <p:spPr>
          <a:xfrm flipV="1">
            <a:off x="7734579" y="4542698"/>
            <a:ext cx="553261" cy="14643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9AFE49-B593-4EB4-9089-497DD0F94CE4}"/>
              </a:ext>
            </a:extLst>
          </p:cNvPr>
          <p:cNvCxnSpPr>
            <a:cxnSpLocks/>
            <a:stCxn id="24" idx="7"/>
            <a:endCxn id="17" idx="3"/>
          </p:cNvCxnSpPr>
          <p:nvPr/>
        </p:nvCxnSpPr>
        <p:spPr>
          <a:xfrm flipV="1">
            <a:off x="7734579" y="5389624"/>
            <a:ext cx="553260" cy="6173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3716FA-7E63-4DBF-96D3-9EAD45CF144D}"/>
              </a:ext>
            </a:extLst>
          </p:cNvPr>
          <p:cNvCxnSpPr>
            <a:cxnSpLocks/>
            <a:stCxn id="15" idx="7"/>
            <a:endCxn id="13" idx="3"/>
          </p:cNvCxnSpPr>
          <p:nvPr/>
        </p:nvCxnSpPr>
        <p:spPr>
          <a:xfrm flipV="1">
            <a:off x="6494896" y="4498579"/>
            <a:ext cx="363337" cy="14452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C4133E-C76E-4E43-A21F-F25B2D81516B}"/>
              </a:ext>
            </a:extLst>
          </p:cNvPr>
          <p:cNvSpPr/>
          <p:nvPr/>
        </p:nvSpPr>
        <p:spPr>
          <a:xfrm>
            <a:off x="5364088" y="2116960"/>
            <a:ext cx="2988290" cy="17700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Example:</a:t>
            </a:r>
          </a:p>
          <a:p>
            <a:r>
              <a:rPr lang="en-US" sz="1200" dirty="0">
                <a:solidFill>
                  <a:schemeClr val="tx1"/>
                </a:solidFill>
              </a:rPr>
              <a:t>X1 = 0.05, X2 = 0.10</a:t>
            </a:r>
          </a:p>
          <a:p>
            <a:r>
              <a:rPr lang="en-US" sz="1200" dirty="0">
                <a:solidFill>
                  <a:schemeClr val="tx1"/>
                </a:solidFill>
              </a:rPr>
              <a:t>b1 = 0.35, b2 = 0.60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Initial Weight:</a:t>
            </a:r>
          </a:p>
          <a:p>
            <a:r>
              <a:rPr lang="en-US" sz="1200" dirty="0">
                <a:solidFill>
                  <a:schemeClr val="tx1"/>
                </a:solidFill>
              </a:rPr>
              <a:t>w1 = 0.15, w2 = 0.20, w3 = 0.25, w4 = 0.30</a:t>
            </a:r>
          </a:p>
          <a:p>
            <a:r>
              <a:rPr lang="en-US" sz="1200" dirty="0">
                <a:solidFill>
                  <a:schemeClr val="tx1"/>
                </a:solidFill>
              </a:rPr>
              <a:t>w5 = 0.40, w6 = 0.45, w7 = 0.50, w8 = 0.55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Target values: </a:t>
            </a:r>
          </a:p>
          <a:p>
            <a:r>
              <a:rPr lang="en-US" sz="1200" dirty="0">
                <a:solidFill>
                  <a:schemeClr val="tx1"/>
                </a:solidFill>
              </a:rPr>
              <a:t>T1 = 0.01, T2 = 0.99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42411C-0ADB-4740-8235-491003BF9C58}"/>
              </a:ext>
            </a:extLst>
          </p:cNvPr>
          <p:cNvSpPr/>
          <p:nvPr/>
        </p:nvSpPr>
        <p:spPr>
          <a:xfrm>
            <a:off x="7575590" y="4136014"/>
            <a:ext cx="431258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C6DAAF-D83B-4A86-B533-432E7ADE2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27" y="1820361"/>
            <a:ext cx="3457575" cy="3543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2401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5.2.2 Backward Pass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8334" y="1185638"/>
            <a:ext cx="7704856" cy="3893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Summary the above calculation: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https://www.youtube.com/watch?v=0e0z28wAWfg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2AFF05-7AC2-4C65-8714-8D46F16B1BD4}"/>
              </a:ext>
            </a:extLst>
          </p:cNvPr>
          <p:cNvSpPr/>
          <p:nvPr/>
        </p:nvSpPr>
        <p:spPr>
          <a:xfrm>
            <a:off x="5361573" y="4080217"/>
            <a:ext cx="3422194" cy="234015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3689BF-A390-4211-AC52-732A3CDB1CEA}"/>
              </a:ext>
            </a:extLst>
          </p:cNvPr>
          <p:cNvSpPr/>
          <p:nvPr/>
        </p:nvSpPr>
        <p:spPr>
          <a:xfrm>
            <a:off x="5544019" y="4250235"/>
            <a:ext cx="456005" cy="430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838188-D3C3-49E3-AEC4-83587117E09F}"/>
              </a:ext>
            </a:extLst>
          </p:cNvPr>
          <p:cNvSpPr/>
          <p:nvPr/>
        </p:nvSpPr>
        <p:spPr>
          <a:xfrm>
            <a:off x="5534106" y="5173500"/>
            <a:ext cx="469258" cy="4322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6AEE48-9FC2-4525-AD77-1CB50B0F2E3A}"/>
              </a:ext>
            </a:extLst>
          </p:cNvPr>
          <p:cNvSpPr/>
          <p:nvPr/>
        </p:nvSpPr>
        <p:spPr>
          <a:xfrm>
            <a:off x="6790103" y="4141316"/>
            <a:ext cx="465218" cy="418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FDC2C9-DD4D-4DB8-8357-0C3A7AFB55AD}"/>
              </a:ext>
            </a:extLst>
          </p:cNvPr>
          <p:cNvSpPr/>
          <p:nvPr/>
        </p:nvSpPr>
        <p:spPr>
          <a:xfrm>
            <a:off x="6839343" y="5152290"/>
            <a:ext cx="465218" cy="4356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3F79C3-E6F7-448A-A9C7-075C5458017A}"/>
              </a:ext>
            </a:extLst>
          </p:cNvPr>
          <p:cNvSpPr/>
          <p:nvPr/>
        </p:nvSpPr>
        <p:spPr>
          <a:xfrm>
            <a:off x="6086869" y="5882613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AE2CA2-18F4-4FBF-AC0D-3747E6D8EAB2}"/>
              </a:ext>
            </a:extLst>
          </p:cNvPr>
          <p:cNvSpPr/>
          <p:nvPr/>
        </p:nvSpPr>
        <p:spPr>
          <a:xfrm>
            <a:off x="8222477" y="4138434"/>
            <a:ext cx="446328" cy="4736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158BEF-A01A-467D-8BA7-91A6F7905029}"/>
              </a:ext>
            </a:extLst>
          </p:cNvPr>
          <p:cNvSpPr/>
          <p:nvPr/>
        </p:nvSpPr>
        <p:spPr>
          <a:xfrm>
            <a:off x="8222476" y="5046983"/>
            <a:ext cx="446329" cy="40142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4AE58C-AE8E-48BA-9F0E-AA28CD130ADB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6000024" y="4350596"/>
            <a:ext cx="790079" cy="1147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4E75C2F-5030-4EA7-8A20-A3E1B70F3ECD}"/>
              </a:ext>
            </a:extLst>
          </p:cNvPr>
          <p:cNvSpPr/>
          <p:nvPr/>
        </p:nvSpPr>
        <p:spPr>
          <a:xfrm>
            <a:off x="6179707" y="4284702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C0719-EC76-4AB4-BD03-B5058035879C}"/>
              </a:ext>
            </a:extLst>
          </p:cNvPr>
          <p:cNvSpPr/>
          <p:nvPr/>
        </p:nvSpPr>
        <p:spPr>
          <a:xfrm>
            <a:off x="6279221" y="4680539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A1AC7-4D8F-4188-AC60-50B19EF20AFE}"/>
              </a:ext>
            </a:extLst>
          </p:cNvPr>
          <p:cNvSpPr/>
          <p:nvPr/>
        </p:nvSpPr>
        <p:spPr>
          <a:xfrm>
            <a:off x="6370759" y="5032130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4551D0-D2F2-4DF4-A566-4C28B65C00AE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000024" y="4465373"/>
            <a:ext cx="839319" cy="9047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0C36F4-476B-4D86-B9C9-3500A64A51D3}"/>
              </a:ext>
            </a:extLst>
          </p:cNvPr>
          <p:cNvSpPr/>
          <p:nvPr/>
        </p:nvSpPr>
        <p:spPr>
          <a:xfrm>
            <a:off x="6191258" y="5460199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FC1D03-446E-4A29-AD28-3AEF3FB3FBA3}"/>
              </a:ext>
            </a:extLst>
          </p:cNvPr>
          <p:cNvSpPr/>
          <p:nvPr/>
        </p:nvSpPr>
        <p:spPr>
          <a:xfrm>
            <a:off x="7326552" y="5945767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CC975E-3CA3-4C6F-BF2A-1FBC1818B48B}"/>
              </a:ext>
            </a:extLst>
          </p:cNvPr>
          <p:cNvSpPr/>
          <p:nvPr/>
        </p:nvSpPr>
        <p:spPr>
          <a:xfrm>
            <a:off x="7609399" y="4172487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20186F-7108-42FF-9FBE-347E4A8352DE}"/>
              </a:ext>
            </a:extLst>
          </p:cNvPr>
          <p:cNvSpPr/>
          <p:nvPr/>
        </p:nvSpPr>
        <p:spPr>
          <a:xfrm>
            <a:off x="7669600" y="4532626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A88251-171E-43BF-AC0A-4DACFC456613}"/>
              </a:ext>
            </a:extLst>
          </p:cNvPr>
          <p:cNvSpPr/>
          <p:nvPr/>
        </p:nvSpPr>
        <p:spPr>
          <a:xfrm>
            <a:off x="7853897" y="5025420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6C1705-F322-4E16-852F-5BD230A038EA}"/>
              </a:ext>
            </a:extLst>
          </p:cNvPr>
          <p:cNvSpPr/>
          <p:nvPr/>
        </p:nvSpPr>
        <p:spPr>
          <a:xfrm>
            <a:off x="7672208" y="5183658"/>
            <a:ext cx="353418" cy="264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w8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2BA8D1-9C5D-4F6B-B23E-551F031ACA0D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003364" y="4350596"/>
            <a:ext cx="786739" cy="10390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51AEAB-D22C-4FB0-88DA-6C9042251B49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6003364" y="5370120"/>
            <a:ext cx="835979" cy="195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7123FD-7AE6-415E-8A0A-1928772241B4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>
          <a:xfrm flipV="1">
            <a:off x="6494896" y="5524149"/>
            <a:ext cx="412577" cy="419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321985-CF37-4688-B98B-C6594F586459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7304561" y="4375247"/>
            <a:ext cx="917916" cy="994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C345CB-E8BE-4302-81A4-588EE17DC391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7255321" y="4350596"/>
            <a:ext cx="967156" cy="246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7FD946-0BF5-407A-B992-AA1C6C14A51D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7255321" y="4350596"/>
            <a:ext cx="967155" cy="8971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C67E97-1028-4547-8B05-A27B503209C1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7304561" y="5247698"/>
            <a:ext cx="917915" cy="1224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2BF7FE5-79F0-49DD-96BE-D8D9649A62BC}"/>
              </a:ext>
            </a:extLst>
          </p:cNvPr>
          <p:cNvCxnSpPr>
            <a:cxnSpLocks/>
            <a:stCxn id="24" idx="7"/>
            <a:endCxn id="16" idx="3"/>
          </p:cNvCxnSpPr>
          <p:nvPr/>
        </p:nvCxnSpPr>
        <p:spPr>
          <a:xfrm flipV="1">
            <a:off x="7734579" y="4542698"/>
            <a:ext cx="553261" cy="14643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9AFE49-B593-4EB4-9089-497DD0F94CE4}"/>
              </a:ext>
            </a:extLst>
          </p:cNvPr>
          <p:cNvCxnSpPr>
            <a:cxnSpLocks/>
            <a:stCxn id="24" idx="7"/>
            <a:endCxn id="17" idx="3"/>
          </p:cNvCxnSpPr>
          <p:nvPr/>
        </p:nvCxnSpPr>
        <p:spPr>
          <a:xfrm flipV="1">
            <a:off x="7734579" y="5389624"/>
            <a:ext cx="553260" cy="6173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3716FA-7E63-4DBF-96D3-9EAD45CF144D}"/>
              </a:ext>
            </a:extLst>
          </p:cNvPr>
          <p:cNvCxnSpPr>
            <a:cxnSpLocks/>
            <a:stCxn id="15" idx="7"/>
            <a:endCxn id="13" idx="3"/>
          </p:cNvCxnSpPr>
          <p:nvPr/>
        </p:nvCxnSpPr>
        <p:spPr>
          <a:xfrm flipV="1">
            <a:off x="6494896" y="4498579"/>
            <a:ext cx="363337" cy="14452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C4133E-C76E-4E43-A21F-F25B2D81516B}"/>
              </a:ext>
            </a:extLst>
          </p:cNvPr>
          <p:cNvSpPr/>
          <p:nvPr/>
        </p:nvSpPr>
        <p:spPr>
          <a:xfrm>
            <a:off x="5364088" y="2116960"/>
            <a:ext cx="2988290" cy="17700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Example:</a:t>
            </a:r>
          </a:p>
          <a:p>
            <a:r>
              <a:rPr lang="en-US" sz="1200" dirty="0">
                <a:solidFill>
                  <a:schemeClr val="tx1"/>
                </a:solidFill>
              </a:rPr>
              <a:t>X1 = 0.05, X2 = 0.10</a:t>
            </a:r>
          </a:p>
          <a:p>
            <a:r>
              <a:rPr lang="en-US" sz="1200" dirty="0">
                <a:solidFill>
                  <a:schemeClr val="tx1"/>
                </a:solidFill>
              </a:rPr>
              <a:t>b1 = 0.35, b2 = 0.60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Initial Weight:</a:t>
            </a:r>
          </a:p>
          <a:p>
            <a:r>
              <a:rPr lang="en-US" sz="1200" dirty="0">
                <a:solidFill>
                  <a:schemeClr val="tx1"/>
                </a:solidFill>
              </a:rPr>
              <a:t>w1 = 0.15, w2 = 0.20, w3 = 0.25, w4 = 0.30</a:t>
            </a:r>
          </a:p>
          <a:p>
            <a:r>
              <a:rPr lang="en-US" sz="1200" dirty="0">
                <a:solidFill>
                  <a:schemeClr val="tx1"/>
                </a:solidFill>
              </a:rPr>
              <a:t>w5 = 0.40, w6 = 0.45, w7 = 0.50, w8 = 0.55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Target values: </a:t>
            </a:r>
          </a:p>
          <a:p>
            <a:r>
              <a:rPr lang="en-US" sz="1200" dirty="0">
                <a:solidFill>
                  <a:schemeClr val="tx1"/>
                </a:solidFill>
              </a:rPr>
              <a:t>T1 = 0.01, T2 = 0.99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42411C-0ADB-4740-8235-491003BF9C58}"/>
              </a:ext>
            </a:extLst>
          </p:cNvPr>
          <p:cNvSpPr/>
          <p:nvPr/>
        </p:nvSpPr>
        <p:spPr>
          <a:xfrm>
            <a:off x="7575590" y="4136014"/>
            <a:ext cx="431258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C6DAAF-D83B-4A86-B533-432E7ADE2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27" y="1820361"/>
            <a:ext cx="3457575" cy="3543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18824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5.2.2 Backward Pass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0266" y="1175565"/>
            <a:ext cx="77048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Update w5 value: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https://www.youtube.com/watch?v=0e0z28wAWfg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B94595-4A34-4A5E-B1AD-299272908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55" y="1690637"/>
            <a:ext cx="2305050" cy="10572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3A8A2DA-A34F-4591-9902-2A8BE1A7D4EB}"/>
              </a:ext>
            </a:extLst>
          </p:cNvPr>
          <p:cNvSpPr/>
          <p:nvPr/>
        </p:nvSpPr>
        <p:spPr>
          <a:xfrm>
            <a:off x="5361573" y="4080217"/>
            <a:ext cx="3422194" cy="234015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60FCAC-C2EF-458F-8537-DDD9F1498CCB}"/>
              </a:ext>
            </a:extLst>
          </p:cNvPr>
          <p:cNvSpPr/>
          <p:nvPr/>
        </p:nvSpPr>
        <p:spPr>
          <a:xfrm>
            <a:off x="5544019" y="4250235"/>
            <a:ext cx="456005" cy="430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F2771C-C4ED-4D16-995B-F85172ACB869}"/>
              </a:ext>
            </a:extLst>
          </p:cNvPr>
          <p:cNvSpPr/>
          <p:nvPr/>
        </p:nvSpPr>
        <p:spPr>
          <a:xfrm>
            <a:off x="5534106" y="5173500"/>
            <a:ext cx="469258" cy="4322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79BA5-6DD9-4EA7-A816-7023A66023D3}"/>
              </a:ext>
            </a:extLst>
          </p:cNvPr>
          <p:cNvSpPr/>
          <p:nvPr/>
        </p:nvSpPr>
        <p:spPr>
          <a:xfrm>
            <a:off x="6790103" y="4141316"/>
            <a:ext cx="465218" cy="418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A47DB5-D848-49B9-A80E-363165C1324E}"/>
              </a:ext>
            </a:extLst>
          </p:cNvPr>
          <p:cNvSpPr/>
          <p:nvPr/>
        </p:nvSpPr>
        <p:spPr>
          <a:xfrm>
            <a:off x="6839343" y="5152290"/>
            <a:ext cx="465218" cy="4356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8FD29C-55D0-433C-9E4B-532B4BABAD4B}"/>
              </a:ext>
            </a:extLst>
          </p:cNvPr>
          <p:cNvSpPr/>
          <p:nvPr/>
        </p:nvSpPr>
        <p:spPr>
          <a:xfrm>
            <a:off x="6086869" y="5882613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3857FC-F6A5-41D7-AEA0-672EE10C98D1}"/>
              </a:ext>
            </a:extLst>
          </p:cNvPr>
          <p:cNvSpPr/>
          <p:nvPr/>
        </p:nvSpPr>
        <p:spPr>
          <a:xfrm>
            <a:off x="8222477" y="4138434"/>
            <a:ext cx="446328" cy="4736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6A57E-6F8B-489F-92CC-731475BEF634}"/>
              </a:ext>
            </a:extLst>
          </p:cNvPr>
          <p:cNvSpPr/>
          <p:nvPr/>
        </p:nvSpPr>
        <p:spPr>
          <a:xfrm>
            <a:off x="8222476" y="5046983"/>
            <a:ext cx="446329" cy="40142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7E5B3B-BF62-47F7-BC17-361A8EFDE523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6000024" y="4350596"/>
            <a:ext cx="790079" cy="1147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D960F4-4FDF-4CBC-9809-AE76D1C5BC99}"/>
              </a:ext>
            </a:extLst>
          </p:cNvPr>
          <p:cNvSpPr/>
          <p:nvPr/>
        </p:nvSpPr>
        <p:spPr>
          <a:xfrm>
            <a:off x="6179707" y="4284702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7E3267-9A86-4877-A34B-BD59C4457729}"/>
              </a:ext>
            </a:extLst>
          </p:cNvPr>
          <p:cNvSpPr/>
          <p:nvPr/>
        </p:nvSpPr>
        <p:spPr>
          <a:xfrm>
            <a:off x="6279221" y="4680539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C8A529-8E36-41A0-9523-027B498D292D}"/>
              </a:ext>
            </a:extLst>
          </p:cNvPr>
          <p:cNvSpPr/>
          <p:nvPr/>
        </p:nvSpPr>
        <p:spPr>
          <a:xfrm>
            <a:off x="6370759" y="5032130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1DB752-422B-4AFB-A85A-6F26B72CFBC5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6000024" y="4465373"/>
            <a:ext cx="839319" cy="9047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B688D18-343E-47B4-B45E-9BAC51C78CF6}"/>
              </a:ext>
            </a:extLst>
          </p:cNvPr>
          <p:cNvSpPr/>
          <p:nvPr/>
        </p:nvSpPr>
        <p:spPr>
          <a:xfrm>
            <a:off x="6191258" y="5460199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7D0C63C-6FC7-4429-9B05-7208AF81F500}"/>
              </a:ext>
            </a:extLst>
          </p:cNvPr>
          <p:cNvSpPr/>
          <p:nvPr/>
        </p:nvSpPr>
        <p:spPr>
          <a:xfrm>
            <a:off x="7326552" y="5945767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D619A8-BED9-40FD-98E5-4E6EB5F79563}"/>
              </a:ext>
            </a:extLst>
          </p:cNvPr>
          <p:cNvSpPr/>
          <p:nvPr/>
        </p:nvSpPr>
        <p:spPr>
          <a:xfrm>
            <a:off x="7609399" y="4172487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3E0FB7-9CB6-4698-BCB0-D06FD06B1F27}"/>
              </a:ext>
            </a:extLst>
          </p:cNvPr>
          <p:cNvSpPr/>
          <p:nvPr/>
        </p:nvSpPr>
        <p:spPr>
          <a:xfrm>
            <a:off x="7669600" y="4532626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24125D-6C23-4077-BE6B-8F30904C35C4}"/>
              </a:ext>
            </a:extLst>
          </p:cNvPr>
          <p:cNvSpPr/>
          <p:nvPr/>
        </p:nvSpPr>
        <p:spPr>
          <a:xfrm>
            <a:off x="7853897" y="5025420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94DAF3-360A-4884-9784-52181B9D164B}"/>
              </a:ext>
            </a:extLst>
          </p:cNvPr>
          <p:cNvSpPr/>
          <p:nvPr/>
        </p:nvSpPr>
        <p:spPr>
          <a:xfrm>
            <a:off x="7672208" y="5183658"/>
            <a:ext cx="353418" cy="264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w8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CB6298-4853-437E-BFE4-8639757AD8E5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6003364" y="4350596"/>
            <a:ext cx="786739" cy="10390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35CBA3-9F9D-469C-AD51-8AE926B9D84A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6003364" y="5370120"/>
            <a:ext cx="835979" cy="195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6ACAD6-4B01-4977-AA3A-A927D117EB36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6494896" y="5524149"/>
            <a:ext cx="412577" cy="419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F7E5EE-241B-48C3-A028-4EE1C64C4CE8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 flipV="1">
            <a:off x="7304561" y="4375247"/>
            <a:ext cx="917916" cy="994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6665F4E-0039-4AAF-A592-D54AABA5169B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7255321" y="4350596"/>
            <a:ext cx="967156" cy="246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600D03-4DBD-475D-98F9-3B5E880CB46C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>
            <a:off x="7255321" y="4350596"/>
            <a:ext cx="967155" cy="8971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664E45-066F-44B8-AF3E-54E2572B6B1D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 flipV="1">
            <a:off x="7304561" y="5247698"/>
            <a:ext cx="917915" cy="1224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3BD382-8332-474F-B5B5-8DD64DFB9696}"/>
              </a:ext>
            </a:extLst>
          </p:cNvPr>
          <p:cNvCxnSpPr>
            <a:cxnSpLocks/>
            <a:stCxn id="30" idx="7"/>
            <a:endCxn id="21" idx="3"/>
          </p:cNvCxnSpPr>
          <p:nvPr/>
        </p:nvCxnSpPr>
        <p:spPr>
          <a:xfrm flipV="1">
            <a:off x="7734579" y="4542698"/>
            <a:ext cx="553261" cy="14643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F81DDC-DA6A-438B-97F4-5EC81213AE6D}"/>
              </a:ext>
            </a:extLst>
          </p:cNvPr>
          <p:cNvCxnSpPr>
            <a:cxnSpLocks/>
            <a:stCxn id="30" idx="7"/>
            <a:endCxn id="22" idx="3"/>
          </p:cNvCxnSpPr>
          <p:nvPr/>
        </p:nvCxnSpPr>
        <p:spPr>
          <a:xfrm flipV="1">
            <a:off x="7734579" y="5389624"/>
            <a:ext cx="553260" cy="6173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7015B6-1EF7-4069-B277-D53B5A32555E}"/>
              </a:ext>
            </a:extLst>
          </p:cNvPr>
          <p:cNvCxnSpPr>
            <a:cxnSpLocks/>
            <a:stCxn id="20" idx="7"/>
            <a:endCxn id="18" idx="3"/>
          </p:cNvCxnSpPr>
          <p:nvPr/>
        </p:nvCxnSpPr>
        <p:spPr>
          <a:xfrm flipV="1">
            <a:off x="6494896" y="4498579"/>
            <a:ext cx="363337" cy="14452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55FB10C-09ED-4EF0-B8C7-ECEE14212529}"/>
              </a:ext>
            </a:extLst>
          </p:cNvPr>
          <p:cNvSpPr/>
          <p:nvPr/>
        </p:nvSpPr>
        <p:spPr>
          <a:xfrm>
            <a:off x="5364088" y="2116960"/>
            <a:ext cx="2988290" cy="17700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Example:</a:t>
            </a:r>
          </a:p>
          <a:p>
            <a:r>
              <a:rPr lang="en-US" sz="1200" dirty="0">
                <a:solidFill>
                  <a:schemeClr val="tx1"/>
                </a:solidFill>
              </a:rPr>
              <a:t>X1 = 0.05, X2 = 0.10</a:t>
            </a:r>
          </a:p>
          <a:p>
            <a:r>
              <a:rPr lang="en-US" sz="1200" dirty="0">
                <a:solidFill>
                  <a:schemeClr val="tx1"/>
                </a:solidFill>
              </a:rPr>
              <a:t>b1 = 0.35, b2 = 0.60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Initial Weight:</a:t>
            </a:r>
          </a:p>
          <a:p>
            <a:r>
              <a:rPr lang="en-US" sz="1200" dirty="0">
                <a:solidFill>
                  <a:schemeClr val="tx1"/>
                </a:solidFill>
              </a:rPr>
              <a:t>w1 = 0.15, w2 = 0.20, w3 = 0.25, w4 = 0.30</a:t>
            </a:r>
          </a:p>
          <a:p>
            <a:r>
              <a:rPr lang="en-US" sz="1200" dirty="0">
                <a:solidFill>
                  <a:schemeClr val="tx1"/>
                </a:solidFill>
              </a:rPr>
              <a:t>w5 = 0.40, w6 = 0.45, w7 = 0.50, w8 = 0.55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Target values: </a:t>
            </a:r>
          </a:p>
          <a:p>
            <a:r>
              <a:rPr lang="en-US" sz="1200" dirty="0">
                <a:solidFill>
                  <a:schemeClr val="tx1"/>
                </a:solidFill>
              </a:rPr>
              <a:t>T1 = 0.01, T2 = 0.99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0B3EEC5-E858-49EF-BB4E-BD85039169C0}"/>
              </a:ext>
            </a:extLst>
          </p:cNvPr>
          <p:cNvSpPr/>
          <p:nvPr/>
        </p:nvSpPr>
        <p:spPr>
          <a:xfrm>
            <a:off x="7575590" y="4136014"/>
            <a:ext cx="431258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6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5.2.2 Backward Pass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0266" y="1175565"/>
            <a:ext cx="7704856" cy="16693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w5 = 0.35891648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In the same way, we update W6, W7, and W8.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w6 = 0.408666186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w7 = 0.511201270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w8 = 0.561370121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These w5, w6, w6, w7, 28 are the new updated weights.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https://www.youtube.com/watch?v=0e0z28wAWfg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3DC2EE-2F50-4910-85CC-43F245EF70CF}"/>
              </a:ext>
            </a:extLst>
          </p:cNvPr>
          <p:cNvSpPr/>
          <p:nvPr/>
        </p:nvSpPr>
        <p:spPr>
          <a:xfrm>
            <a:off x="1691680" y="3143664"/>
            <a:ext cx="3422194" cy="234015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2A0A63-AE2B-40E4-9A09-C25E2C3F4DDC}"/>
              </a:ext>
            </a:extLst>
          </p:cNvPr>
          <p:cNvSpPr/>
          <p:nvPr/>
        </p:nvSpPr>
        <p:spPr>
          <a:xfrm>
            <a:off x="1874126" y="3313682"/>
            <a:ext cx="456005" cy="430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7521A4-E3A8-46BB-AC66-6A5DFC85F3B9}"/>
              </a:ext>
            </a:extLst>
          </p:cNvPr>
          <p:cNvSpPr/>
          <p:nvPr/>
        </p:nvSpPr>
        <p:spPr>
          <a:xfrm>
            <a:off x="1864213" y="4236947"/>
            <a:ext cx="469258" cy="4322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432AD7-31C7-4399-93DC-BE3979D6DFE2}"/>
              </a:ext>
            </a:extLst>
          </p:cNvPr>
          <p:cNvSpPr/>
          <p:nvPr/>
        </p:nvSpPr>
        <p:spPr>
          <a:xfrm>
            <a:off x="3120210" y="3204763"/>
            <a:ext cx="465218" cy="418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A61FB92-9C5B-4567-8104-C91C57672BAC}"/>
              </a:ext>
            </a:extLst>
          </p:cNvPr>
          <p:cNvSpPr/>
          <p:nvPr/>
        </p:nvSpPr>
        <p:spPr>
          <a:xfrm>
            <a:off x="3169450" y="4215737"/>
            <a:ext cx="465218" cy="4356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C56C48-2387-4427-A640-47AC1B4F3D29}"/>
              </a:ext>
            </a:extLst>
          </p:cNvPr>
          <p:cNvSpPr/>
          <p:nvPr/>
        </p:nvSpPr>
        <p:spPr>
          <a:xfrm>
            <a:off x="2416976" y="4946060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C9EE67-199F-47D7-9A56-F95265BCCA45}"/>
              </a:ext>
            </a:extLst>
          </p:cNvPr>
          <p:cNvSpPr/>
          <p:nvPr/>
        </p:nvSpPr>
        <p:spPr>
          <a:xfrm>
            <a:off x="4552584" y="3201881"/>
            <a:ext cx="446328" cy="4736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497C22-528E-40C6-B792-4FA49A1131A6}"/>
              </a:ext>
            </a:extLst>
          </p:cNvPr>
          <p:cNvSpPr/>
          <p:nvPr/>
        </p:nvSpPr>
        <p:spPr>
          <a:xfrm>
            <a:off x="4552583" y="4110430"/>
            <a:ext cx="446329" cy="40142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A80E5-1473-4F02-AC34-EA199981E33E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330131" y="3414043"/>
            <a:ext cx="790079" cy="1147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90BEDB-7CD5-4B59-9E7C-7D979BC0609E}"/>
              </a:ext>
            </a:extLst>
          </p:cNvPr>
          <p:cNvSpPr/>
          <p:nvPr/>
        </p:nvSpPr>
        <p:spPr>
          <a:xfrm>
            <a:off x="2509814" y="3348149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DDB42B-C5A7-4C4F-82B9-4939B63783C0}"/>
              </a:ext>
            </a:extLst>
          </p:cNvPr>
          <p:cNvSpPr/>
          <p:nvPr/>
        </p:nvSpPr>
        <p:spPr>
          <a:xfrm>
            <a:off x="2609328" y="3743986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228350-5867-43B6-98C8-E0F932A348C7}"/>
              </a:ext>
            </a:extLst>
          </p:cNvPr>
          <p:cNvSpPr/>
          <p:nvPr/>
        </p:nvSpPr>
        <p:spPr>
          <a:xfrm>
            <a:off x="2700866" y="4095577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E4AEC0-8517-4409-A7B1-F7AF1592B7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2330131" y="3528820"/>
            <a:ext cx="839319" cy="9047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F6A5BEF-7CF6-407A-9911-F0EFE1B54DA7}"/>
              </a:ext>
            </a:extLst>
          </p:cNvPr>
          <p:cNvSpPr/>
          <p:nvPr/>
        </p:nvSpPr>
        <p:spPr>
          <a:xfrm>
            <a:off x="2521365" y="4523646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AEBDA5B-2F49-4372-BE02-A92C79C11281}"/>
              </a:ext>
            </a:extLst>
          </p:cNvPr>
          <p:cNvSpPr/>
          <p:nvPr/>
        </p:nvSpPr>
        <p:spPr>
          <a:xfrm>
            <a:off x="3656659" y="5009214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8BBAD1-77CB-492F-8EFD-FD60EA13737A}"/>
              </a:ext>
            </a:extLst>
          </p:cNvPr>
          <p:cNvSpPr/>
          <p:nvPr/>
        </p:nvSpPr>
        <p:spPr>
          <a:xfrm>
            <a:off x="3939506" y="3235934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66C57C-E9AC-44E3-B115-C8CAE521FAA6}"/>
              </a:ext>
            </a:extLst>
          </p:cNvPr>
          <p:cNvSpPr/>
          <p:nvPr/>
        </p:nvSpPr>
        <p:spPr>
          <a:xfrm>
            <a:off x="3999707" y="3596073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EA7EE8-1B5B-4AEA-99C1-2EDD72C17926}"/>
              </a:ext>
            </a:extLst>
          </p:cNvPr>
          <p:cNvSpPr/>
          <p:nvPr/>
        </p:nvSpPr>
        <p:spPr>
          <a:xfrm>
            <a:off x="4184004" y="4088867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881210-3137-4474-8A20-247E9D3D218A}"/>
              </a:ext>
            </a:extLst>
          </p:cNvPr>
          <p:cNvSpPr/>
          <p:nvPr/>
        </p:nvSpPr>
        <p:spPr>
          <a:xfrm>
            <a:off x="4002315" y="4247105"/>
            <a:ext cx="353418" cy="264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w8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728F54-1B6A-4055-B4D9-B45B01DD8B7C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2333471" y="3414043"/>
            <a:ext cx="786739" cy="10390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E136FC-32BC-446B-9D2D-A35D4DDD98D5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2333471" y="4433567"/>
            <a:ext cx="835979" cy="195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C49CD55-F120-4DF6-8F53-E358C34156BC}"/>
              </a:ext>
            </a:extLst>
          </p:cNvPr>
          <p:cNvCxnSpPr>
            <a:cxnSpLocks/>
            <a:stCxn id="16" idx="7"/>
            <a:endCxn id="14" idx="3"/>
          </p:cNvCxnSpPr>
          <p:nvPr/>
        </p:nvCxnSpPr>
        <p:spPr>
          <a:xfrm flipV="1">
            <a:off x="2825003" y="4587596"/>
            <a:ext cx="412577" cy="419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4FDAE3-CF5C-41FC-ABA2-01D8B833C564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3634668" y="3438694"/>
            <a:ext cx="917916" cy="994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FD0694-802D-42D5-AA09-CEB68DF088C6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3585428" y="3414043"/>
            <a:ext cx="967156" cy="246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197979-40D4-47B0-B420-1C358C75B780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>
            <a:off x="3585428" y="3414043"/>
            <a:ext cx="967155" cy="8971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3E4DD0-BA08-495C-AD54-7386BE1B86D6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3634668" y="4311145"/>
            <a:ext cx="917915" cy="1224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36D502-990F-43C6-AA05-5585ED692942}"/>
              </a:ext>
            </a:extLst>
          </p:cNvPr>
          <p:cNvCxnSpPr>
            <a:cxnSpLocks/>
            <a:stCxn id="25" idx="7"/>
            <a:endCxn id="17" idx="3"/>
          </p:cNvCxnSpPr>
          <p:nvPr/>
        </p:nvCxnSpPr>
        <p:spPr>
          <a:xfrm flipV="1">
            <a:off x="4064686" y="3606145"/>
            <a:ext cx="553261" cy="14643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1D8089-41D5-441E-9044-72E4DA5AC6B1}"/>
              </a:ext>
            </a:extLst>
          </p:cNvPr>
          <p:cNvCxnSpPr>
            <a:cxnSpLocks/>
            <a:stCxn id="25" idx="7"/>
            <a:endCxn id="18" idx="3"/>
          </p:cNvCxnSpPr>
          <p:nvPr/>
        </p:nvCxnSpPr>
        <p:spPr>
          <a:xfrm flipV="1">
            <a:off x="4064686" y="4453071"/>
            <a:ext cx="553260" cy="6173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DE6070-EF0F-4F2C-9628-78C9EEEF886B}"/>
              </a:ext>
            </a:extLst>
          </p:cNvPr>
          <p:cNvCxnSpPr>
            <a:cxnSpLocks/>
            <a:stCxn id="16" idx="7"/>
            <a:endCxn id="13" idx="3"/>
          </p:cNvCxnSpPr>
          <p:nvPr/>
        </p:nvCxnSpPr>
        <p:spPr>
          <a:xfrm flipV="1">
            <a:off x="2825003" y="3562026"/>
            <a:ext cx="363337" cy="14452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AB24A9B-20A3-4877-83CD-541F1313B8D0}"/>
              </a:ext>
            </a:extLst>
          </p:cNvPr>
          <p:cNvSpPr/>
          <p:nvPr/>
        </p:nvSpPr>
        <p:spPr>
          <a:xfrm>
            <a:off x="3905697" y="3199461"/>
            <a:ext cx="577764" cy="15024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98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5.2.2 Backward Pass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0266" y="1175565"/>
            <a:ext cx="77048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We update W1, W2, W3, and W4.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https://www.youtube.com/watch?v=0e0z28wAWfg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7F1898-4DF4-4B9C-B318-18890D758A90}"/>
              </a:ext>
            </a:extLst>
          </p:cNvPr>
          <p:cNvSpPr/>
          <p:nvPr/>
        </p:nvSpPr>
        <p:spPr>
          <a:xfrm>
            <a:off x="1979712" y="2132856"/>
            <a:ext cx="3422194" cy="234015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660F7C-745B-4DA6-B9F8-55135986ED8A}"/>
              </a:ext>
            </a:extLst>
          </p:cNvPr>
          <p:cNvSpPr/>
          <p:nvPr/>
        </p:nvSpPr>
        <p:spPr>
          <a:xfrm>
            <a:off x="2162158" y="2302874"/>
            <a:ext cx="456005" cy="430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DF93790-537D-499D-95AC-2C5F15DF8538}"/>
              </a:ext>
            </a:extLst>
          </p:cNvPr>
          <p:cNvSpPr/>
          <p:nvPr/>
        </p:nvSpPr>
        <p:spPr>
          <a:xfrm>
            <a:off x="2152245" y="3226139"/>
            <a:ext cx="469258" cy="4322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00CCBE-96D9-4898-AEC2-2AF84C66FA14}"/>
              </a:ext>
            </a:extLst>
          </p:cNvPr>
          <p:cNvSpPr/>
          <p:nvPr/>
        </p:nvSpPr>
        <p:spPr>
          <a:xfrm>
            <a:off x="3408242" y="2193955"/>
            <a:ext cx="465218" cy="418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77B3C84-001C-42DC-96F8-14C9D7D98601}"/>
              </a:ext>
            </a:extLst>
          </p:cNvPr>
          <p:cNvSpPr/>
          <p:nvPr/>
        </p:nvSpPr>
        <p:spPr>
          <a:xfrm>
            <a:off x="3457482" y="3204929"/>
            <a:ext cx="465218" cy="4356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739A08-4366-4781-A0BF-A2D528752529}"/>
              </a:ext>
            </a:extLst>
          </p:cNvPr>
          <p:cNvSpPr/>
          <p:nvPr/>
        </p:nvSpPr>
        <p:spPr>
          <a:xfrm>
            <a:off x="2705008" y="3935252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B5AD45-B5A6-4E02-AC83-315BF74D39B1}"/>
              </a:ext>
            </a:extLst>
          </p:cNvPr>
          <p:cNvSpPr/>
          <p:nvPr/>
        </p:nvSpPr>
        <p:spPr>
          <a:xfrm>
            <a:off x="4840616" y="2191073"/>
            <a:ext cx="446328" cy="4736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4F12BE-F60D-4BDA-BB1C-FEBE9617E04C}"/>
              </a:ext>
            </a:extLst>
          </p:cNvPr>
          <p:cNvSpPr/>
          <p:nvPr/>
        </p:nvSpPr>
        <p:spPr>
          <a:xfrm>
            <a:off x="4840615" y="3099622"/>
            <a:ext cx="446329" cy="40142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F62451-AE86-4A70-96B1-FEB123003A2D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618163" y="2403235"/>
            <a:ext cx="790079" cy="1147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1067150-E46C-4F68-9B76-6B7267E7D586}"/>
              </a:ext>
            </a:extLst>
          </p:cNvPr>
          <p:cNvSpPr/>
          <p:nvPr/>
        </p:nvSpPr>
        <p:spPr>
          <a:xfrm>
            <a:off x="2797846" y="2337341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D6A35E-EB17-4EFC-B126-C5D3B609F898}"/>
              </a:ext>
            </a:extLst>
          </p:cNvPr>
          <p:cNvSpPr/>
          <p:nvPr/>
        </p:nvSpPr>
        <p:spPr>
          <a:xfrm>
            <a:off x="2897360" y="2733178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D661F-BDD2-47DF-9CDF-89E290616278}"/>
              </a:ext>
            </a:extLst>
          </p:cNvPr>
          <p:cNvSpPr/>
          <p:nvPr/>
        </p:nvSpPr>
        <p:spPr>
          <a:xfrm>
            <a:off x="2988898" y="3084769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AB80CC-4F86-4E35-8263-BE95632E3990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2618163" y="2518012"/>
            <a:ext cx="839319" cy="9047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A7887F6-069A-49FF-9942-1FF40886B429}"/>
              </a:ext>
            </a:extLst>
          </p:cNvPr>
          <p:cNvSpPr/>
          <p:nvPr/>
        </p:nvSpPr>
        <p:spPr>
          <a:xfrm>
            <a:off x="2809397" y="3512838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B4BC6E-B661-4E34-A273-17D8C5C94548}"/>
              </a:ext>
            </a:extLst>
          </p:cNvPr>
          <p:cNvSpPr/>
          <p:nvPr/>
        </p:nvSpPr>
        <p:spPr>
          <a:xfrm>
            <a:off x="3944691" y="3998406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33DF39-3655-4FA3-B968-43EEA6D643D1}"/>
              </a:ext>
            </a:extLst>
          </p:cNvPr>
          <p:cNvSpPr/>
          <p:nvPr/>
        </p:nvSpPr>
        <p:spPr>
          <a:xfrm>
            <a:off x="4227538" y="2225126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C309FC-0BF3-48BC-B8C6-F7BEC522D738}"/>
              </a:ext>
            </a:extLst>
          </p:cNvPr>
          <p:cNvSpPr/>
          <p:nvPr/>
        </p:nvSpPr>
        <p:spPr>
          <a:xfrm>
            <a:off x="4287739" y="2585265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CB6D92-0832-4D48-8359-D2E7B9864764}"/>
              </a:ext>
            </a:extLst>
          </p:cNvPr>
          <p:cNvSpPr/>
          <p:nvPr/>
        </p:nvSpPr>
        <p:spPr>
          <a:xfrm>
            <a:off x="4472036" y="3078059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AF54BD-AF62-43DF-B012-9850DE23A549}"/>
              </a:ext>
            </a:extLst>
          </p:cNvPr>
          <p:cNvSpPr/>
          <p:nvPr/>
        </p:nvSpPr>
        <p:spPr>
          <a:xfrm>
            <a:off x="4290347" y="3236297"/>
            <a:ext cx="353418" cy="264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w8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7C524E-3A53-46F4-9742-FF410DEF7802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2621503" y="2403235"/>
            <a:ext cx="786739" cy="10390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A8A77B-174F-4C04-A529-B195912A345E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2621503" y="3422759"/>
            <a:ext cx="835979" cy="195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41C720-6400-400B-A8E5-E402C8E15871}"/>
              </a:ext>
            </a:extLst>
          </p:cNvPr>
          <p:cNvCxnSpPr>
            <a:cxnSpLocks/>
            <a:stCxn id="16" idx="7"/>
            <a:endCxn id="14" idx="3"/>
          </p:cNvCxnSpPr>
          <p:nvPr/>
        </p:nvCxnSpPr>
        <p:spPr>
          <a:xfrm flipV="1">
            <a:off x="3113035" y="3576788"/>
            <a:ext cx="412577" cy="419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F4BCA8-0E67-40C3-930C-EB55CA0A9B1A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3922700" y="2427886"/>
            <a:ext cx="917916" cy="994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954135-DC24-4908-87E0-0378D537C14A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3873460" y="2403235"/>
            <a:ext cx="967156" cy="246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BD8F15-2EDD-491B-B85E-A8239E662AB0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>
            <a:off x="3873460" y="2403235"/>
            <a:ext cx="967155" cy="8971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33F2B5-A8A0-4927-A02F-C203FF7C33DC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3922700" y="3300337"/>
            <a:ext cx="917915" cy="1224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C479A5-94DD-4049-AC29-49CB04B6A49B}"/>
              </a:ext>
            </a:extLst>
          </p:cNvPr>
          <p:cNvCxnSpPr>
            <a:cxnSpLocks/>
            <a:stCxn id="25" idx="7"/>
            <a:endCxn id="17" idx="3"/>
          </p:cNvCxnSpPr>
          <p:nvPr/>
        </p:nvCxnSpPr>
        <p:spPr>
          <a:xfrm flipV="1">
            <a:off x="4352718" y="2595337"/>
            <a:ext cx="553261" cy="14643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2FCD53-6DE6-4839-8A4F-5441501F988B}"/>
              </a:ext>
            </a:extLst>
          </p:cNvPr>
          <p:cNvCxnSpPr>
            <a:cxnSpLocks/>
            <a:stCxn id="25" idx="7"/>
            <a:endCxn id="18" idx="3"/>
          </p:cNvCxnSpPr>
          <p:nvPr/>
        </p:nvCxnSpPr>
        <p:spPr>
          <a:xfrm flipV="1">
            <a:off x="4352718" y="3442263"/>
            <a:ext cx="553260" cy="6173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88E21A-451A-4762-B440-84ECE9A04E22}"/>
              </a:ext>
            </a:extLst>
          </p:cNvPr>
          <p:cNvCxnSpPr>
            <a:cxnSpLocks/>
            <a:stCxn id="16" idx="7"/>
            <a:endCxn id="13" idx="3"/>
          </p:cNvCxnSpPr>
          <p:nvPr/>
        </p:nvCxnSpPr>
        <p:spPr>
          <a:xfrm flipV="1">
            <a:off x="3113035" y="2551218"/>
            <a:ext cx="363337" cy="14452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B77BC86-57C0-4F17-A765-F6F83A13D27C}"/>
              </a:ext>
            </a:extLst>
          </p:cNvPr>
          <p:cNvSpPr/>
          <p:nvPr/>
        </p:nvSpPr>
        <p:spPr>
          <a:xfrm>
            <a:off x="2811588" y="2239973"/>
            <a:ext cx="577764" cy="15024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0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5.2.2 Backward Pass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0266" y="1175565"/>
            <a:ext cx="77048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Now, at hidden layer. Update W1, W2, W3, and W4.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https://www.youtube.com/watch?v=0e0z28wAWfg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803B6D-F9DA-442B-8188-C8052CC2B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93" y="1620965"/>
            <a:ext cx="2743200" cy="600075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19EC3E-8A8B-45A9-A8ED-38E3A11FCEF9}"/>
              </a:ext>
            </a:extLst>
          </p:cNvPr>
          <p:cNvSpPr/>
          <p:nvPr/>
        </p:nvSpPr>
        <p:spPr>
          <a:xfrm>
            <a:off x="5588943" y="3993683"/>
            <a:ext cx="3422194" cy="234015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F2D7CC-8866-485A-BB5E-EF59E19D67F7}"/>
              </a:ext>
            </a:extLst>
          </p:cNvPr>
          <p:cNvSpPr/>
          <p:nvPr/>
        </p:nvSpPr>
        <p:spPr>
          <a:xfrm>
            <a:off x="5771389" y="4163701"/>
            <a:ext cx="456005" cy="430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145C38-3792-41DA-8AD5-686304958126}"/>
              </a:ext>
            </a:extLst>
          </p:cNvPr>
          <p:cNvSpPr/>
          <p:nvPr/>
        </p:nvSpPr>
        <p:spPr>
          <a:xfrm>
            <a:off x="5761476" y="5086966"/>
            <a:ext cx="469258" cy="4322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6488F8-CB07-48D3-8158-49BDFA72CAEA}"/>
              </a:ext>
            </a:extLst>
          </p:cNvPr>
          <p:cNvSpPr/>
          <p:nvPr/>
        </p:nvSpPr>
        <p:spPr>
          <a:xfrm>
            <a:off x="7017473" y="4054782"/>
            <a:ext cx="465218" cy="418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949D71-C2C5-423F-BC58-5CCBC485B61B}"/>
              </a:ext>
            </a:extLst>
          </p:cNvPr>
          <p:cNvSpPr/>
          <p:nvPr/>
        </p:nvSpPr>
        <p:spPr>
          <a:xfrm>
            <a:off x="7066713" y="5065756"/>
            <a:ext cx="465218" cy="4356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3B496C-DA93-4D65-B933-AE35A9DFE56E}"/>
              </a:ext>
            </a:extLst>
          </p:cNvPr>
          <p:cNvSpPr/>
          <p:nvPr/>
        </p:nvSpPr>
        <p:spPr>
          <a:xfrm>
            <a:off x="6314239" y="5796079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87085F3-A1F7-4113-9C53-CDCFB78B38CB}"/>
              </a:ext>
            </a:extLst>
          </p:cNvPr>
          <p:cNvSpPr/>
          <p:nvPr/>
        </p:nvSpPr>
        <p:spPr>
          <a:xfrm>
            <a:off x="8449847" y="4051900"/>
            <a:ext cx="446328" cy="4736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1BD21F-B7A3-4836-8EC3-99EDB7E3E30F}"/>
              </a:ext>
            </a:extLst>
          </p:cNvPr>
          <p:cNvSpPr/>
          <p:nvPr/>
        </p:nvSpPr>
        <p:spPr>
          <a:xfrm>
            <a:off x="8449846" y="4960449"/>
            <a:ext cx="446329" cy="40142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7B94A6-814B-45E2-8724-72241CF05752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 flipV="1">
            <a:off x="6227394" y="4264062"/>
            <a:ext cx="790079" cy="1147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C5085-E3C5-4676-8B17-B40BF81A8868}"/>
              </a:ext>
            </a:extLst>
          </p:cNvPr>
          <p:cNvSpPr/>
          <p:nvPr/>
        </p:nvSpPr>
        <p:spPr>
          <a:xfrm>
            <a:off x="6407077" y="4198168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03BD11-5BFE-4D9F-BED2-CB140F31A7A4}"/>
              </a:ext>
            </a:extLst>
          </p:cNvPr>
          <p:cNvSpPr/>
          <p:nvPr/>
        </p:nvSpPr>
        <p:spPr>
          <a:xfrm>
            <a:off x="6506591" y="4594005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1A7901-DBF3-4C40-BCA0-5F2F03B57E68}"/>
              </a:ext>
            </a:extLst>
          </p:cNvPr>
          <p:cNvSpPr/>
          <p:nvPr/>
        </p:nvSpPr>
        <p:spPr>
          <a:xfrm>
            <a:off x="6598129" y="4945596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91D0BA-B5FA-42AB-9187-BC19AD12EDD4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6227394" y="4378839"/>
            <a:ext cx="839319" cy="9047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5416292-D30B-4950-B43E-0261C3374FD6}"/>
              </a:ext>
            </a:extLst>
          </p:cNvPr>
          <p:cNvSpPr/>
          <p:nvPr/>
        </p:nvSpPr>
        <p:spPr>
          <a:xfrm>
            <a:off x="6418628" y="5373665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D66121C-24D2-4763-A5CC-92544353258C}"/>
              </a:ext>
            </a:extLst>
          </p:cNvPr>
          <p:cNvSpPr/>
          <p:nvPr/>
        </p:nvSpPr>
        <p:spPr>
          <a:xfrm>
            <a:off x="7553922" y="5859233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A5F8D2-BD07-4F4E-B2BB-862CEB654DC6}"/>
              </a:ext>
            </a:extLst>
          </p:cNvPr>
          <p:cNvSpPr/>
          <p:nvPr/>
        </p:nvSpPr>
        <p:spPr>
          <a:xfrm>
            <a:off x="7836769" y="4085953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360FFB-3F96-44FD-8BD8-DB2E544C7BF8}"/>
              </a:ext>
            </a:extLst>
          </p:cNvPr>
          <p:cNvSpPr/>
          <p:nvPr/>
        </p:nvSpPr>
        <p:spPr>
          <a:xfrm>
            <a:off x="7896970" y="4446092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1AF7F4-398E-44D4-96E2-58427A658159}"/>
              </a:ext>
            </a:extLst>
          </p:cNvPr>
          <p:cNvSpPr/>
          <p:nvPr/>
        </p:nvSpPr>
        <p:spPr>
          <a:xfrm>
            <a:off x="8081267" y="4938886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54B497-EEA0-4B6A-B019-678CCC9679F1}"/>
              </a:ext>
            </a:extLst>
          </p:cNvPr>
          <p:cNvSpPr/>
          <p:nvPr/>
        </p:nvSpPr>
        <p:spPr>
          <a:xfrm>
            <a:off x="7899578" y="5097124"/>
            <a:ext cx="353418" cy="264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w8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D9CCF2-C45D-45A0-8B23-82E2E07A6226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6230734" y="4264062"/>
            <a:ext cx="786739" cy="10390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A3E4EA-4372-4EBA-AC27-E7BA1A567D40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6230734" y="5283586"/>
            <a:ext cx="835979" cy="195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B87399-3B6B-4C97-98C7-80ED4F20AD3A}"/>
              </a:ext>
            </a:extLst>
          </p:cNvPr>
          <p:cNvCxnSpPr>
            <a:cxnSpLocks/>
            <a:stCxn id="18" idx="7"/>
            <a:endCxn id="17" idx="3"/>
          </p:cNvCxnSpPr>
          <p:nvPr/>
        </p:nvCxnSpPr>
        <p:spPr>
          <a:xfrm flipV="1">
            <a:off x="6722266" y="5437615"/>
            <a:ext cx="412577" cy="419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DA5C88-FFB5-457B-ADA0-E01E792F21F6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7531931" y="4288713"/>
            <a:ext cx="917916" cy="994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329E14-84BC-4AED-8005-88A0A47F51EC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>
            <a:off x="7482691" y="4264062"/>
            <a:ext cx="967156" cy="246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A83156-95FF-4013-B2B0-C98EB374B8FD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7482691" y="4264062"/>
            <a:ext cx="967155" cy="8971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5A9A9F-D448-4A87-AC16-08B4A60E502F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7531931" y="5161164"/>
            <a:ext cx="917915" cy="1224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91E143-E717-4E19-97B0-0FB4A3EDAAF3}"/>
              </a:ext>
            </a:extLst>
          </p:cNvPr>
          <p:cNvCxnSpPr>
            <a:cxnSpLocks/>
            <a:stCxn id="27" idx="7"/>
            <a:endCxn id="19" idx="3"/>
          </p:cNvCxnSpPr>
          <p:nvPr/>
        </p:nvCxnSpPr>
        <p:spPr>
          <a:xfrm flipV="1">
            <a:off x="7961949" y="4456164"/>
            <a:ext cx="553261" cy="14643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258D16-C906-4F8B-B6C5-EDA9BFF0849D}"/>
              </a:ext>
            </a:extLst>
          </p:cNvPr>
          <p:cNvCxnSpPr>
            <a:cxnSpLocks/>
            <a:stCxn id="27" idx="7"/>
            <a:endCxn id="20" idx="3"/>
          </p:cNvCxnSpPr>
          <p:nvPr/>
        </p:nvCxnSpPr>
        <p:spPr>
          <a:xfrm flipV="1">
            <a:off x="7961949" y="5303090"/>
            <a:ext cx="553260" cy="6173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7F3428-E435-48C9-833B-DD4AB0F43A9E}"/>
              </a:ext>
            </a:extLst>
          </p:cNvPr>
          <p:cNvCxnSpPr>
            <a:cxnSpLocks/>
            <a:stCxn id="18" idx="7"/>
            <a:endCxn id="16" idx="3"/>
          </p:cNvCxnSpPr>
          <p:nvPr/>
        </p:nvCxnSpPr>
        <p:spPr>
          <a:xfrm flipV="1">
            <a:off x="6722266" y="4412045"/>
            <a:ext cx="363337" cy="14452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65E04AC-B1AB-4B6C-B5E0-9E188B64E3AB}"/>
              </a:ext>
            </a:extLst>
          </p:cNvPr>
          <p:cNvSpPr/>
          <p:nvPr/>
        </p:nvSpPr>
        <p:spPr>
          <a:xfrm>
            <a:off x="6420819" y="4100800"/>
            <a:ext cx="577764" cy="15024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D8B2AD2-B789-43C5-8F0E-4AAC74098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637420"/>
            <a:ext cx="1924050" cy="514350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64AE146-057F-4F33-A2E2-361C52103448}"/>
              </a:ext>
            </a:extLst>
          </p:cNvPr>
          <p:cNvCxnSpPr>
            <a:cxnSpLocks/>
          </p:cNvCxnSpPr>
          <p:nvPr/>
        </p:nvCxnSpPr>
        <p:spPr>
          <a:xfrm>
            <a:off x="1602945" y="2221040"/>
            <a:ext cx="0" cy="41587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C2C70DD9-2C13-41B2-9E98-ED9D7F598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708" y="3548253"/>
            <a:ext cx="1657350" cy="523875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343B176-AC26-47F8-AA83-4073BE307A3E}"/>
              </a:ext>
            </a:extLst>
          </p:cNvPr>
          <p:cNvCxnSpPr>
            <a:cxnSpLocks/>
          </p:cNvCxnSpPr>
          <p:nvPr/>
        </p:nvCxnSpPr>
        <p:spPr>
          <a:xfrm>
            <a:off x="2195736" y="3151770"/>
            <a:ext cx="0" cy="34144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F596AF9D-D7CA-4DFD-B1EB-209819E85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9647" y="4496471"/>
            <a:ext cx="2638425" cy="1428750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852FA6B-67E2-4F5C-B0B7-0E525CFC0BE6}"/>
              </a:ext>
            </a:extLst>
          </p:cNvPr>
          <p:cNvCxnSpPr>
            <a:cxnSpLocks/>
          </p:cNvCxnSpPr>
          <p:nvPr/>
        </p:nvCxnSpPr>
        <p:spPr>
          <a:xfrm>
            <a:off x="2726383" y="4032312"/>
            <a:ext cx="0" cy="44103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133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5.2.2 Backward Pass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0266" y="1175565"/>
            <a:ext cx="77048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Now, at hidden layer. Update W1, W2, W3, and W4.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https://www.youtube.com/watch?v=0e0z28wAWfg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19EC3E-8A8B-45A9-A8ED-38E3A11FCEF9}"/>
              </a:ext>
            </a:extLst>
          </p:cNvPr>
          <p:cNvSpPr/>
          <p:nvPr/>
        </p:nvSpPr>
        <p:spPr>
          <a:xfrm>
            <a:off x="5588943" y="3993683"/>
            <a:ext cx="3422194" cy="234015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F2D7CC-8866-485A-BB5E-EF59E19D67F7}"/>
              </a:ext>
            </a:extLst>
          </p:cNvPr>
          <p:cNvSpPr/>
          <p:nvPr/>
        </p:nvSpPr>
        <p:spPr>
          <a:xfrm>
            <a:off x="5771389" y="4163701"/>
            <a:ext cx="456005" cy="430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145C38-3792-41DA-8AD5-686304958126}"/>
              </a:ext>
            </a:extLst>
          </p:cNvPr>
          <p:cNvSpPr/>
          <p:nvPr/>
        </p:nvSpPr>
        <p:spPr>
          <a:xfrm>
            <a:off x="5761476" y="5086966"/>
            <a:ext cx="469258" cy="4322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6488F8-CB07-48D3-8158-49BDFA72CAEA}"/>
              </a:ext>
            </a:extLst>
          </p:cNvPr>
          <p:cNvSpPr/>
          <p:nvPr/>
        </p:nvSpPr>
        <p:spPr>
          <a:xfrm>
            <a:off x="7017473" y="4054782"/>
            <a:ext cx="465218" cy="418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949D71-C2C5-423F-BC58-5CCBC485B61B}"/>
              </a:ext>
            </a:extLst>
          </p:cNvPr>
          <p:cNvSpPr/>
          <p:nvPr/>
        </p:nvSpPr>
        <p:spPr>
          <a:xfrm>
            <a:off x="7066713" y="5065756"/>
            <a:ext cx="465218" cy="4356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3B496C-DA93-4D65-B933-AE35A9DFE56E}"/>
              </a:ext>
            </a:extLst>
          </p:cNvPr>
          <p:cNvSpPr/>
          <p:nvPr/>
        </p:nvSpPr>
        <p:spPr>
          <a:xfrm>
            <a:off x="6314239" y="5796079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87085F3-A1F7-4113-9C53-CDCFB78B38CB}"/>
              </a:ext>
            </a:extLst>
          </p:cNvPr>
          <p:cNvSpPr/>
          <p:nvPr/>
        </p:nvSpPr>
        <p:spPr>
          <a:xfrm>
            <a:off x="8449847" y="4051900"/>
            <a:ext cx="446328" cy="4736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1BD21F-B7A3-4836-8EC3-99EDB7E3E30F}"/>
              </a:ext>
            </a:extLst>
          </p:cNvPr>
          <p:cNvSpPr/>
          <p:nvPr/>
        </p:nvSpPr>
        <p:spPr>
          <a:xfrm>
            <a:off x="8449846" y="4960449"/>
            <a:ext cx="446329" cy="40142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7B94A6-814B-45E2-8724-72241CF05752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 flipV="1">
            <a:off x="6227394" y="4264062"/>
            <a:ext cx="790079" cy="1147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C5085-E3C5-4676-8B17-B40BF81A8868}"/>
              </a:ext>
            </a:extLst>
          </p:cNvPr>
          <p:cNvSpPr/>
          <p:nvPr/>
        </p:nvSpPr>
        <p:spPr>
          <a:xfrm>
            <a:off x="6407077" y="4198168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03BD11-5BFE-4D9F-BED2-CB140F31A7A4}"/>
              </a:ext>
            </a:extLst>
          </p:cNvPr>
          <p:cNvSpPr/>
          <p:nvPr/>
        </p:nvSpPr>
        <p:spPr>
          <a:xfrm>
            <a:off x="6506591" y="4594005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1A7901-DBF3-4C40-BCA0-5F2F03B57E68}"/>
              </a:ext>
            </a:extLst>
          </p:cNvPr>
          <p:cNvSpPr/>
          <p:nvPr/>
        </p:nvSpPr>
        <p:spPr>
          <a:xfrm>
            <a:off x="6598129" y="4945596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91D0BA-B5FA-42AB-9187-BC19AD12EDD4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6227394" y="4378839"/>
            <a:ext cx="839319" cy="9047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5416292-D30B-4950-B43E-0261C3374FD6}"/>
              </a:ext>
            </a:extLst>
          </p:cNvPr>
          <p:cNvSpPr/>
          <p:nvPr/>
        </p:nvSpPr>
        <p:spPr>
          <a:xfrm>
            <a:off x="6418628" y="5373665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D66121C-24D2-4763-A5CC-92544353258C}"/>
              </a:ext>
            </a:extLst>
          </p:cNvPr>
          <p:cNvSpPr/>
          <p:nvPr/>
        </p:nvSpPr>
        <p:spPr>
          <a:xfrm>
            <a:off x="7553922" y="5859233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A5F8D2-BD07-4F4E-B2BB-862CEB654DC6}"/>
              </a:ext>
            </a:extLst>
          </p:cNvPr>
          <p:cNvSpPr/>
          <p:nvPr/>
        </p:nvSpPr>
        <p:spPr>
          <a:xfrm>
            <a:off x="7836769" y="4085953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360FFB-3F96-44FD-8BD8-DB2E544C7BF8}"/>
              </a:ext>
            </a:extLst>
          </p:cNvPr>
          <p:cNvSpPr/>
          <p:nvPr/>
        </p:nvSpPr>
        <p:spPr>
          <a:xfrm>
            <a:off x="7896970" y="4446092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1AF7F4-398E-44D4-96E2-58427A658159}"/>
              </a:ext>
            </a:extLst>
          </p:cNvPr>
          <p:cNvSpPr/>
          <p:nvPr/>
        </p:nvSpPr>
        <p:spPr>
          <a:xfrm>
            <a:off x="8081267" y="4938886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54B497-EEA0-4B6A-B019-678CCC9679F1}"/>
              </a:ext>
            </a:extLst>
          </p:cNvPr>
          <p:cNvSpPr/>
          <p:nvPr/>
        </p:nvSpPr>
        <p:spPr>
          <a:xfrm>
            <a:off x="7899578" y="5097124"/>
            <a:ext cx="353418" cy="264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w8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D9CCF2-C45D-45A0-8B23-82E2E07A6226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6230734" y="4264062"/>
            <a:ext cx="786739" cy="10390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A3E4EA-4372-4EBA-AC27-E7BA1A567D40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6230734" y="5283586"/>
            <a:ext cx="835979" cy="195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B87399-3B6B-4C97-98C7-80ED4F20AD3A}"/>
              </a:ext>
            </a:extLst>
          </p:cNvPr>
          <p:cNvCxnSpPr>
            <a:cxnSpLocks/>
            <a:stCxn id="18" idx="7"/>
            <a:endCxn id="17" idx="3"/>
          </p:cNvCxnSpPr>
          <p:nvPr/>
        </p:nvCxnSpPr>
        <p:spPr>
          <a:xfrm flipV="1">
            <a:off x="6722266" y="5437615"/>
            <a:ext cx="412577" cy="419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DA5C88-FFB5-457B-ADA0-E01E792F21F6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7531931" y="4288713"/>
            <a:ext cx="917916" cy="994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329E14-84BC-4AED-8005-88A0A47F51EC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>
            <a:off x="7482691" y="4264062"/>
            <a:ext cx="967156" cy="246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A83156-95FF-4013-B2B0-C98EB374B8FD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7482691" y="4264062"/>
            <a:ext cx="967155" cy="8971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5A9A9F-D448-4A87-AC16-08B4A60E502F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7531931" y="5161164"/>
            <a:ext cx="917915" cy="1224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91E143-E717-4E19-97B0-0FB4A3EDAAF3}"/>
              </a:ext>
            </a:extLst>
          </p:cNvPr>
          <p:cNvCxnSpPr>
            <a:cxnSpLocks/>
            <a:stCxn id="27" idx="7"/>
            <a:endCxn id="19" idx="3"/>
          </p:cNvCxnSpPr>
          <p:nvPr/>
        </p:nvCxnSpPr>
        <p:spPr>
          <a:xfrm flipV="1">
            <a:off x="7961949" y="4456164"/>
            <a:ext cx="553261" cy="14643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258D16-C906-4F8B-B6C5-EDA9BFF0849D}"/>
              </a:ext>
            </a:extLst>
          </p:cNvPr>
          <p:cNvCxnSpPr>
            <a:cxnSpLocks/>
            <a:stCxn id="27" idx="7"/>
            <a:endCxn id="20" idx="3"/>
          </p:cNvCxnSpPr>
          <p:nvPr/>
        </p:nvCxnSpPr>
        <p:spPr>
          <a:xfrm flipV="1">
            <a:off x="7961949" y="5303090"/>
            <a:ext cx="553260" cy="6173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7F3428-E435-48C9-833B-DD4AB0F43A9E}"/>
              </a:ext>
            </a:extLst>
          </p:cNvPr>
          <p:cNvCxnSpPr>
            <a:cxnSpLocks/>
            <a:stCxn id="18" idx="7"/>
            <a:endCxn id="16" idx="3"/>
          </p:cNvCxnSpPr>
          <p:nvPr/>
        </p:nvCxnSpPr>
        <p:spPr>
          <a:xfrm flipV="1">
            <a:off x="6722266" y="4412045"/>
            <a:ext cx="363337" cy="14452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65E04AC-B1AB-4B6C-B5E0-9E188B64E3AB}"/>
              </a:ext>
            </a:extLst>
          </p:cNvPr>
          <p:cNvSpPr/>
          <p:nvPr/>
        </p:nvSpPr>
        <p:spPr>
          <a:xfrm>
            <a:off x="6420819" y="4100800"/>
            <a:ext cx="577764" cy="15024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5EFC9-9D3E-4DF8-83F0-CF411369E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816263"/>
            <a:ext cx="1371600" cy="495300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0DC3A6-D2E2-4559-A15C-BF3E677C1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62" y="2521756"/>
            <a:ext cx="2990850" cy="485775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CC84EA-2E05-414C-B89D-ABA88CAA0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67" y="3297714"/>
            <a:ext cx="1809750" cy="533400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6262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5.2.2 Backward Pass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0266" y="1175565"/>
            <a:ext cx="77048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Now, at hidden layer. Update W1, W2, W3, and W4.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https://www.youtube.com/watch?v=0e0z28wAWfg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803B6D-F9DA-442B-8188-C8052CC2B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93" y="1620965"/>
            <a:ext cx="2743200" cy="600075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19EC3E-8A8B-45A9-A8ED-38E3A11FCEF9}"/>
              </a:ext>
            </a:extLst>
          </p:cNvPr>
          <p:cNvSpPr/>
          <p:nvPr/>
        </p:nvSpPr>
        <p:spPr>
          <a:xfrm>
            <a:off x="5588943" y="3993683"/>
            <a:ext cx="3422194" cy="234015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F2D7CC-8866-485A-BB5E-EF59E19D67F7}"/>
              </a:ext>
            </a:extLst>
          </p:cNvPr>
          <p:cNvSpPr/>
          <p:nvPr/>
        </p:nvSpPr>
        <p:spPr>
          <a:xfrm>
            <a:off x="5771389" y="4163701"/>
            <a:ext cx="456005" cy="430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145C38-3792-41DA-8AD5-686304958126}"/>
              </a:ext>
            </a:extLst>
          </p:cNvPr>
          <p:cNvSpPr/>
          <p:nvPr/>
        </p:nvSpPr>
        <p:spPr>
          <a:xfrm>
            <a:off x="5761476" y="5086966"/>
            <a:ext cx="469258" cy="4322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6488F8-CB07-48D3-8158-49BDFA72CAEA}"/>
              </a:ext>
            </a:extLst>
          </p:cNvPr>
          <p:cNvSpPr/>
          <p:nvPr/>
        </p:nvSpPr>
        <p:spPr>
          <a:xfrm>
            <a:off x="7017473" y="4054782"/>
            <a:ext cx="465218" cy="418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949D71-C2C5-423F-BC58-5CCBC485B61B}"/>
              </a:ext>
            </a:extLst>
          </p:cNvPr>
          <p:cNvSpPr/>
          <p:nvPr/>
        </p:nvSpPr>
        <p:spPr>
          <a:xfrm>
            <a:off x="7066713" y="5065756"/>
            <a:ext cx="465218" cy="4356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3B496C-DA93-4D65-B933-AE35A9DFE56E}"/>
              </a:ext>
            </a:extLst>
          </p:cNvPr>
          <p:cNvSpPr/>
          <p:nvPr/>
        </p:nvSpPr>
        <p:spPr>
          <a:xfrm>
            <a:off x="6314239" y="5796079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87085F3-A1F7-4113-9C53-CDCFB78B38CB}"/>
              </a:ext>
            </a:extLst>
          </p:cNvPr>
          <p:cNvSpPr/>
          <p:nvPr/>
        </p:nvSpPr>
        <p:spPr>
          <a:xfrm>
            <a:off x="8449847" y="4051900"/>
            <a:ext cx="446328" cy="4736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1BD21F-B7A3-4836-8EC3-99EDB7E3E30F}"/>
              </a:ext>
            </a:extLst>
          </p:cNvPr>
          <p:cNvSpPr/>
          <p:nvPr/>
        </p:nvSpPr>
        <p:spPr>
          <a:xfrm>
            <a:off x="8449846" y="4960449"/>
            <a:ext cx="446329" cy="40142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7B94A6-814B-45E2-8724-72241CF05752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 flipV="1">
            <a:off x="6227394" y="4264062"/>
            <a:ext cx="790079" cy="1147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C5085-E3C5-4676-8B17-B40BF81A8868}"/>
              </a:ext>
            </a:extLst>
          </p:cNvPr>
          <p:cNvSpPr/>
          <p:nvPr/>
        </p:nvSpPr>
        <p:spPr>
          <a:xfrm>
            <a:off x="6407077" y="4198168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03BD11-5BFE-4D9F-BED2-CB140F31A7A4}"/>
              </a:ext>
            </a:extLst>
          </p:cNvPr>
          <p:cNvSpPr/>
          <p:nvPr/>
        </p:nvSpPr>
        <p:spPr>
          <a:xfrm>
            <a:off x="6506591" y="4594005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1A7901-DBF3-4C40-BCA0-5F2F03B57E68}"/>
              </a:ext>
            </a:extLst>
          </p:cNvPr>
          <p:cNvSpPr/>
          <p:nvPr/>
        </p:nvSpPr>
        <p:spPr>
          <a:xfrm>
            <a:off x="6598129" y="4945596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91D0BA-B5FA-42AB-9187-BC19AD12EDD4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6227394" y="4378839"/>
            <a:ext cx="839319" cy="9047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5416292-D30B-4950-B43E-0261C3374FD6}"/>
              </a:ext>
            </a:extLst>
          </p:cNvPr>
          <p:cNvSpPr/>
          <p:nvPr/>
        </p:nvSpPr>
        <p:spPr>
          <a:xfrm>
            <a:off x="6418628" y="5373665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D66121C-24D2-4763-A5CC-92544353258C}"/>
              </a:ext>
            </a:extLst>
          </p:cNvPr>
          <p:cNvSpPr/>
          <p:nvPr/>
        </p:nvSpPr>
        <p:spPr>
          <a:xfrm>
            <a:off x="7553922" y="5859233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A5F8D2-BD07-4F4E-B2BB-862CEB654DC6}"/>
              </a:ext>
            </a:extLst>
          </p:cNvPr>
          <p:cNvSpPr/>
          <p:nvPr/>
        </p:nvSpPr>
        <p:spPr>
          <a:xfrm>
            <a:off x="7836769" y="4085953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360FFB-3F96-44FD-8BD8-DB2E544C7BF8}"/>
              </a:ext>
            </a:extLst>
          </p:cNvPr>
          <p:cNvSpPr/>
          <p:nvPr/>
        </p:nvSpPr>
        <p:spPr>
          <a:xfrm>
            <a:off x="7896970" y="4446092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1AF7F4-398E-44D4-96E2-58427A658159}"/>
              </a:ext>
            </a:extLst>
          </p:cNvPr>
          <p:cNvSpPr/>
          <p:nvPr/>
        </p:nvSpPr>
        <p:spPr>
          <a:xfrm>
            <a:off x="8081267" y="4938886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54B497-EEA0-4B6A-B019-678CCC9679F1}"/>
              </a:ext>
            </a:extLst>
          </p:cNvPr>
          <p:cNvSpPr/>
          <p:nvPr/>
        </p:nvSpPr>
        <p:spPr>
          <a:xfrm>
            <a:off x="7899578" y="5097124"/>
            <a:ext cx="353418" cy="264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w8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D9CCF2-C45D-45A0-8B23-82E2E07A6226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6230734" y="4264062"/>
            <a:ext cx="786739" cy="10390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A3E4EA-4372-4EBA-AC27-E7BA1A567D40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6230734" y="5283586"/>
            <a:ext cx="835979" cy="195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B87399-3B6B-4C97-98C7-80ED4F20AD3A}"/>
              </a:ext>
            </a:extLst>
          </p:cNvPr>
          <p:cNvCxnSpPr>
            <a:cxnSpLocks/>
            <a:stCxn id="18" idx="7"/>
            <a:endCxn id="17" idx="3"/>
          </p:cNvCxnSpPr>
          <p:nvPr/>
        </p:nvCxnSpPr>
        <p:spPr>
          <a:xfrm flipV="1">
            <a:off x="6722266" y="5437615"/>
            <a:ext cx="412577" cy="419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DA5C88-FFB5-457B-ADA0-E01E792F21F6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7531931" y="4288713"/>
            <a:ext cx="917916" cy="994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329E14-84BC-4AED-8005-88A0A47F51EC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>
            <a:off x="7482691" y="4264062"/>
            <a:ext cx="967156" cy="246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A83156-95FF-4013-B2B0-C98EB374B8FD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7482691" y="4264062"/>
            <a:ext cx="967155" cy="8971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5A9A9F-D448-4A87-AC16-08B4A60E502F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7531931" y="5161164"/>
            <a:ext cx="917915" cy="1224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91E143-E717-4E19-97B0-0FB4A3EDAAF3}"/>
              </a:ext>
            </a:extLst>
          </p:cNvPr>
          <p:cNvCxnSpPr>
            <a:cxnSpLocks/>
            <a:stCxn id="27" idx="7"/>
            <a:endCxn id="19" idx="3"/>
          </p:cNvCxnSpPr>
          <p:nvPr/>
        </p:nvCxnSpPr>
        <p:spPr>
          <a:xfrm flipV="1">
            <a:off x="7961949" y="4456164"/>
            <a:ext cx="553261" cy="14643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258D16-C906-4F8B-B6C5-EDA9BFF0849D}"/>
              </a:ext>
            </a:extLst>
          </p:cNvPr>
          <p:cNvCxnSpPr>
            <a:cxnSpLocks/>
            <a:stCxn id="27" idx="7"/>
            <a:endCxn id="20" idx="3"/>
          </p:cNvCxnSpPr>
          <p:nvPr/>
        </p:nvCxnSpPr>
        <p:spPr>
          <a:xfrm flipV="1">
            <a:off x="7961949" y="5303090"/>
            <a:ext cx="553260" cy="6173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7F3428-E435-48C9-833B-DD4AB0F43A9E}"/>
              </a:ext>
            </a:extLst>
          </p:cNvPr>
          <p:cNvCxnSpPr>
            <a:cxnSpLocks/>
            <a:stCxn id="18" idx="7"/>
            <a:endCxn id="16" idx="3"/>
          </p:cNvCxnSpPr>
          <p:nvPr/>
        </p:nvCxnSpPr>
        <p:spPr>
          <a:xfrm flipV="1">
            <a:off x="6722266" y="4412045"/>
            <a:ext cx="363337" cy="14452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65E04AC-B1AB-4B6C-B5E0-9E188B64E3AB}"/>
              </a:ext>
            </a:extLst>
          </p:cNvPr>
          <p:cNvSpPr/>
          <p:nvPr/>
        </p:nvSpPr>
        <p:spPr>
          <a:xfrm>
            <a:off x="6420819" y="4100800"/>
            <a:ext cx="577764" cy="15024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D8B2AD2-B789-43C5-8F0E-4AAC74098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637420"/>
            <a:ext cx="1924050" cy="514350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64AE146-057F-4F33-A2E2-361C52103448}"/>
              </a:ext>
            </a:extLst>
          </p:cNvPr>
          <p:cNvCxnSpPr>
            <a:cxnSpLocks/>
          </p:cNvCxnSpPr>
          <p:nvPr/>
        </p:nvCxnSpPr>
        <p:spPr>
          <a:xfrm>
            <a:off x="1602945" y="2221040"/>
            <a:ext cx="0" cy="41587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C2C70DD9-2C13-41B2-9E98-ED9D7F598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708" y="3548253"/>
            <a:ext cx="1657350" cy="523875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343B176-AC26-47F8-AA83-4073BE307A3E}"/>
              </a:ext>
            </a:extLst>
          </p:cNvPr>
          <p:cNvCxnSpPr>
            <a:cxnSpLocks/>
          </p:cNvCxnSpPr>
          <p:nvPr/>
        </p:nvCxnSpPr>
        <p:spPr>
          <a:xfrm>
            <a:off x="2195736" y="3151770"/>
            <a:ext cx="0" cy="34144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F596AF9D-D7CA-4DFD-B1EB-209819E85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9647" y="4496471"/>
            <a:ext cx="2638425" cy="1428750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852FA6B-67E2-4F5C-B0B7-0E525CFC0BE6}"/>
              </a:ext>
            </a:extLst>
          </p:cNvPr>
          <p:cNvCxnSpPr>
            <a:cxnSpLocks/>
          </p:cNvCxnSpPr>
          <p:nvPr/>
        </p:nvCxnSpPr>
        <p:spPr>
          <a:xfrm>
            <a:off x="2726383" y="4032312"/>
            <a:ext cx="0" cy="44103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25941BA-CE44-4192-B96D-DD316A8BC3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7276" y="2046915"/>
            <a:ext cx="4733925" cy="895350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CF6318-2419-4DBB-93C7-3CFB2DA3044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195736" y="2111252"/>
            <a:ext cx="1751540" cy="38333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82BAA560-EDCB-4D3A-95E2-35C28CCA79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7276" y="3051754"/>
            <a:ext cx="2047875" cy="790575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0DCADD3-ED74-4099-80C6-D5448A52A98B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917420" y="2177387"/>
            <a:ext cx="1029856" cy="126965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29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5.2 NN Calculation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8334" y="1185638"/>
            <a:ext cx="7704856" cy="4618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This document explains the input flow to the output in forward pass and backward pass values calculation in the neural networks: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https://www.youtube.com/watch?v=0e0z28wAWfg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42126C-1E32-4AF6-A7E8-63512949E658}"/>
              </a:ext>
            </a:extLst>
          </p:cNvPr>
          <p:cNvSpPr/>
          <p:nvPr/>
        </p:nvSpPr>
        <p:spPr>
          <a:xfrm>
            <a:off x="610465" y="4159132"/>
            <a:ext cx="573948" cy="253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Bias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644FD2-CAC2-4E53-B5CF-7FDCAD9029A1}"/>
              </a:ext>
            </a:extLst>
          </p:cNvPr>
          <p:cNvSpPr/>
          <p:nvPr/>
        </p:nvSpPr>
        <p:spPr>
          <a:xfrm>
            <a:off x="1365829" y="1787309"/>
            <a:ext cx="574041" cy="365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Input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14529B-C1A0-446D-A00F-67A141F1F7B2}"/>
              </a:ext>
            </a:extLst>
          </p:cNvPr>
          <p:cNvSpPr/>
          <p:nvPr/>
        </p:nvSpPr>
        <p:spPr>
          <a:xfrm>
            <a:off x="2821658" y="1781977"/>
            <a:ext cx="574041" cy="340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Hidden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78DC57-4776-4EDD-9563-7B28743D818C}"/>
              </a:ext>
            </a:extLst>
          </p:cNvPr>
          <p:cNvSpPr/>
          <p:nvPr/>
        </p:nvSpPr>
        <p:spPr>
          <a:xfrm>
            <a:off x="4117911" y="1755343"/>
            <a:ext cx="574041" cy="3777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Output Layer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77E33E-56CC-45DF-98A6-186F81904096}"/>
              </a:ext>
            </a:extLst>
          </p:cNvPr>
          <p:cNvSpPr/>
          <p:nvPr/>
        </p:nvSpPr>
        <p:spPr>
          <a:xfrm>
            <a:off x="1548276" y="2410994"/>
            <a:ext cx="456005" cy="430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B2EEC6-A3C0-45F0-8007-3C38E58F19D3}"/>
              </a:ext>
            </a:extLst>
          </p:cNvPr>
          <p:cNvSpPr/>
          <p:nvPr/>
        </p:nvSpPr>
        <p:spPr>
          <a:xfrm>
            <a:off x="1538363" y="3334259"/>
            <a:ext cx="469258" cy="4322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9139E94-DFED-4E1A-85C0-0C0A99E66F96}"/>
              </a:ext>
            </a:extLst>
          </p:cNvPr>
          <p:cNvSpPr/>
          <p:nvPr/>
        </p:nvSpPr>
        <p:spPr>
          <a:xfrm>
            <a:off x="2794360" y="2302075"/>
            <a:ext cx="465218" cy="418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4A785D4-0048-443B-ACE5-95C1D163BF14}"/>
              </a:ext>
            </a:extLst>
          </p:cNvPr>
          <p:cNvSpPr/>
          <p:nvPr/>
        </p:nvSpPr>
        <p:spPr>
          <a:xfrm>
            <a:off x="2843600" y="3313049"/>
            <a:ext cx="465218" cy="4356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A7FA1C6-6703-4447-B75B-F32531638726}"/>
              </a:ext>
            </a:extLst>
          </p:cNvPr>
          <p:cNvSpPr/>
          <p:nvPr/>
        </p:nvSpPr>
        <p:spPr>
          <a:xfrm>
            <a:off x="2091126" y="4043372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EB5F9D5-0405-48D4-84AC-B21B9C4C1446}"/>
              </a:ext>
            </a:extLst>
          </p:cNvPr>
          <p:cNvSpPr/>
          <p:nvPr/>
        </p:nvSpPr>
        <p:spPr>
          <a:xfrm>
            <a:off x="4226734" y="2299193"/>
            <a:ext cx="446328" cy="4736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A500D98-0441-4FF1-9E16-434175A29546}"/>
              </a:ext>
            </a:extLst>
          </p:cNvPr>
          <p:cNvSpPr/>
          <p:nvPr/>
        </p:nvSpPr>
        <p:spPr>
          <a:xfrm>
            <a:off x="4226733" y="3207742"/>
            <a:ext cx="446329" cy="40142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40ADCD-5AD1-4CA3-99F4-7B2F400AC387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 flipV="1">
            <a:off x="2004281" y="2511355"/>
            <a:ext cx="790079" cy="1147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5C138AD-4678-41F2-94E9-1BB429D09585}"/>
              </a:ext>
            </a:extLst>
          </p:cNvPr>
          <p:cNvSpPr/>
          <p:nvPr/>
        </p:nvSpPr>
        <p:spPr>
          <a:xfrm>
            <a:off x="2183964" y="2445461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5D56B8-02B0-4482-9B41-B2FD70E5BC2B}"/>
              </a:ext>
            </a:extLst>
          </p:cNvPr>
          <p:cNvSpPr/>
          <p:nvPr/>
        </p:nvSpPr>
        <p:spPr>
          <a:xfrm>
            <a:off x="2283478" y="2841298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4E3FEB-4A07-4AFD-AC09-EE7623AF2E90}"/>
              </a:ext>
            </a:extLst>
          </p:cNvPr>
          <p:cNvSpPr/>
          <p:nvPr/>
        </p:nvSpPr>
        <p:spPr>
          <a:xfrm>
            <a:off x="2375016" y="3192889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C3C117-D7B8-41FA-A11A-B3477C9D2CD3}"/>
              </a:ext>
            </a:extLst>
          </p:cNvPr>
          <p:cNvCxnSpPr>
            <a:cxnSpLocks/>
            <a:stCxn id="16" idx="6"/>
            <a:endCxn id="25" idx="2"/>
          </p:cNvCxnSpPr>
          <p:nvPr/>
        </p:nvCxnSpPr>
        <p:spPr>
          <a:xfrm>
            <a:off x="2004281" y="2626132"/>
            <a:ext cx="839319" cy="9047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A77F5F4-F8D0-4C02-95C7-494728B12D9D}"/>
              </a:ext>
            </a:extLst>
          </p:cNvPr>
          <p:cNvSpPr/>
          <p:nvPr/>
        </p:nvSpPr>
        <p:spPr>
          <a:xfrm>
            <a:off x="2195515" y="3620958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6FB3EEF-DB0E-44E6-9845-4C8F0A695C72}"/>
              </a:ext>
            </a:extLst>
          </p:cNvPr>
          <p:cNvSpPr/>
          <p:nvPr/>
        </p:nvSpPr>
        <p:spPr>
          <a:xfrm>
            <a:off x="3330809" y="4106526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8D8D0E-3BE9-4654-AA2B-2169CF24DD7B}"/>
              </a:ext>
            </a:extLst>
          </p:cNvPr>
          <p:cNvSpPr/>
          <p:nvPr/>
        </p:nvSpPr>
        <p:spPr>
          <a:xfrm>
            <a:off x="3613656" y="2391595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B31607-B04B-4EBE-9CA3-8E412233107D}"/>
              </a:ext>
            </a:extLst>
          </p:cNvPr>
          <p:cNvSpPr/>
          <p:nvPr/>
        </p:nvSpPr>
        <p:spPr>
          <a:xfrm>
            <a:off x="3727433" y="2725030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w6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60D613-B25F-4945-BCED-DE577D683F76}"/>
              </a:ext>
            </a:extLst>
          </p:cNvPr>
          <p:cNvSpPr/>
          <p:nvPr/>
        </p:nvSpPr>
        <p:spPr>
          <a:xfrm>
            <a:off x="3858154" y="3186179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w7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8A8465E-9581-4982-A87A-EDF2ADB962CD}"/>
              </a:ext>
            </a:extLst>
          </p:cNvPr>
          <p:cNvSpPr/>
          <p:nvPr/>
        </p:nvSpPr>
        <p:spPr>
          <a:xfrm>
            <a:off x="3676465" y="3344417"/>
            <a:ext cx="353418" cy="264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w8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0E5D4D-0B89-4D04-837B-3C6B63218E05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2007621" y="2511355"/>
            <a:ext cx="786739" cy="10390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BA5C17-416C-4BF2-8F91-6D8E29B00A32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2007621" y="3530879"/>
            <a:ext cx="835979" cy="195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840817C-ACB4-4360-8D4C-FF1BF9885DB5}"/>
              </a:ext>
            </a:extLst>
          </p:cNvPr>
          <p:cNvCxnSpPr>
            <a:cxnSpLocks/>
            <a:stCxn id="26" idx="7"/>
            <a:endCxn id="25" idx="3"/>
          </p:cNvCxnSpPr>
          <p:nvPr/>
        </p:nvCxnSpPr>
        <p:spPr>
          <a:xfrm flipV="1">
            <a:off x="2499153" y="3684908"/>
            <a:ext cx="412577" cy="419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A085FC3-22B4-4D66-AA0C-874C3EF45AF9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3308818" y="2536006"/>
            <a:ext cx="917916" cy="994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85A8797-6B65-42A0-901D-BA89EB9D04FB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>
            <a:off x="3259578" y="2511355"/>
            <a:ext cx="967156" cy="246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FFD0AFD-64FB-4B74-98A9-B23933E139E6}"/>
              </a:ext>
            </a:extLst>
          </p:cNvPr>
          <p:cNvCxnSpPr>
            <a:cxnSpLocks/>
            <a:stCxn id="24" idx="6"/>
            <a:endCxn id="31" idx="2"/>
          </p:cNvCxnSpPr>
          <p:nvPr/>
        </p:nvCxnSpPr>
        <p:spPr>
          <a:xfrm>
            <a:off x="3259578" y="2511355"/>
            <a:ext cx="967155" cy="8971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39167D9-A1AA-40C4-89EB-95A3C4DFA01F}"/>
              </a:ext>
            </a:extLst>
          </p:cNvPr>
          <p:cNvCxnSpPr>
            <a:cxnSpLocks/>
            <a:stCxn id="25" idx="6"/>
            <a:endCxn id="31" idx="2"/>
          </p:cNvCxnSpPr>
          <p:nvPr/>
        </p:nvCxnSpPr>
        <p:spPr>
          <a:xfrm flipV="1">
            <a:off x="3308818" y="3408457"/>
            <a:ext cx="917915" cy="1224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E9639F0-04D7-48F1-A1C6-0BCC84455333}"/>
              </a:ext>
            </a:extLst>
          </p:cNvPr>
          <p:cNvCxnSpPr>
            <a:cxnSpLocks/>
            <a:stCxn id="37" idx="7"/>
            <a:endCxn id="28" idx="3"/>
          </p:cNvCxnSpPr>
          <p:nvPr/>
        </p:nvCxnSpPr>
        <p:spPr>
          <a:xfrm flipV="1">
            <a:off x="3738836" y="2703457"/>
            <a:ext cx="553261" cy="14643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2156EFA-40A4-40A8-A919-3B30CAEF7426}"/>
              </a:ext>
            </a:extLst>
          </p:cNvPr>
          <p:cNvCxnSpPr>
            <a:cxnSpLocks/>
            <a:stCxn id="37" idx="7"/>
            <a:endCxn id="31" idx="3"/>
          </p:cNvCxnSpPr>
          <p:nvPr/>
        </p:nvCxnSpPr>
        <p:spPr>
          <a:xfrm flipV="1">
            <a:off x="3738836" y="3550383"/>
            <a:ext cx="553260" cy="6173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A644EE9-0A92-44E6-98AD-71F6AD745899}"/>
              </a:ext>
            </a:extLst>
          </p:cNvPr>
          <p:cNvCxnSpPr>
            <a:cxnSpLocks/>
            <a:stCxn id="26" idx="7"/>
            <a:endCxn id="24" idx="3"/>
          </p:cNvCxnSpPr>
          <p:nvPr/>
        </p:nvCxnSpPr>
        <p:spPr>
          <a:xfrm flipV="1">
            <a:off x="2499153" y="2659338"/>
            <a:ext cx="363337" cy="14452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9588EC8-0847-451D-AF6E-7F42422D1013}"/>
              </a:ext>
            </a:extLst>
          </p:cNvPr>
          <p:cNvSpPr/>
          <p:nvPr/>
        </p:nvSpPr>
        <p:spPr>
          <a:xfrm>
            <a:off x="5106835" y="2208703"/>
            <a:ext cx="2940119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H1 = x1 * w1 + x2 * w2 + b1</a:t>
            </a: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7C7514B7-98E6-4398-A6F2-0B47D62B5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3164837"/>
            <a:ext cx="1419225" cy="561975"/>
          </a:xfrm>
          <a:prstGeom prst="rect">
            <a:avLst/>
          </a:prstGeom>
          <a:ln w="9525">
            <a:solidFill>
              <a:srgbClr val="C00000"/>
            </a:solidFill>
          </a:ln>
        </p:spPr>
      </p:pic>
      <p:sp>
        <p:nvSpPr>
          <p:cNvPr id="169" name="Rectangle 168">
            <a:extLst>
              <a:ext uri="{FF2B5EF4-FFF2-40B4-BE49-F238E27FC236}">
                <a16:creationId xmlns:a16="http://schemas.microsoft.com/office/drawing/2014/main" id="{C83DABEE-97F8-4223-ACC8-5F30B27A0570}"/>
              </a:ext>
            </a:extLst>
          </p:cNvPr>
          <p:cNvSpPr/>
          <p:nvPr/>
        </p:nvSpPr>
        <p:spPr>
          <a:xfrm>
            <a:off x="5108982" y="2686378"/>
            <a:ext cx="1713053" cy="4148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Activation Function is: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05760DD-7EF5-4635-B313-ECCD16ADA10B}"/>
              </a:ext>
            </a:extLst>
          </p:cNvPr>
          <p:cNvSpPr/>
          <p:nvPr/>
        </p:nvSpPr>
        <p:spPr>
          <a:xfrm>
            <a:off x="5144334" y="3843207"/>
            <a:ext cx="2766143" cy="4148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Activation Function for hidden layer 1 is: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F1CF3BE-2872-4FBD-8C79-877B164691E0}"/>
              </a:ext>
            </a:extLst>
          </p:cNvPr>
          <p:cNvSpPr/>
          <p:nvPr/>
        </p:nvSpPr>
        <p:spPr>
          <a:xfrm>
            <a:off x="1365830" y="2240976"/>
            <a:ext cx="3422194" cy="23401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148553C-152D-4F12-B376-EF7C98579903}"/>
              </a:ext>
            </a:extLst>
          </p:cNvPr>
          <p:cNvSpPr/>
          <p:nvPr/>
        </p:nvSpPr>
        <p:spPr>
          <a:xfrm>
            <a:off x="1365830" y="4731747"/>
            <a:ext cx="3422194" cy="16992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Example:</a:t>
            </a:r>
          </a:p>
          <a:p>
            <a:r>
              <a:rPr lang="en-US" sz="1200" dirty="0">
                <a:solidFill>
                  <a:schemeClr val="tx1"/>
                </a:solidFill>
              </a:rPr>
              <a:t>X1 = 0.05, X2 = 0.10</a:t>
            </a:r>
          </a:p>
          <a:p>
            <a:r>
              <a:rPr lang="en-US" sz="1200" dirty="0">
                <a:solidFill>
                  <a:schemeClr val="tx1"/>
                </a:solidFill>
              </a:rPr>
              <a:t>b1 = 0.35, b2 = 0.60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Initial Weight:</a:t>
            </a:r>
          </a:p>
          <a:p>
            <a:r>
              <a:rPr lang="en-US" sz="1200" dirty="0">
                <a:solidFill>
                  <a:schemeClr val="tx1"/>
                </a:solidFill>
              </a:rPr>
              <a:t>w1 = 0.15, w2 = 0.20, w3 = 0.25, w4 = 0.30</a:t>
            </a:r>
          </a:p>
          <a:p>
            <a:r>
              <a:rPr lang="en-US" sz="1200" dirty="0">
                <a:solidFill>
                  <a:schemeClr val="tx1"/>
                </a:solidFill>
              </a:rPr>
              <a:t>w5 = 0.40, w6 = 0.45, w7 = 0.50, w8 = 0.55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Target values: </a:t>
            </a:r>
          </a:p>
          <a:p>
            <a:r>
              <a:rPr lang="en-US" sz="1200" dirty="0">
                <a:solidFill>
                  <a:schemeClr val="tx1"/>
                </a:solidFill>
              </a:rPr>
              <a:t>T1 = 0.01, T2 = 0.99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F1340E-FF41-4D2C-A31C-3B6E15272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821" y="4492804"/>
            <a:ext cx="1276350" cy="542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85445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5.2.2 Backward Pass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0266" y="1175565"/>
            <a:ext cx="77048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Now, at hidden layer. Update W1, W2, W3, and W4.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https://www.youtube.com/watch?v=0e0z28wAWfg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19EC3E-8A8B-45A9-A8ED-38E3A11FCEF9}"/>
              </a:ext>
            </a:extLst>
          </p:cNvPr>
          <p:cNvSpPr/>
          <p:nvPr/>
        </p:nvSpPr>
        <p:spPr>
          <a:xfrm>
            <a:off x="4427984" y="3342283"/>
            <a:ext cx="3422194" cy="234015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F2D7CC-8866-485A-BB5E-EF59E19D67F7}"/>
              </a:ext>
            </a:extLst>
          </p:cNvPr>
          <p:cNvSpPr/>
          <p:nvPr/>
        </p:nvSpPr>
        <p:spPr>
          <a:xfrm>
            <a:off x="4610430" y="3512301"/>
            <a:ext cx="456005" cy="430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145C38-3792-41DA-8AD5-686304958126}"/>
              </a:ext>
            </a:extLst>
          </p:cNvPr>
          <p:cNvSpPr/>
          <p:nvPr/>
        </p:nvSpPr>
        <p:spPr>
          <a:xfrm>
            <a:off x="4600517" y="4435566"/>
            <a:ext cx="469258" cy="4322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6488F8-CB07-48D3-8158-49BDFA72CAEA}"/>
              </a:ext>
            </a:extLst>
          </p:cNvPr>
          <p:cNvSpPr/>
          <p:nvPr/>
        </p:nvSpPr>
        <p:spPr>
          <a:xfrm>
            <a:off x="5856514" y="3403382"/>
            <a:ext cx="465218" cy="418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949D71-C2C5-423F-BC58-5CCBC485B61B}"/>
              </a:ext>
            </a:extLst>
          </p:cNvPr>
          <p:cNvSpPr/>
          <p:nvPr/>
        </p:nvSpPr>
        <p:spPr>
          <a:xfrm>
            <a:off x="5905754" y="4414356"/>
            <a:ext cx="465218" cy="4356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3B496C-DA93-4D65-B933-AE35A9DFE56E}"/>
              </a:ext>
            </a:extLst>
          </p:cNvPr>
          <p:cNvSpPr/>
          <p:nvPr/>
        </p:nvSpPr>
        <p:spPr>
          <a:xfrm>
            <a:off x="5153280" y="5144679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87085F3-A1F7-4113-9C53-CDCFB78B38CB}"/>
              </a:ext>
            </a:extLst>
          </p:cNvPr>
          <p:cNvSpPr/>
          <p:nvPr/>
        </p:nvSpPr>
        <p:spPr>
          <a:xfrm>
            <a:off x="7288888" y="3400500"/>
            <a:ext cx="446328" cy="4736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1BD21F-B7A3-4836-8EC3-99EDB7E3E30F}"/>
              </a:ext>
            </a:extLst>
          </p:cNvPr>
          <p:cNvSpPr/>
          <p:nvPr/>
        </p:nvSpPr>
        <p:spPr>
          <a:xfrm>
            <a:off x="7288887" y="4309049"/>
            <a:ext cx="446329" cy="40142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7B94A6-814B-45E2-8724-72241CF05752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 flipV="1">
            <a:off x="5066435" y="3612662"/>
            <a:ext cx="790079" cy="1147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C5085-E3C5-4676-8B17-B40BF81A8868}"/>
              </a:ext>
            </a:extLst>
          </p:cNvPr>
          <p:cNvSpPr/>
          <p:nvPr/>
        </p:nvSpPr>
        <p:spPr>
          <a:xfrm>
            <a:off x="5246118" y="3546768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03BD11-5BFE-4D9F-BED2-CB140F31A7A4}"/>
              </a:ext>
            </a:extLst>
          </p:cNvPr>
          <p:cNvSpPr/>
          <p:nvPr/>
        </p:nvSpPr>
        <p:spPr>
          <a:xfrm>
            <a:off x="5345632" y="3942605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1A7901-DBF3-4C40-BCA0-5F2F03B57E68}"/>
              </a:ext>
            </a:extLst>
          </p:cNvPr>
          <p:cNvSpPr/>
          <p:nvPr/>
        </p:nvSpPr>
        <p:spPr>
          <a:xfrm>
            <a:off x="5437170" y="4294196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91D0BA-B5FA-42AB-9187-BC19AD12EDD4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5066435" y="3727439"/>
            <a:ext cx="839319" cy="9047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5416292-D30B-4950-B43E-0261C3374FD6}"/>
              </a:ext>
            </a:extLst>
          </p:cNvPr>
          <p:cNvSpPr/>
          <p:nvPr/>
        </p:nvSpPr>
        <p:spPr>
          <a:xfrm>
            <a:off x="5257669" y="4722265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D66121C-24D2-4763-A5CC-92544353258C}"/>
              </a:ext>
            </a:extLst>
          </p:cNvPr>
          <p:cNvSpPr/>
          <p:nvPr/>
        </p:nvSpPr>
        <p:spPr>
          <a:xfrm>
            <a:off x="6392963" y="5207833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A5F8D2-BD07-4F4E-B2BB-862CEB654DC6}"/>
              </a:ext>
            </a:extLst>
          </p:cNvPr>
          <p:cNvSpPr/>
          <p:nvPr/>
        </p:nvSpPr>
        <p:spPr>
          <a:xfrm>
            <a:off x="6675810" y="3434553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360FFB-3F96-44FD-8BD8-DB2E544C7BF8}"/>
              </a:ext>
            </a:extLst>
          </p:cNvPr>
          <p:cNvSpPr/>
          <p:nvPr/>
        </p:nvSpPr>
        <p:spPr>
          <a:xfrm>
            <a:off x="6736011" y="3794692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1AF7F4-398E-44D4-96E2-58427A658159}"/>
              </a:ext>
            </a:extLst>
          </p:cNvPr>
          <p:cNvSpPr/>
          <p:nvPr/>
        </p:nvSpPr>
        <p:spPr>
          <a:xfrm>
            <a:off x="6920308" y="4287486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54B497-EEA0-4B6A-B019-678CCC9679F1}"/>
              </a:ext>
            </a:extLst>
          </p:cNvPr>
          <p:cNvSpPr/>
          <p:nvPr/>
        </p:nvSpPr>
        <p:spPr>
          <a:xfrm>
            <a:off x="6738619" y="4445724"/>
            <a:ext cx="353418" cy="264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w8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D9CCF2-C45D-45A0-8B23-82E2E07A6226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5069775" y="3612662"/>
            <a:ext cx="786739" cy="10390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A3E4EA-4372-4EBA-AC27-E7BA1A567D40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5069775" y="4632186"/>
            <a:ext cx="835979" cy="195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B87399-3B6B-4C97-98C7-80ED4F20AD3A}"/>
              </a:ext>
            </a:extLst>
          </p:cNvPr>
          <p:cNvCxnSpPr>
            <a:cxnSpLocks/>
            <a:stCxn id="18" idx="7"/>
            <a:endCxn id="17" idx="3"/>
          </p:cNvCxnSpPr>
          <p:nvPr/>
        </p:nvCxnSpPr>
        <p:spPr>
          <a:xfrm flipV="1">
            <a:off x="5561307" y="4786215"/>
            <a:ext cx="412577" cy="419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DA5C88-FFB5-457B-ADA0-E01E792F21F6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6370972" y="3637313"/>
            <a:ext cx="917916" cy="994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329E14-84BC-4AED-8005-88A0A47F51EC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>
            <a:off x="6321732" y="3612662"/>
            <a:ext cx="967156" cy="246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A83156-95FF-4013-B2B0-C98EB374B8FD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6321732" y="3612662"/>
            <a:ext cx="967155" cy="8971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5A9A9F-D448-4A87-AC16-08B4A60E502F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6370972" y="4509764"/>
            <a:ext cx="917915" cy="1224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91E143-E717-4E19-97B0-0FB4A3EDAAF3}"/>
              </a:ext>
            </a:extLst>
          </p:cNvPr>
          <p:cNvCxnSpPr>
            <a:cxnSpLocks/>
            <a:stCxn id="27" idx="7"/>
            <a:endCxn id="19" idx="3"/>
          </p:cNvCxnSpPr>
          <p:nvPr/>
        </p:nvCxnSpPr>
        <p:spPr>
          <a:xfrm flipV="1">
            <a:off x="6800990" y="3804764"/>
            <a:ext cx="553261" cy="14643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258D16-C906-4F8B-B6C5-EDA9BFF0849D}"/>
              </a:ext>
            </a:extLst>
          </p:cNvPr>
          <p:cNvCxnSpPr>
            <a:cxnSpLocks/>
            <a:stCxn id="27" idx="7"/>
            <a:endCxn id="20" idx="3"/>
          </p:cNvCxnSpPr>
          <p:nvPr/>
        </p:nvCxnSpPr>
        <p:spPr>
          <a:xfrm flipV="1">
            <a:off x="6800990" y="4651690"/>
            <a:ext cx="553260" cy="6173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7F3428-E435-48C9-833B-DD4AB0F43A9E}"/>
              </a:ext>
            </a:extLst>
          </p:cNvPr>
          <p:cNvCxnSpPr>
            <a:cxnSpLocks/>
            <a:stCxn id="18" idx="7"/>
            <a:endCxn id="16" idx="3"/>
          </p:cNvCxnSpPr>
          <p:nvPr/>
        </p:nvCxnSpPr>
        <p:spPr>
          <a:xfrm flipV="1">
            <a:off x="5561307" y="3760645"/>
            <a:ext cx="363337" cy="14452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65E04AC-B1AB-4B6C-B5E0-9E188B64E3AB}"/>
              </a:ext>
            </a:extLst>
          </p:cNvPr>
          <p:cNvSpPr/>
          <p:nvPr/>
        </p:nvSpPr>
        <p:spPr>
          <a:xfrm>
            <a:off x="5259860" y="3449400"/>
            <a:ext cx="577764" cy="15024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E0B2B31-8407-44D0-BFC7-CCBB0A0F8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55852"/>
            <a:ext cx="2867025" cy="1419225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7604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5.2.2 Backward Pass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0266" y="1175565"/>
            <a:ext cx="77048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Update the w1.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https://www.youtube.com/watch?v=0e0z28wAWfg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9DA847-FE03-4699-94CC-B6591A494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341" y="1726874"/>
            <a:ext cx="2105025" cy="1000125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4" name="副標題 2">
            <a:extLst>
              <a:ext uri="{FF2B5EF4-FFF2-40B4-BE49-F238E27FC236}">
                <a16:creationId xmlns:a16="http://schemas.microsoft.com/office/drawing/2014/main" id="{66D4B24A-75B1-4628-B208-8C3317A598B9}"/>
              </a:ext>
            </a:extLst>
          </p:cNvPr>
          <p:cNvSpPr txBox="1">
            <a:spLocks/>
          </p:cNvSpPr>
          <p:nvPr/>
        </p:nvSpPr>
        <p:spPr>
          <a:xfrm>
            <a:off x="421949" y="2892384"/>
            <a:ext cx="7704856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Update the same way, we have w2 = 0.19956143, w3 = 0.24975114, w4 = 0.29950229.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AE0BD7-093D-461F-895B-9FBD6FD24D63}"/>
              </a:ext>
            </a:extLst>
          </p:cNvPr>
          <p:cNvSpPr/>
          <p:nvPr/>
        </p:nvSpPr>
        <p:spPr>
          <a:xfrm>
            <a:off x="3131006" y="3615853"/>
            <a:ext cx="3422194" cy="234015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8E7735-7869-49F1-BE31-B90BEC3168BE}"/>
              </a:ext>
            </a:extLst>
          </p:cNvPr>
          <p:cNvSpPr/>
          <p:nvPr/>
        </p:nvSpPr>
        <p:spPr>
          <a:xfrm>
            <a:off x="3313452" y="3785871"/>
            <a:ext cx="456005" cy="430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0C35285-3F27-4C76-81BD-6F6EF214140A}"/>
              </a:ext>
            </a:extLst>
          </p:cNvPr>
          <p:cNvSpPr/>
          <p:nvPr/>
        </p:nvSpPr>
        <p:spPr>
          <a:xfrm>
            <a:off x="3303539" y="4709136"/>
            <a:ext cx="469258" cy="4322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E78A135-6683-4390-9278-62312CB910B2}"/>
              </a:ext>
            </a:extLst>
          </p:cNvPr>
          <p:cNvSpPr/>
          <p:nvPr/>
        </p:nvSpPr>
        <p:spPr>
          <a:xfrm>
            <a:off x="4559536" y="3676952"/>
            <a:ext cx="465218" cy="418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DCA5CE-426D-48CC-BD9E-ABB75EA661E9}"/>
              </a:ext>
            </a:extLst>
          </p:cNvPr>
          <p:cNvSpPr/>
          <p:nvPr/>
        </p:nvSpPr>
        <p:spPr>
          <a:xfrm>
            <a:off x="4608776" y="4687926"/>
            <a:ext cx="465218" cy="4356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72C6BC-7A57-4F6D-959C-E2834BA7F641}"/>
              </a:ext>
            </a:extLst>
          </p:cNvPr>
          <p:cNvSpPr/>
          <p:nvPr/>
        </p:nvSpPr>
        <p:spPr>
          <a:xfrm>
            <a:off x="3856302" y="5418249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65C2CE-7A09-4650-9C04-6C17B3E4CF94}"/>
              </a:ext>
            </a:extLst>
          </p:cNvPr>
          <p:cNvSpPr/>
          <p:nvPr/>
        </p:nvSpPr>
        <p:spPr>
          <a:xfrm>
            <a:off x="5991910" y="3674070"/>
            <a:ext cx="446328" cy="4736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B4F3B7-B334-4708-8768-4373B13F0851}"/>
              </a:ext>
            </a:extLst>
          </p:cNvPr>
          <p:cNvSpPr/>
          <p:nvPr/>
        </p:nvSpPr>
        <p:spPr>
          <a:xfrm>
            <a:off x="5991909" y="4582619"/>
            <a:ext cx="446329" cy="40142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19FE73-2445-4275-8CFD-51B117B75C4F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3769457" y="3886232"/>
            <a:ext cx="790079" cy="1147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AB1AA1B-B8D3-4D00-A3B9-10AA87E0474E}"/>
              </a:ext>
            </a:extLst>
          </p:cNvPr>
          <p:cNvSpPr/>
          <p:nvPr/>
        </p:nvSpPr>
        <p:spPr>
          <a:xfrm>
            <a:off x="3949140" y="3820338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5309CA-2306-40E7-90AB-824FC952E8A1}"/>
              </a:ext>
            </a:extLst>
          </p:cNvPr>
          <p:cNvSpPr/>
          <p:nvPr/>
        </p:nvSpPr>
        <p:spPr>
          <a:xfrm>
            <a:off x="4048654" y="4216175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9581CA-5B85-4540-BB6C-271E6230CF3C}"/>
              </a:ext>
            </a:extLst>
          </p:cNvPr>
          <p:cNvSpPr/>
          <p:nvPr/>
        </p:nvSpPr>
        <p:spPr>
          <a:xfrm>
            <a:off x="4140192" y="4567766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F5E10E-0CFA-4577-8F94-844895B04D28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3769457" y="4001009"/>
            <a:ext cx="839319" cy="9047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4422C4B-9EAB-45F0-9304-0F4E4070D952}"/>
              </a:ext>
            </a:extLst>
          </p:cNvPr>
          <p:cNvSpPr/>
          <p:nvPr/>
        </p:nvSpPr>
        <p:spPr>
          <a:xfrm>
            <a:off x="3960691" y="4995835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20329C9-2353-4D7C-918B-8490FC16F659}"/>
              </a:ext>
            </a:extLst>
          </p:cNvPr>
          <p:cNvSpPr/>
          <p:nvPr/>
        </p:nvSpPr>
        <p:spPr>
          <a:xfrm>
            <a:off x="5095985" y="5481403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2E2303-2A88-4914-9A91-A0EFBC075C41}"/>
              </a:ext>
            </a:extLst>
          </p:cNvPr>
          <p:cNvSpPr/>
          <p:nvPr/>
        </p:nvSpPr>
        <p:spPr>
          <a:xfrm>
            <a:off x="5378832" y="3708123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9AC647-9CF4-4385-AE92-82F48D8A24E6}"/>
              </a:ext>
            </a:extLst>
          </p:cNvPr>
          <p:cNvSpPr/>
          <p:nvPr/>
        </p:nvSpPr>
        <p:spPr>
          <a:xfrm>
            <a:off x="5439033" y="4068262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F3415B-1B3B-468C-BD5A-6A3FBA07281D}"/>
              </a:ext>
            </a:extLst>
          </p:cNvPr>
          <p:cNvSpPr/>
          <p:nvPr/>
        </p:nvSpPr>
        <p:spPr>
          <a:xfrm>
            <a:off x="5623330" y="4561056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429BBD-CAB5-4F8F-BA2A-5E2016D86D2A}"/>
              </a:ext>
            </a:extLst>
          </p:cNvPr>
          <p:cNvSpPr/>
          <p:nvPr/>
        </p:nvSpPr>
        <p:spPr>
          <a:xfrm>
            <a:off x="5441641" y="4719294"/>
            <a:ext cx="353418" cy="264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w8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83D234-499C-40F1-8793-38C3CA081D0E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3772797" y="3886232"/>
            <a:ext cx="786739" cy="10390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6D6C51A-63B3-4C69-A9DC-D0123C80D917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3772797" y="4905756"/>
            <a:ext cx="835979" cy="195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18609F7-CA7A-4C17-B649-12C44C78DE0D}"/>
              </a:ext>
            </a:extLst>
          </p:cNvPr>
          <p:cNvCxnSpPr>
            <a:cxnSpLocks/>
            <a:stCxn id="21" idx="7"/>
            <a:endCxn id="20" idx="3"/>
          </p:cNvCxnSpPr>
          <p:nvPr/>
        </p:nvCxnSpPr>
        <p:spPr>
          <a:xfrm flipV="1">
            <a:off x="4264329" y="5059785"/>
            <a:ext cx="412577" cy="419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82CD73-5495-4CCC-A1A2-CCE08C432FDE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5073994" y="3910883"/>
            <a:ext cx="917916" cy="994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6543F3-EED6-4E8A-9F1C-1899E0AB7078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>
            <a:off x="5024754" y="3886232"/>
            <a:ext cx="967156" cy="246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4AAEF74-C1BC-43CA-9D40-223E3DC6AF6E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>
            <a:off x="5024754" y="3886232"/>
            <a:ext cx="967155" cy="8971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5586A4-8612-4B91-8E42-8F2B37BD81A5}"/>
              </a:ext>
            </a:extLst>
          </p:cNvPr>
          <p:cNvCxnSpPr>
            <a:cxnSpLocks/>
            <a:stCxn id="20" idx="6"/>
            <a:endCxn id="23" idx="2"/>
          </p:cNvCxnSpPr>
          <p:nvPr/>
        </p:nvCxnSpPr>
        <p:spPr>
          <a:xfrm flipV="1">
            <a:off x="5073994" y="4783334"/>
            <a:ext cx="917915" cy="1224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81C13D-7A21-4C8D-A5D6-6E4F5E265C9C}"/>
              </a:ext>
            </a:extLst>
          </p:cNvPr>
          <p:cNvCxnSpPr>
            <a:cxnSpLocks/>
            <a:stCxn id="30" idx="7"/>
            <a:endCxn id="22" idx="3"/>
          </p:cNvCxnSpPr>
          <p:nvPr/>
        </p:nvCxnSpPr>
        <p:spPr>
          <a:xfrm flipV="1">
            <a:off x="5504012" y="4078334"/>
            <a:ext cx="553261" cy="14643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2CD6D4-7D62-4335-B420-816B7DC84D0B}"/>
              </a:ext>
            </a:extLst>
          </p:cNvPr>
          <p:cNvCxnSpPr>
            <a:cxnSpLocks/>
            <a:stCxn id="30" idx="7"/>
            <a:endCxn id="23" idx="3"/>
          </p:cNvCxnSpPr>
          <p:nvPr/>
        </p:nvCxnSpPr>
        <p:spPr>
          <a:xfrm flipV="1">
            <a:off x="5504012" y="4925260"/>
            <a:ext cx="553260" cy="6173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04DD204-E80C-4458-A76D-1DD741C4E7AA}"/>
              </a:ext>
            </a:extLst>
          </p:cNvPr>
          <p:cNvCxnSpPr>
            <a:cxnSpLocks/>
            <a:stCxn id="21" idx="7"/>
            <a:endCxn id="19" idx="3"/>
          </p:cNvCxnSpPr>
          <p:nvPr/>
        </p:nvCxnSpPr>
        <p:spPr>
          <a:xfrm flipV="1">
            <a:off x="4264329" y="4034215"/>
            <a:ext cx="363337" cy="14452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1336079-F5AB-44FB-ACE6-25B6BA2F676C}"/>
              </a:ext>
            </a:extLst>
          </p:cNvPr>
          <p:cNvSpPr/>
          <p:nvPr/>
        </p:nvSpPr>
        <p:spPr>
          <a:xfrm>
            <a:off x="3962882" y="3722970"/>
            <a:ext cx="577764" cy="15024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3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5.2.2 Backward Pass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0266" y="1175565"/>
            <a:ext cx="77048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So, we have update the W1, W2, W3, and W4.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https://www.youtube.com/watch?v=0e0z28wAWfg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084EBD-9D38-4C91-92B8-3570348E9004}"/>
              </a:ext>
            </a:extLst>
          </p:cNvPr>
          <p:cNvSpPr/>
          <p:nvPr/>
        </p:nvSpPr>
        <p:spPr>
          <a:xfrm>
            <a:off x="1907704" y="2132856"/>
            <a:ext cx="3422194" cy="234015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60AAA8-6E40-41BA-8EE4-B4CC64DDC10B}"/>
              </a:ext>
            </a:extLst>
          </p:cNvPr>
          <p:cNvSpPr/>
          <p:nvPr/>
        </p:nvSpPr>
        <p:spPr>
          <a:xfrm>
            <a:off x="2090150" y="2302874"/>
            <a:ext cx="456005" cy="430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1D72BB-9462-445E-96D1-89EF4279625E}"/>
              </a:ext>
            </a:extLst>
          </p:cNvPr>
          <p:cNvSpPr/>
          <p:nvPr/>
        </p:nvSpPr>
        <p:spPr>
          <a:xfrm>
            <a:off x="2080237" y="3226139"/>
            <a:ext cx="469258" cy="4322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DEA3BE-0D73-435B-B845-ADEE5D4B8851}"/>
              </a:ext>
            </a:extLst>
          </p:cNvPr>
          <p:cNvSpPr/>
          <p:nvPr/>
        </p:nvSpPr>
        <p:spPr>
          <a:xfrm>
            <a:off x="3336234" y="2193955"/>
            <a:ext cx="465218" cy="418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FE43B6-AFFF-41F3-A0CD-EFB063D9232A}"/>
              </a:ext>
            </a:extLst>
          </p:cNvPr>
          <p:cNvSpPr/>
          <p:nvPr/>
        </p:nvSpPr>
        <p:spPr>
          <a:xfrm>
            <a:off x="3385474" y="3204929"/>
            <a:ext cx="465218" cy="4356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89360C-61E1-4644-8D88-B981F4AD801C}"/>
              </a:ext>
            </a:extLst>
          </p:cNvPr>
          <p:cNvSpPr/>
          <p:nvPr/>
        </p:nvSpPr>
        <p:spPr>
          <a:xfrm>
            <a:off x="2633000" y="3935252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6851DC-4C7A-4389-A5DE-8E0C07BB34AD}"/>
              </a:ext>
            </a:extLst>
          </p:cNvPr>
          <p:cNvSpPr/>
          <p:nvPr/>
        </p:nvSpPr>
        <p:spPr>
          <a:xfrm>
            <a:off x="4768608" y="2191073"/>
            <a:ext cx="446328" cy="4736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8E8977-9756-4924-854B-66F092B99CC6}"/>
              </a:ext>
            </a:extLst>
          </p:cNvPr>
          <p:cNvSpPr/>
          <p:nvPr/>
        </p:nvSpPr>
        <p:spPr>
          <a:xfrm>
            <a:off x="4768607" y="3099622"/>
            <a:ext cx="446329" cy="40142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D766EB-DF28-4EE3-9021-93ADFB756EA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546155" y="2403235"/>
            <a:ext cx="790079" cy="1147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406588B-30E2-4A0A-B10B-2686D6C85E6F}"/>
              </a:ext>
            </a:extLst>
          </p:cNvPr>
          <p:cNvSpPr/>
          <p:nvPr/>
        </p:nvSpPr>
        <p:spPr>
          <a:xfrm>
            <a:off x="2725838" y="2337341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8581D8-F47F-4335-B45B-F7E171185F75}"/>
              </a:ext>
            </a:extLst>
          </p:cNvPr>
          <p:cNvSpPr/>
          <p:nvPr/>
        </p:nvSpPr>
        <p:spPr>
          <a:xfrm>
            <a:off x="2825352" y="2733178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FC523B-105F-485F-BF43-26D8D2DD3F78}"/>
              </a:ext>
            </a:extLst>
          </p:cNvPr>
          <p:cNvSpPr/>
          <p:nvPr/>
        </p:nvSpPr>
        <p:spPr>
          <a:xfrm>
            <a:off x="2916890" y="3084769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D49BBA-F6E5-48DD-AB14-A1C3E36E5CFD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2546155" y="2518012"/>
            <a:ext cx="839319" cy="9047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5677769-F01B-4313-BBAD-EEB42DCCFF67}"/>
              </a:ext>
            </a:extLst>
          </p:cNvPr>
          <p:cNvSpPr/>
          <p:nvPr/>
        </p:nvSpPr>
        <p:spPr>
          <a:xfrm>
            <a:off x="2737389" y="3512838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55A53F-B7AE-4372-865A-76E2C8AB4071}"/>
              </a:ext>
            </a:extLst>
          </p:cNvPr>
          <p:cNvSpPr/>
          <p:nvPr/>
        </p:nvSpPr>
        <p:spPr>
          <a:xfrm>
            <a:off x="3872683" y="3998406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DBA589-BD52-4128-B460-46D44A505B60}"/>
              </a:ext>
            </a:extLst>
          </p:cNvPr>
          <p:cNvSpPr/>
          <p:nvPr/>
        </p:nvSpPr>
        <p:spPr>
          <a:xfrm>
            <a:off x="4155530" y="2225126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CF5DFF-2A50-4439-AC6B-099EB9BD3D56}"/>
              </a:ext>
            </a:extLst>
          </p:cNvPr>
          <p:cNvSpPr/>
          <p:nvPr/>
        </p:nvSpPr>
        <p:spPr>
          <a:xfrm>
            <a:off x="4215731" y="2585265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ADFDE9-C15A-4E0B-A2C1-9A1949AC1DD4}"/>
              </a:ext>
            </a:extLst>
          </p:cNvPr>
          <p:cNvSpPr/>
          <p:nvPr/>
        </p:nvSpPr>
        <p:spPr>
          <a:xfrm>
            <a:off x="4400028" y="3078059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55534E-AF30-41EA-AF9C-65204C29CF84}"/>
              </a:ext>
            </a:extLst>
          </p:cNvPr>
          <p:cNvSpPr/>
          <p:nvPr/>
        </p:nvSpPr>
        <p:spPr>
          <a:xfrm>
            <a:off x="4218339" y="3236297"/>
            <a:ext cx="353418" cy="264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w8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4F7D0E-33D3-498E-8063-076746FDAB2D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2549495" y="2403235"/>
            <a:ext cx="786739" cy="10390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D730D4-2F58-481E-8D7D-3ACB51EE6922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2549495" y="3422759"/>
            <a:ext cx="835979" cy="195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C3CAB4D-7105-48BE-8A8D-A3CD0D58D488}"/>
              </a:ext>
            </a:extLst>
          </p:cNvPr>
          <p:cNvCxnSpPr>
            <a:cxnSpLocks/>
            <a:stCxn id="16" idx="7"/>
            <a:endCxn id="14" idx="3"/>
          </p:cNvCxnSpPr>
          <p:nvPr/>
        </p:nvCxnSpPr>
        <p:spPr>
          <a:xfrm flipV="1">
            <a:off x="3041027" y="3576788"/>
            <a:ext cx="412577" cy="419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5B3AFA-2CFB-40A0-A568-952DCB8492FB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3850692" y="2427886"/>
            <a:ext cx="917916" cy="994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AEDFF2D-A695-4FB9-BACC-C8AC3E7CEF24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3801452" y="2403235"/>
            <a:ext cx="967156" cy="246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68988B-76A4-4BC7-8E53-26AD46EB4ADF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>
            <a:off x="3801452" y="2403235"/>
            <a:ext cx="967155" cy="8971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3AD948-9AD7-450A-B5D0-7AD5A18BB3B6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3850692" y="3300337"/>
            <a:ext cx="917915" cy="1224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F04BAA-D6A2-4D43-983C-92BE75BC8DDB}"/>
              </a:ext>
            </a:extLst>
          </p:cNvPr>
          <p:cNvCxnSpPr>
            <a:cxnSpLocks/>
            <a:stCxn id="25" idx="7"/>
            <a:endCxn id="17" idx="3"/>
          </p:cNvCxnSpPr>
          <p:nvPr/>
        </p:nvCxnSpPr>
        <p:spPr>
          <a:xfrm flipV="1">
            <a:off x="4280710" y="2595337"/>
            <a:ext cx="553261" cy="14643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C685FF-AF69-4C13-9D4D-368898531CC5}"/>
              </a:ext>
            </a:extLst>
          </p:cNvPr>
          <p:cNvCxnSpPr>
            <a:cxnSpLocks/>
            <a:stCxn id="25" idx="7"/>
            <a:endCxn id="18" idx="3"/>
          </p:cNvCxnSpPr>
          <p:nvPr/>
        </p:nvCxnSpPr>
        <p:spPr>
          <a:xfrm flipV="1">
            <a:off x="4280710" y="3442263"/>
            <a:ext cx="553260" cy="6173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6DC06D-01D8-4A1B-BD43-617510C02B3B}"/>
              </a:ext>
            </a:extLst>
          </p:cNvPr>
          <p:cNvCxnSpPr>
            <a:cxnSpLocks/>
            <a:stCxn id="16" idx="7"/>
            <a:endCxn id="13" idx="3"/>
          </p:cNvCxnSpPr>
          <p:nvPr/>
        </p:nvCxnSpPr>
        <p:spPr>
          <a:xfrm flipV="1">
            <a:off x="3041027" y="2551218"/>
            <a:ext cx="363337" cy="14452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7D198F3-0E26-4B4D-B39B-D024B4295680}"/>
              </a:ext>
            </a:extLst>
          </p:cNvPr>
          <p:cNvSpPr/>
          <p:nvPr/>
        </p:nvSpPr>
        <p:spPr>
          <a:xfrm>
            <a:off x="2739580" y="2239973"/>
            <a:ext cx="577764" cy="15024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02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5.2.2 Backward Pass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0266" y="1175565"/>
            <a:ext cx="7704856" cy="13173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So, from y1 and y2, we updated w5-w8. From H1 and H2, </a:t>
            </a:r>
            <a:r>
              <a:rPr lang="en-US" altLang="en-US" sz="1400" b="1" dirty="0" err="1">
                <a:solidFill>
                  <a:srgbClr val="444444"/>
                </a:solidFill>
                <a:latin typeface="Arial" panose="020B0604020202020204" pitchFamily="34" charset="0"/>
              </a:rPr>
              <a:t>swe</a:t>
            </a: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 updated W1-W4.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Again, we forward propagate to calculate output y1 value and y2 value and compare to target values T1 and T2.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Then we calculate the Error values and then we back propagate to update W1 to W8 until the output </a:t>
            </a:r>
            <a:r>
              <a:rPr lang="en-US" altLang="en-US" sz="1400" b="1" dirty="0" err="1">
                <a:solidFill>
                  <a:srgbClr val="444444"/>
                </a:solidFill>
                <a:latin typeface="Arial" panose="020B0604020202020204" pitchFamily="34" charset="0"/>
              </a:rPr>
              <a:t>Etotal</a:t>
            </a: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 satisfy our specification.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https://www.youtube.com/watch?v=0e0z28wAWfg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814E7C-8127-46A7-9361-AB8F4DC27756}"/>
              </a:ext>
            </a:extLst>
          </p:cNvPr>
          <p:cNvSpPr/>
          <p:nvPr/>
        </p:nvSpPr>
        <p:spPr>
          <a:xfrm>
            <a:off x="2051720" y="2780928"/>
            <a:ext cx="3422194" cy="234015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E465EA-FDC4-4C64-8870-B69E5378A087}"/>
              </a:ext>
            </a:extLst>
          </p:cNvPr>
          <p:cNvSpPr/>
          <p:nvPr/>
        </p:nvSpPr>
        <p:spPr>
          <a:xfrm>
            <a:off x="2234166" y="2950946"/>
            <a:ext cx="456005" cy="430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3F7B0B5-6020-4862-A967-C641F5085076}"/>
              </a:ext>
            </a:extLst>
          </p:cNvPr>
          <p:cNvSpPr/>
          <p:nvPr/>
        </p:nvSpPr>
        <p:spPr>
          <a:xfrm>
            <a:off x="2224253" y="3874211"/>
            <a:ext cx="469258" cy="4322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197583-3C40-404C-9AE5-797E25D9D29D}"/>
              </a:ext>
            </a:extLst>
          </p:cNvPr>
          <p:cNvSpPr/>
          <p:nvPr/>
        </p:nvSpPr>
        <p:spPr>
          <a:xfrm>
            <a:off x="3480250" y="2842027"/>
            <a:ext cx="465218" cy="418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FABD5B4-C465-4247-877F-C350725EA39D}"/>
              </a:ext>
            </a:extLst>
          </p:cNvPr>
          <p:cNvSpPr/>
          <p:nvPr/>
        </p:nvSpPr>
        <p:spPr>
          <a:xfrm>
            <a:off x="3529490" y="3853001"/>
            <a:ext cx="465218" cy="4356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123C97E-1E77-482F-985E-43EA429E1160}"/>
              </a:ext>
            </a:extLst>
          </p:cNvPr>
          <p:cNvSpPr/>
          <p:nvPr/>
        </p:nvSpPr>
        <p:spPr>
          <a:xfrm>
            <a:off x="2777016" y="4583324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591C85-E0C5-4D84-9743-9FD2724423A2}"/>
              </a:ext>
            </a:extLst>
          </p:cNvPr>
          <p:cNvSpPr/>
          <p:nvPr/>
        </p:nvSpPr>
        <p:spPr>
          <a:xfrm>
            <a:off x="4912624" y="2839145"/>
            <a:ext cx="446328" cy="4736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0E3A74-A2E5-4154-A03B-099F3B0E7CD6}"/>
              </a:ext>
            </a:extLst>
          </p:cNvPr>
          <p:cNvSpPr/>
          <p:nvPr/>
        </p:nvSpPr>
        <p:spPr>
          <a:xfrm>
            <a:off x="4912623" y="3747694"/>
            <a:ext cx="446329" cy="40142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D82D4D-208E-4532-9673-88729B5B3280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2690171" y="3051307"/>
            <a:ext cx="790079" cy="1147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8C715-9EA2-4DF5-9262-41F8711291F9}"/>
              </a:ext>
            </a:extLst>
          </p:cNvPr>
          <p:cNvSpPr/>
          <p:nvPr/>
        </p:nvSpPr>
        <p:spPr>
          <a:xfrm>
            <a:off x="2869854" y="2985413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E6EA00-B62A-401C-A579-644BC6F567B0}"/>
              </a:ext>
            </a:extLst>
          </p:cNvPr>
          <p:cNvSpPr/>
          <p:nvPr/>
        </p:nvSpPr>
        <p:spPr>
          <a:xfrm>
            <a:off x="2969368" y="3381250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FADF12-B228-40BB-8891-9C4BBDC699B3}"/>
              </a:ext>
            </a:extLst>
          </p:cNvPr>
          <p:cNvSpPr/>
          <p:nvPr/>
        </p:nvSpPr>
        <p:spPr>
          <a:xfrm>
            <a:off x="3060906" y="3732841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F28DF3-2838-4079-8400-17956656B040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2690171" y="3166084"/>
            <a:ext cx="839319" cy="9047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F5A6E4C-5BA6-4F94-8AB0-4F6B7F39E01D}"/>
              </a:ext>
            </a:extLst>
          </p:cNvPr>
          <p:cNvSpPr/>
          <p:nvPr/>
        </p:nvSpPr>
        <p:spPr>
          <a:xfrm>
            <a:off x="2881405" y="4160910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1B4FF0-437D-429D-AC2F-E0025D70393D}"/>
              </a:ext>
            </a:extLst>
          </p:cNvPr>
          <p:cNvSpPr/>
          <p:nvPr/>
        </p:nvSpPr>
        <p:spPr>
          <a:xfrm>
            <a:off x="4016699" y="4646478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B34779-924F-469A-81DF-5C135CCCD8E8}"/>
              </a:ext>
            </a:extLst>
          </p:cNvPr>
          <p:cNvSpPr/>
          <p:nvPr/>
        </p:nvSpPr>
        <p:spPr>
          <a:xfrm>
            <a:off x="4299546" y="2873198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E8AD93-DB3A-4EC3-BA92-A7B914372485}"/>
              </a:ext>
            </a:extLst>
          </p:cNvPr>
          <p:cNvSpPr/>
          <p:nvPr/>
        </p:nvSpPr>
        <p:spPr>
          <a:xfrm>
            <a:off x="4359747" y="3233337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7E1286-D8C1-42EC-8205-82534C04135A}"/>
              </a:ext>
            </a:extLst>
          </p:cNvPr>
          <p:cNvSpPr/>
          <p:nvPr/>
        </p:nvSpPr>
        <p:spPr>
          <a:xfrm>
            <a:off x="4544044" y="3726131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310468-AD32-4BAA-B8B1-10825FFE50A2}"/>
              </a:ext>
            </a:extLst>
          </p:cNvPr>
          <p:cNvSpPr/>
          <p:nvPr/>
        </p:nvSpPr>
        <p:spPr>
          <a:xfrm>
            <a:off x="4362355" y="3884369"/>
            <a:ext cx="353418" cy="264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w8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EE1C6B-CE6D-489B-B5A8-B8029C6C32D8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2693511" y="3051307"/>
            <a:ext cx="786739" cy="10390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E70E55-1ACE-415F-8DD0-0C0DA070752D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 flipV="1">
            <a:off x="2693511" y="4070831"/>
            <a:ext cx="835979" cy="195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BFEB4E-9C4B-4B2B-9244-82F5D8A268D5}"/>
              </a:ext>
            </a:extLst>
          </p:cNvPr>
          <p:cNvCxnSpPr>
            <a:cxnSpLocks/>
            <a:stCxn id="17" idx="7"/>
            <a:endCxn id="16" idx="3"/>
          </p:cNvCxnSpPr>
          <p:nvPr/>
        </p:nvCxnSpPr>
        <p:spPr>
          <a:xfrm flipV="1">
            <a:off x="3185043" y="4224860"/>
            <a:ext cx="412577" cy="419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CEC0A8-106E-4CC2-B99B-CC35EABFEF1C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3994708" y="3075958"/>
            <a:ext cx="917916" cy="994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77D31B-10BF-4E50-A430-8F11335AE30E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3945468" y="3051307"/>
            <a:ext cx="967156" cy="246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53B6502-597A-4D65-BD3A-92B74F1B3099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945468" y="3051307"/>
            <a:ext cx="967155" cy="8971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1819D3-DF6E-4F52-B150-D88605179CEE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3994708" y="3948409"/>
            <a:ext cx="917915" cy="1224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9FDCB3-3D1D-413C-B884-13C6E96B92D2}"/>
              </a:ext>
            </a:extLst>
          </p:cNvPr>
          <p:cNvCxnSpPr>
            <a:cxnSpLocks/>
            <a:stCxn id="26" idx="7"/>
            <a:endCxn id="18" idx="3"/>
          </p:cNvCxnSpPr>
          <p:nvPr/>
        </p:nvCxnSpPr>
        <p:spPr>
          <a:xfrm flipV="1">
            <a:off x="4424726" y="3243409"/>
            <a:ext cx="553261" cy="14643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5F1149-2655-4606-B826-99F886BE587F}"/>
              </a:ext>
            </a:extLst>
          </p:cNvPr>
          <p:cNvCxnSpPr>
            <a:cxnSpLocks/>
            <a:stCxn id="26" idx="7"/>
            <a:endCxn id="19" idx="3"/>
          </p:cNvCxnSpPr>
          <p:nvPr/>
        </p:nvCxnSpPr>
        <p:spPr>
          <a:xfrm flipV="1">
            <a:off x="4424726" y="4090335"/>
            <a:ext cx="553260" cy="6173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C8A4AA-E316-4DF3-9955-03AA9EB23FA8}"/>
              </a:ext>
            </a:extLst>
          </p:cNvPr>
          <p:cNvCxnSpPr>
            <a:cxnSpLocks/>
            <a:stCxn id="17" idx="7"/>
            <a:endCxn id="14" idx="3"/>
          </p:cNvCxnSpPr>
          <p:nvPr/>
        </p:nvCxnSpPr>
        <p:spPr>
          <a:xfrm flipV="1">
            <a:off x="3185043" y="3199290"/>
            <a:ext cx="363337" cy="14452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4854D0B-5942-4CA6-B7E9-EB806D96345B}"/>
              </a:ext>
            </a:extLst>
          </p:cNvPr>
          <p:cNvSpPr/>
          <p:nvPr/>
        </p:nvSpPr>
        <p:spPr>
          <a:xfrm>
            <a:off x="2883596" y="2888045"/>
            <a:ext cx="577764" cy="15024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818EC9-BCFF-4453-B7BA-BC27BEE824D1}"/>
              </a:ext>
            </a:extLst>
          </p:cNvPr>
          <p:cNvSpPr/>
          <p:nvPr/>
        </p:nvSpPr>
        <p:spPr>
          <a:xfrm>
            <a:off x="4821263" y="2767665"/>
            <a:ext cx="577764" cy="15024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24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5.2.1 Forward Pass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6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AFADC655-3F2A-44CF-9095-3ACADBFFA4CD}"/>
              </a:ext>
            </a:extLst>
          </p:cNvPr>
          <p:cNvSpPr/>
          <p:nvPr/>
        </p:nvSpPr>
        <p:spPr>
          <a:xfrm>
            <a:off x="5148064" y="3783181"/>
            <a:ext cx="3422194" cy="234015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5.2.1 Forward Pass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8334" y="1185638"/>
            <a:ext cx="77048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Forward Pass: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https://www.youtube.com/watch?v=0e0z28wAWfg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B5E8FF-6297-473E-B65F-DDF1617550E0}"/>
              </a:ext>
            </a:extLst>
          </p:cNvPr>
          <p:cNvSpPr/>
          <p:nvPr/>
        </p:nvSpPr>
        <p:spPr>
          <a:xfrm>
            <a:off x="5330510" y="3953199"/>
            <a:ext cx="456005" cy="430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C79623-2D4C-4267-8CEF-BBC83B645A88}"/>
              </a:ext>
            </a:extLst>
          </p:cNvPr>
          <p:cNvSpPr/>
          <p:nvPr/>
        </p:nvSpPr>
        <p:spPr>
          <a:xfrm>
            <a:off x="5320597" y="4876464"/>
            <a:ext cx="469258" cy="4322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CC2515-F37C-41F9-8524-9DD09314A1F7}"/>
              </a:ext>
            </a:extLst>
          </p:cNvPr>
          <p:cNvSpPr/>
          <p:nvPr/>
        </p:nvSpPr>
        <p:spPr>
          <a:xfrm>
            <a:off x="6576594" y="3844280"/>
            <a:ext cx="465218" cy="418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9FA914-59F5-477F-BA74-009312C57911}"/>
              </a:ext>
            </a:extLst>
          </p:cNvPr>
          <p:cNvSpPr/>
          <p:nvPr/>
        </p:nvSpPr>
        <p:spPr>
          <a:xfrm>
            <a:off x="6625834" y="4855254"/>
            <a:ext cx="465218" cy="4356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50308D8-0685-4F1C-B614-A0A40EDF3350}"/>
              </a:ext>
            </a:extLst>
          </p:cNvPr>
          <p:cNvSpPr/>
          <p:nvPr/>
        </p:nvSpPr>
        <p:spPr>
          <a:xfrm>
            <a:off x="5873360" y="5585577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A327FCE-5A38-4C80-97D4-CC3265320B44}"/>
              </a:ext>
            </a:extLst>
          </p:cNvPr>
          <p:cNvSpPr/>
          <p:nvPr/>
        </p:nvSpPr>
        <p:spPr>
          <a:xfrm>
            <a:off x="8008968" y="3841398"/>
            <a:ext cx="446328" cy="4736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AFA5F8-B291-4AA2-837A-4BFB32398814}"/>
              </a:ext>
            </a:extLst>
          </p:cNvPr>
          <p:cNvSpPr/>
          <p:nvPr/>
        </p:nvSpPr>
        <p:spPr>
          <a:xfrm>
            <a:off x="8008967" y="4749947"/>
            <a:ext cx="446329" cy="40142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470090-830B-4295-99A6-FE36D6CB62D2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5786515" y="4053560"/>
            <a:ext cx="790079" cy="1147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B36B5B0-EF8E-4FA9-BC0C-BC401CB7A9E1}"/>
              </a:ext>
            </a:extLst>
          </p:cNvPr>
          <p:cNvSpPr/>
          <p:nvPr/>
        </p:nvSpPr>
        <p:spPr>
          <a:xfrm>
            <a:off x="5966198" y="3987666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990D82-F746-465E-9FA6-01AD14254F11}"/>
              </a:ext>
            </a:extLst>
          </p:cNvPr>
          <p:cNvSpPr/>
          <p:nvPr/>
        </p:nvSpPr>
        <p:spPr>
          <a:xfrm>
            <a:off x="6065712" y="4383503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798F28-17CB-4F70-9ED2-D7A724D1F011}"/>
              </a:ext>
            </a:extLst>
          </p:cNvPr>
          <p:cNvSpPr/>
          <p:nvPr/>
        </p:nvSpPr>
        <p:spPr>
          <a:xfrm>
            <a:off x="6157250" y="4735094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803DED-4387-46F2-9AAE-5ACE6B1633EE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5786515" y="4168337"/>
            <a:ext cx="839319" cy="9047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FDB90FC-C58A-455C-80A1-7578A4F5E858}"/>
              </a:ext>
            </a:extLst>
          </p:cNvPr>
          <p:cNvSpPr/>
          <p:nvPr/>
        </p:nvSpPr>
        <p:spPr>
          <a:xfrm>
            <a:off x="5977749" y="5163163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D017F6D-9838-40A3-8A42-1AD3EF9C4CE0}"/>
              </a:ext>
            </a:extLst>
          </p:cNvPr>
          <p:cNvSpPr/>
          <p:nvPr/>
        </p:nvSpPr>
        <p:spPr>
          <a:xfrm>
            <a:off x="7113043" y="5648731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724541-BF24-467D-B805-80C5B49F9A37}"/>
              </a:ext>
            </a:extLst>
          </p:cNvPr>
          <p:cNvSpPr/>
          <p:nvPr/>
        </p:nvSpPr>
        <p:spPr>
          <a:xfrm>
            <a:off x="7395890" y="3933800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DA0515-9638-43B4-A622-B051387CFCFE}"/>
              </a:ext>
            </a:extLst>
          </p:cNvPr>
          <p:cNvSpPr/>
          <p:nvPr/>
        </p:nvSpPr>
        <p:spPr>
          <a:xfrm>
            <a:off x="7509667" y="4267235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87E0F7-E773-40B3-967C-7FC78CD6689D}"/>
              </a:ext>
            </a:extLst>
          </p:cNvPr>
          <p:cNvSpPr/>
          <p:nvPr/>
        </p:nvSpPr>
        <p:spPr>
          <a:xfrm>
            <a:off x="7640388" y="4728384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E60D87-A74D-44A0-A87D-65E8CBFBA310}"/>
              </a:ext>
            </a:extLst>
          </p:cNvPr>
          <p:cNvSpPr/>
          <p:nvPr/>
        </p:nvSpPr>
        <p:spPr>
          <a:xfrm>
            <a:off x="7458699" y="4886622"/>
            <a:ext cx="353418" cy="264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w8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B0F99A-ED8C-418C-927F-333DFDC17EE6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5789855" y="4053560"/>
            <a:ext cx="786739" cy="10390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B4EA0A-2787-4CE9-9678-B18A80E89BA1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5789855" y="5073084"/>
            <a:ext cx="835979" cy="195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96C06B-C2D8-4EAB-B605-E43F0DEBE03D}"/>
              </a:ext>
            </a:extLst>
          </p:cNvPr>
          <p:cNvCxnSpPr>
            <a:cxnSpLocks/>
            <a:stCxn id="17" idx="7"/>
            <a:endCxn id="15" idx="3"/>
          </p:cNvCxnSpPr>
          <p:nvPr/>
        </p:nvCxnSpPr>
        <p:spPr>
          <a:xfrm flipV="1">
            <a:off x="6281387" y="5227113"/>
            <a:ext cx="412577" cy="419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AE2281-C088-4CFB-9898-8EE21C265470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V="1">
            <a:off x="7091052" y="4078211"/>
            <a:ext cx="917916" cy="994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22522C-1535-405C-8746-E89F91D5E4B5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>
            <a:off x="7041812" y="4053560"/>
            <a:ext cx="967156" cy="246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2FAE5A-8DF2-4891-BE2F-62625203F268}"/>
              </a:ext>
            </a:extLst>
          </p:cNvPr>
          <p:cNvCxnSpPr>
            <a:cxnSpLocks/>
            <a:stCxn id="13" idx="6"/>
            <a:endCxn id="19" idx="2"/>
          </p:cNvCxnSpPr>
          <p:nvPr/>
        </p:nvCxnSpPr>
        <p:spPr>
          <a:xfrm>
            <a:off x="7041812" y="4053560"/>
            <a:ext cx="967155" cy="8971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8037E3F-0C17-415A-A4B6-EEC2CEEA2992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 flipV="1">
            <a:off x="7091052" y="4950662"/>
            <a:ext cx="917915" cy="1224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F54FD2-C23B-47D7-9FEE-953BAC6169AD}"/>
              </a:ext>
            </a:extLst>
          </p:cNvPr>
          <p:cNvCxnSpPr>
            <a:cxnSpLocks/>
            <a:stCxn id="26" idx="7"/>
            <a:endCxn id="18" idx="3"/>
          </p:cNvCxnSpPr>
          <p:nvPr/>
        </p:nvCxnSpPr>
        <p:spPr>
          <a:xfrm flipV="1">
            <a:off x="7521070" y="4245662"/>
            <a:ext cx="553261" cy="14643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4E7D5C-D583-4096-A4D7-B95E49E2FDB9}"/>
              </a:ext>
            </a:extLst>
          </p:cNvPr>
          <p:cNvCxnSpPr>
            <a:cxnSpLocks/>
            <a:stCxn id="26" idx="7"/>
            <a:endCxn id="19" idx="3"/>
          </p:cNvCxnSpPr>
          <p:nvPr/>
        </p:nvCxnSpPr>
        <p:spPr>
          <a:xfrm flipV="1">
            <a:off x="7521070" y="5092588"/>
            <a:ext cx="553260" cy="6173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23A8C1-E819-4572-BEB7-0DACACA01EC7}"/>
              </a:ext>
            </a:extLst>
          </p:cNvPr>
          <p:cNvCxnSpPr>
            <a:cxnSpLocks/>
            <a:stCxn id="17" idx="7"/>
            <a:endCxn id="13" idx="3"/>
          </p:cNvCxnSpPr>
          <p:nvPr/>
        </p:nvCxnSpPr>
        <p:spPr>
          <a:xfrm flipV="1">
            <a:off x="6281387" y="4201543"/>
            <a:ext cx="363337" cy="14452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8066123-C590-45C7-A01D-F0CD2FEEFA4D}"/>
              </a:ext>
            </a:extLst>
          </p:cNvPr>
          <p:cNvSpPr/>
          <p:nvPr/>
        </p:nvSpPr>
        <p:spPr>
          <a:xfrm>
            <a:off x="5150579" y="1819924"/>
            <a:ext cx="2988290" cy="17700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Example:</a:t>
            </a:r>
          </a:p>
          <a:p>
            <a:r>
              <a:rPr lang="en-US" sz="1200" dirty="0">
                <a:solidFill>
                  <a:schemeClr val="tx1"/>
                </a:solidFill>
              </a:rPr>
              <a:t>X1 = 0.05, X2 = 0.10</a:t>
            </a:r>
          </a:p>
          <a:p>
            <a:r>
              <a:rPr lang="en-US" sz="1200" dirty="0">
                <a:solidFill>
                  <a:schemeClr val="tx1"/>
                </a:solidFill>
              </a:rPr>
              <a:t>b1 = 0.35, b2 = 0.60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Initial Weight:</a:t>
            </a:r>
          </a:p>
          <a:p>
            <a:r>
              <a:rPr lang="en-US" sz="1200" dirty="0">
                <a:solidFill>
                  <a:schemeClr val="tx1"/>
                </a:solidFill>
              </a:rPr>
              <a:t>w1 = 0.15, w2 = 0.20, w3 = 0.25, w4 = 0.30</a:t>
            </a:r>
          </a:p>
          <a:p>
            <a:r>
              <a:rPr lang="en-US" sz="1200" dirty="0">
                <a:solidFill>
                  <a:schemeClr val="tx1"/>
                </a:solidFill>
              </a:rPr>
              <a:t>w5 = 0.40, w6 = 0.45, w7 = 0.50, w8 = 0.55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Target values: </a:t>
            </a:r>
          </a:p>
          <a:p>
            <a:r>
              <a:rPr lang="en-US" sz="1200" dirty="0">
                <a:solidFill>
                  <a:schemeClr val="tx1"/>
                </a:solidFill>
              </a:rPr>
              <a:t>T1 = 0.01, T2 = 0.99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2CF9408-CF20-4FAB-AFDD-678369FF4773}"/>
              </a:ext>
            </a:extLst>
          </p:cNvPr>
          <p:cNvSpPr/>
          <p:nvPr/>
        </p:nvSpPr>
        <p:spPr>
          <a:xfrm>
            <a:off x="611560" y="1749927"/>
            <a:ext cx="3422194" cy="88562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Forward Pass:</a:t>
            </a:r>
          </a:p>
          <a:p>
            <a:r>
              <a:rPr lang="en-US" sz="1200" dirty="0">
                <a:solidFill>
                  <a:schemeClr val="tx1"/>
                </a:solidFill>
              </a:rPr>
              <a:t>H1 = X1 * w1 + X2 * w2 + b1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= 0.05 * 0.15 + 0.10 * 0.20 + 0.35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= 0.3775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521591B-8F93-4ABA-96C0-3BD6D7496588}"/>
              </a:ext>
            </a:extLst>
          </p:cNvPr>
          <p:cNvSpPr/>
          <p:nvPr/>
        </p:nvSpPr>
        <p:spPr>
          <a:xfrm>
            <a:off x="6459249" y="3773108"/>
            <a:ext cx="720080" cy="5891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70402-7C20-4D8D-A1F7-3874EAC8F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725497"/>
            <a:ext cx="3276600" cy="514350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EFD3DBEC-9EB2-44B0-BB46-9985377CB738}"/>
              </a:ext>
            </a:extLst>
          </p:cNvPr>
          <p:cNvSpPr/>
          <p:nvPr/>
        </p:nvSpPr>
        <p:spPr>
          <a:xfrm>
            <a:off x="584041" y="3454470"/>
            <a:ext cx="3422194" cy="62233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In the same way for H2:</a:t>
            </a:r>
          </a:p>
          <a:p>
            <a:r>
              <a:rPr lang="en-US" sz="1200" dirty="0">
                <a:solidFill>
                  <a:schemeClr val="tx1"/>
                </a:solidFill>
              </a:rPr>
              <a:t>outH2 = 0.596884378</a:t>
            </a:r>
          </a:p>
        </p:txBody>
      </p:sp>
    </p:spTree>
    <p:extLst>
      <p:ext uri="{BB962C8B-B14F-4D97-AF65-F5344CB8AC3E}">
        <p14:creationId xmlns:p14="http://schemas.microsoft.com/office/powerpoint/2010/main" val="179453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5.2.1 Forward Pass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8334" y="1185638"/>
            <a:ext cx="77048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In the same way for H2.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https://www.youtube.com/watch?v=0e0z28wAWfg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BC9170-4BCB-415E-8BE7-2D8E9C6F357D}"/>
              </a:ext>
            </a:extLst>
          </p:cNvPr>
          <p:cNvSpPr/>
          <p:nvPr/>
        </p:nvSpPr>
        <p:spPr>
          <a:xfrm>
            <a:off x="5577597" y="4060609"/>
            <a:ext cx="3422194" cy="234015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F65906-3098-44BF-9978-00ED66FDD595}"/>
              </a:ext>
            </a:extLst>
          </p:cNvPr>
          <p:cNvSpPr/>
          <p:nvPr/>
        </p:nvSpPr>
        <p:spPr>
          <a:xfrm>
            <a:off x="5760043" y="4230627"/>
            <a:ext cx="456005" cy="430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1DEAE4-A681-4E3E-B308-8B6626A77F2C}"/>
              </a:ext>
            </a:extLst>
          </p:cNvPr>
          <p:cNvSpPr/>
          <p:nvPr/>
        </p:nvSpPr>
        <p:spPr>
          <a:xfrm>
            <a:off x="5750130" y="5153892"/>
            <a:ext cx="469258" cy="4322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B0513C-62D2-429F-98EF-E26A0DF0FA10}"/>
              </a:ext>
            </a:extLst>
          </p:cNvPr>
          <p:cNvSpPr/>
          <p:nvPr/>
        </p:nvSpPr>
        <p:spPr>
          <a:xfrm>
            <a:off x="7006127" y="4121708"/>
            <a:ext cx="465218" cy="418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AF8DA2-6125-414E-8935-3E2E06E6F860}"/>
              </a:ext>
            </a:extLst>
          </p:cNvPr>
          <p:cNvSpPr/>
          <p:nvPr/>
        </p:nvSpPr>
        <p:spPr>
          <a:xfrm>
            <a:off x="7055367" y="5132682"/>
            <a:ext cx="465218" cy="4356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159B25-E2CB-401C-A479-FB7E4050B3DF}"/>
              </a:ext>
            </a:extLst>
          </p:cNvPr>
          <p:cNvSpPr/>
          <p:nvPr/>
        </p:nvSpPr>
        <p:spPr>
          <a:xfrm>
            <a:off x="6302893" y="5863005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24DAAA-B907-4FBB-9F01-F185B9383255}"/>
              </a:ext>
            </a:extLst>
          </p:cNvPr>
          <p:cNvSpPr/>
          <p:nvPr/>
        </p:nvSpPr>
        <p:spPr>
          <a:xfrm>
            <a:off x="8438501" y="4118826"/>
            <a:ext cx="446328" cy="4736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6696A5-78DC-496E-A4F9-CBA4B6BEF36F}"/>
              </a:ext>
            </a:extLst>
          </p:cNvPr>
          <p:cNvSpPr/>
          <p:nvPr/>
        </p:nvSpPr>
        <p:spPr>
          <a:xfrm>
            <a:off x="8438500" y="5027375"/>
            <a:ext cx="446329" cy="40142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785FAE-7C3C-40B9-9CF4-011C36160692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6216048" y="4330988"/>
            <a:ext cx="790079" cy="1147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F0A0850-5194-4015-8844-3822AA5DF313}"/>
              </a:ext>
            </a:extLst>
          </p:cNvPr>
          <p:cNvSpPr/>
          <p:nvPr/>
        </p:nvSpPr>
        <p:spPr>
          <a:xfrm>
            <a:off x="6395731" y="4265094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0D687E-83F8-4DB8-8E30-0F008413084E}"/>
              </a:ext>
            </a:extLst>
          </p:cNvPr>
          <p:cNvSpPr/>
          <p:nvPr/>
        </p:nvSpPr>
        <p:spPr>
          <a:xfrm>
            <a:off x="6495245" y="4660931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1E641B-891E-40E4-8B02-9E0FDFBF335E}"/>
              </a:ext>
            </a:extLst>
          </p:cNvPr>
          <p:cNvSpPr/>
          <p:nvPr/>
        </p:nvSpPr>
        <p:spPr>
          <a:xfrm>
            <a:off x="6586783" y="5012522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1D6471-E5DA-4723-8314-450EDD6ADCBE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216048" y="4445765"/>
            <a:ext cx="839319" cy="9047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180F856-AA40-40EF-90C6-D3CC2A6604B7}"/>
              </a:ext>
            </a:extLst>
          </p:cNvPr>
          <p:cNvSpPr/>
          <p:nvPr/>
        </p:nvSpPr>
        <p:spPr>
          <a:xfrm>
            <a:off x="6407282" y="5440591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9DE89F7-6AF8-455B-8E42-BDD66C94C5B7}"/>
              </a:ext>
            </a:extLst>
          </p:cNvPr>
          <p:cNvSpPr/>
          <p:nvPr/>
        </p:nvSpPr>
        <p:spPr>
          <a:xfrm>
            <a:off x="7542576" y="5926159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70AC8C-B55B-4DF8-9B48-6D47B0F2E202}"/>
              </a:ext>
            </a:extLst>
          </p:cNvPr>
          <p:cNvSpPr/>
          <p:nvPr/>
        </p:nvSpPr>
        <p:spPr>
          <a:xfrm>
            <a:off x="7825423" y="4211228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727FBA-2924-42A3-9443-4AA6F3A54DE5}"/>
              </a:ext>
            </a:extLst>
          </p:cNvPr>
          <p:cNvSpPr/>
          <p:nvPr/>
        </p:nvSpPr>
        <p:spPr>
          <a:xfrm>
            <a:off x="7885624" y="4513018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8E74EC-1F72-4877-A4B2-F6FC55D9C7AB}"/>
              </a:ext>
            </a:extLst>
          </p:cNvPr>
          <p:cNvSpPr/>
          <p:nvPr/>
        </p:nvSpPr>
        <p:spPr>
          <a:xfrm>
            <a:off x="8069921" y="5005812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56B6EC-6CA5-4116-A4C7-08517C89FB66}"/>
              </a:ext>
            </a:extLst>
          </p:cNvPr>
          <p:cNvSpPr/>
          <p:nvPr/>
        </p:nvSpPr>
        <p:spPr>
          <a:xfrm>
            <a:off x="7888232" y="5164050"/>
            <a:ext cx="353418" cy="264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w8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7279DF-6720-414E-BC6B-E38AA8083BE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219388" y="4330988"/>
            <a:ext cx="786739" cy="10390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F48777-70B4-4F48-908F-29C2DFDB254F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6219388" y="5350512"/>
            <a:ext cx="835979" cy="195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3DC717-E777-481C-B112-64DDCC47696C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>
          <a:xfrm flipV="1">
            <a:off x="6710920" y="5504541"/>
            <a:ext cx="412577" cy="419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8A6D11-333F-4F09-A9D8-3D207B00B3D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7520585" y="4355639"/>
            <a:ext cx="917916" cy="994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515404-DC8F-4BA7-8787-51CFB1FAF21D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7471345" y="4330988"/>
            <a:ext cx="967156" cy="246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24D896-784B-4172-BCC0-F9FFCEAA71F6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>
            <a:off x="7471345" y="4330988"/>
            <a:ext cx="967155" cy="8971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061F71B-F706-4E92-84FA-CF0B40D146F2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7520585" y="5228090"/>
            <a:ext cx="917915" cy="1224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686B16-2113-4691-9D52-957A4D733FA5}"/>
              </a:ext>
            </a:extLst>
          </p:cNvPr>
          <p:cNvCxnSpPr>
            <a:cxnSpLocks/>
            <a:stCxn id="25" idx="7"/>
            <a:endCxn id="17" idx="3"/>
          </p:cNvCxnSpPr>
          <p:nvPr/>
        </p:nvCxnSpPr>
        <p:spPr>
          <a:xfrm flipV="1">
            <a:off x="7950603" y="4523090"/>
            <a:ext cx="553261" cy="14643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FB380D-9745-4C2D-9B42-EAF97F81A24C}"/>
              </a:ext>
            </a:extLst>
          </p:cNvPr>
          <p:cNvCxnSpPr>
            <a:cxnSpLocks/>
            <a:stCxn id="25" idx="7"/>
            <a:endCxn id="18" idx="3"/>
          </p:cNvCxnSpPr>
          <p:nvPr/>
        </p:nvCxnSpPr>
        <p:spPr>
          <a:xfrm flipV="1">
            <a:off x="7950603" y="5370016"/>
            <a:ext cx="553260" cy="6173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470296-793F-4E42-A152-09E57DD41450}"/>
              </a:ext>
            </a:extLst>
          </p:cNvPr>
          <p:cNvCxnSpPr>
            <a:cxnSpLocks/>
            <a:stCxn id="15" idx="7"/>
            <a:endCxn id="13" idx="3"/>
          </p:cNvCxnSpPr>
          <p:nvPr/>
        </p:nvCxnSpPr>
        <p:spPr>
          <a:xfrm flipV="1">
            <a:off x="6710920" y="4478971"/>
            <a:ext cx="363337" cy="14452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61854F2-0D56-43AE-B487-D8C5E869119D}"/>
              </a:ext>
            </a:extLst>
          </p:cNvPr>
          <p:cNvSpPr/>
          <p:nvPr/>
        </p:nvSpPr>
        <p:spPr>
          <a:xfrm>
            <a:off x="5580112" y="2097352"/>
            <a:ext cx="2988290" cy="17700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Example:</a:t>
            </a:r>
          </a:p>
          <a:p>
            <a:r>
              <a:rPr lang="en-US" sz="1200" dirty="0">
                <a:solidFill>
                  <a:schemeClr val="tx1"/>
                </a:solidFill>
              </a:rPr>
              <a:t>X1 = 0.05, X2 = 0.10</a:t>
            </a:r>
          </a:p>
          <a:p>
            <a:r>
              <a:rPr lang="en-US" sz="1200" dirty="0">
                <a:solidFill>
                  <a:schemeClr val="tx1"/>
                </a:solidFill>
              </a:rPr>
              <a:t>b1 = 0.35, b2 = 0.60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Initial Weight:</a:t>
            </a:r>
          </a:p>
          <a:p>
            <a:r>
              <a:rPr lang="en-US" sz="1200" dirty="0">
                <a:solidFill>
                  <a:schemeClr val="tx1"/>
                </a:solidFill>
              </a:rPr>
              <a:t>w1 = 0.15, w2 = 0.20, w3 = 0.25, w4 = 0.30</a:t>
            </a:r>
          </a:p>
          <a:p>
            <a:r>
              <a:rPr lang="en-US" sz="1200" dirty="0">
                <a:solidFill>
                  <a:schemeClr val="tx1"/>
                </a:solidFill>
              </a:rPr>
              <a:t>w5 = 0.40, w6 = 0.45, w7 = 0.50, w8 = 0.55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Target values: </a:t>
            </a:r>
          </a:p>
          <a:p>
            <a:r>
              <a:rPr lang="en-US" sz="1200" dirty="0">
                <a:solidFill>
                  <a:schemeClr val="tx1"/>
                </a:solidFill>
              </a:rPr>
              <a:t>T1 = 0.01, T2 = 0.99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2B3B53-CF70-42CE-AD67-AADA0302B54B}"/>
              </a:ext>
            </a:extLst>
          </p:cNvPr>
          <p:cNvSpPr/>
          <p:nvPr/>
        </p:nvSpPr>
        <p:spPr>
          <a:xfrm>
            <a:off x="575598" y="1654541"/>
            <a:ext cx="3422194" cy="83835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Now for calculating y1:</a:t>
            </a:r>
          </a:p>
          <a:p>
            <a:r>
              <a:rPr lang="en-US" sz="1200" dirty="0">
                <a:solidFill>
                  <a:schemeClr val="tx1"/>
                </a:solidFill>
              </a:rPr>
              <a:t>y1 = outH1 * w5 + outH2 * w6 + b2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= 0.593269992 * 0.4 + 0.45 * 0.596884378 + 0.6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= 1.105905967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7C413A-CD32-43D2-98D8-A94CDDA62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98" y="3172296"/>
            <a:ext cx="3390900" cy="447675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CB36933C-0491-42A4-9F72-F98351E3868D}"/>
              </a:ext>
            </a:extLst>
          </p:cNvPr>
          <p:cNvSpPr/>
          <p:nvPr/>
        </p:nvSpPr>
        <p:spPr>
          <a:xfrm>
            <a:off x="575598" y="3782951"/>
            <a:ext cx="4506072" cy="142050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In the same way, we calculate Outy2:</a:t>
            </a:r>
          </a:p>
          <a:p>
            <a:r>
              <a:rPr lang="en-US" sz="1200" dirty="0">
                <a:solidFill>
                  <a:schemeClr val="tx1"/>
                </a:solidFill>
              </a:rPr>
              <a:t>Outy2 = 0.772928465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Now, we got Outy1 value and Outy2 value:</a:t>
            </a:r>
          </a:p>
          <a:p>
            <a:r>
              <a:rPr lang="en-US" sz="1200" dirty="0">
                <a:solidFill>
                  <a:schemeClr val="tx1"/>
                </a:solidFill>
              </a:rPr>
              <a:t>Outy1 = 0.75136507 </a:t>
            </a:r>
          </a:p>
          <a:p>
            <a:r>
              <a:rPr lang="en-US" sz="1200" dirty="0">
                <a:solidFill>
                  <a:schemeClr val="tx1"/>
                </a:solidFill>
              </a:rPr>
              <a:t>Outy2 = 0.772928465</a:t>
            </a:r>
          </a:p>
          <a:p>
            <a:r>
              <a:rPr lang="en-US" sz="1200" dirty="0">
                <a:solidFill>
                  <a:schemeClr val="tx1"/>
                </a:solidFill>
              </a:rPr>
              <a:t>Match Outy1 and Outy2 with T1 = 0.01 and T2 = 0.99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CAFF75-7E23-43F4-8330-43430CE91D71}"/>
              </a:ext>
            </a:extLst>
          </p:cNvPr>
          <p:cNvSpPr/>
          <p:nvPr/>
        </p:nvSpPr>
        <p:spPr>
          <a:xfrm>
            <a:off x="588067" y="2699488"/>
            <a:ext cx="3422194" cy="318412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Calculate Outy1:</a:t>
            </a:r>
          </a:p>
        </p:txBody>
      </p:sp>
    </p:spTree>
    <p:extLst>
      <p:ext uri="{BB962C8B-B14F-4D97-AF65-F5344CB8AC3E}">
        <p14:creationId xmlns:p14="http://schemas.microsoft.com/office/powerpoint/2010/main" val="151291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5.2.1 Forward Pass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8334" y="1185638"/>
            <a:ext cx="7704856" cy="5151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Now, we got the output y1 and y2 and not match with T1 and T2.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We calculate the total Error.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https://www.youtube.com/watch?v=0e0z28wAWfg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DB2F0F-C0E7-404A-9007-8EEFECFB0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30" y="1952876"/>
            <a:ext cx="4038600" cy="36290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43DA7D-F764-49F9-B48E-C7E1462FEAA0}"/>
              </a:ext>
            </a:extLst>
          </p:cNvPr>
          <p:cNvSpPr/>
          <p:nvPr/>
        </p:nvSpPr>
        <p:spPr>
          <a:xfrm>
            <a:off x="5182385" y="3861158"/>
            <a:ext cx="3422194" cy="234015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C31CC0-57FB-4679-942E-F61294614320}"/>
              </a:ext>
            </a:extLst>
          </p:cNvPr>
          <p:cNvSpPr/>
          <p:nvPr/>
        </p:nvSpPr>
        <p:spPr>
          <a:xfrm>
            <a:off x="5364831" y="4031176"/>
            <a:ext cx="456005" cy="430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A553898-B0CC-477C-8CEA-15DDB24B525B}"/>
              </a:ext>
            </a:extLst>
          </p:cNvPr>
          <p:cNvSpPr/>
          <p:nvPr/>
        </p:nvSpPr>
        <p:spPr>
          <a:xfrm>
            <a:off x="5354918" y="4954441"/>
            <a:ext cx="469258" cy="4322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170261-D2C8-49EB-8236-432B9569F8C1}"/>
              </a:ext>
            </a:extLst>
          </p:cNvPr>
          <p:cNvSpPr/>
          <p:nvPr/>
        </p:nvSpPr>
        <p:spPr>
          <a:xfrm>
            <a:off x="6610915" y="3922257"/>
            <a:ext cx="465218" cy="418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84D1A2-B6A0-495D-A5C6-4F63865DB4FF}"/>
              </a:ext>
            </a:extLst>
          </p:cNvPr>
          <p:cNvSpPr/>
          <p:nvPr/>
        </p:nvSpPr>
        <p:spPr>
          <a:xfrm>
            <a:off x="6660155" y="4933231"/>
            <a:ext cx="465218" cy="4356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88038D-B1BE-4D1F-B8F2-6A859F9C433A}"/>
              </a:ext>
            </a:extLst>
          </p:cNvPr>
          <p:cNvSpPr/>
          <p:nvPr/>
        </p:nvSpPr>
        <p:spPr>
          <a:xfrm>
            <a:off x="5907681" y="5663554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466258-E303-41EA-9BDC-41DA58E33424}"/>
              </a:ext>
            </a:extLst>
          </p:cNvPr>
          <p:cNvSpPr/>
          <p:nvPr/>
        </p:nvSpPr>
        <p:spPr>
          <a:xfrm>
            <a:off x="8043289" y="3919375"/>
            <a:ext cx="446328" cy="4736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083EAA5-A726-457C-AF13-698963390E16}"/>
              </a:ext>
            </a:extLst>
          </p:cNvPr>
          <p:cNvSpPr/>
          <p:nvPr/>
        </p:nvSpPr>
        <p:spPr>
          <a:xfrm>
            <a:off x="8043288" y="4827924"/>
            <a:ext cx="446329" cy="40142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0490EB-CB23-4867-8C5C-BF43F091B2BE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5820836" y="4131537"/>
            <a:ext cx="790079" cy="1147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735EF88-551C-4237-8F99-01E069693CB4}"/>
              </a:ext>
            </a:extLst>
          </p:cNvPr>
          <p:cNvSpPr/>
          <p:nvPr/>
        </p:nvSpPr>
        <p:spPr>
          <a:xfrm>
            <a:off x="6000519" y="4065643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FA9CCD-93E6-4186-8C98-5D2EE277CA07}"/>
              </a:ext>
            </a:extLst>
          </p:cNvPr>
          <p:cNvSpPr/>
          <p:nvPr/>
        </p:nvSpPr>
        <p:spPr>
          <a:xfrm>
            <a:off x="6100033" y="4461480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0DB0E6-5B85-4C29-8A41-3466F1968364}"/>
              </a:ext>
            </a:extLst>
          </p:cNvPr>
          <p:cNvSpPr/>
          <p:nvPr/>
        </p:nvSpPr>
        <p:spPr>
          <a:xfrm>
            <a:off x="6191571" y="4813071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4E4301-BE03-4B10-B859-6AD72D61E03A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>
            <a:off x="5820836" y="4246314"/>
            <a:ext cx="839319" cy="9047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D00DD6E-52BA-4915-AD78-98D37353AD79}"/>
              </a:ext>
            </a:extLst>
          </p:cNvPr>
          <p:cNvSpPr/>
          <p:nvPr/>
        </p:nvSpPr>
        <p:spPr>
          <a:xfrm>
            <a:off x="6012070" y="5241140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B3234F-204C-4CF8-AA02-CB829D8F094A}"/>
              </a:ext>
            </a:extLst>
          </p:cNvPr>
          <p:cNvSpPr/>
          <p:nvPr/>
        </p:nvSpPr>
        <p:spPr>
          <a:xfrm>
            <a:off x="7147364" y="5726708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6C87DE-1773-44DF-9FAE-3D9F77571ABB}"/>
              </a:ext>
            </a:extLst>
          </p:cNvPr>
          <p:cNvSpPr/>
          <p:nvPr/>
        </p:nvSpPr>
        <p:spPr>
          <a:xfrm>
            <a:off x="7430211" y="4011777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639868-631A-4A46-A053-FA44F61EA5B4}"/>
              </a:ext>
            </a:extLst>
          </p:cNvPr>
          <p:cNvSpPr/>
          <p:nvPr/>
        </p:nvSpPr>
        <p:spPr>
          <a:xfrm>
            <a:off x="7490412" y="4313567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80B1E6-6018-438B-AF93-DE35E09DAA40}"/>
              </a:ext>
            </a:extLst>
          </p:cNvPr>
          <p:cNvSpPr/>
          <p:nvPr/>
        </p:nvSpPr>
        <p:spPr>
          <a:xfrm>
            <a:off x="7674709" y="4806361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15BF00-775F-4C9B-B3F2-6DC8492B7227}"/>
              </a:ext>
            </a:extLst>
          </p:cNvPr>
          <p:cNvSpPr/>
          <p:nvPr/>
        </p:nvSpPr>
        <p:spPr>
          <a:xfrm>
            <a:off x="7493020" y="4964599"/>
            <a:ext cx="353418" cy="264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w8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99830B-FEDB-4872-9F13-91338DF152F4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5824176" y="4131537"/>
            <a:ext cx="786739" cy="10390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A65B04-6018-4AC7-A172-C0F243407FDB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5824176" y="5151061"/>
            <a:ext cx="835979" cy="195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2F9FA8-E682-4664-BB4B-0E3F33377880}"/>
              </a:ext>
            </a:extLst>
          </p:cNvPr>
          <p:cNvCxnSpPr>
            <a:cxnSpLocks/>
            <a:stCxn id="18" idx="7"/>
            <a:endCxn id="17" idx="3"/>
          </p:cNvCxnSpPr>
          <p:nvPr/>
        </p:nvCxnSpPr>
        <p:spPr>
          <a:xfrm flipV="1">
            <a:off x="6315708" y="5305090"/>
            <a:ext cx="412577" cy="419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16971D-CFE3-4A75-B2F3-DBEF2DB6258A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7125373" y="4156188"/>
            <a:ext cx="917916" cy="994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0C6930-7137-4C4A-A088-9209F4C7253B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>
            <a:off x="7076133" y="4131537"/>
            <a:ext cx="967156" cy="246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0D916F-EF5E-482F-B725-916D4340B316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7076133" y="4131537"/>
            <a:ext cx="967155" cy="8971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2E05E5C-7283-418F-84DA-953C157EC938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7125373" y="5028639"/>
            <a:ext cx="917915" cy="1224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2BA0B95-B943-4445-BDC2-2B275ACAF595}"/>
              </a:ext>
            </a:extLst>
          </p:cNvPr>
          <p:cNvCxnSpPr>
            <a:cxnSpLocks/>
            <a:stCxn id="27" idx="7"/>
            <a:endCxn id="19" idx="3"/>
          </p:cNvCxnSpPr>
          <p:nvPr/>
        </p:nvCxnSpPr>
        <p:spPr>
          <a:xfrm flipV="1">
            <a:off x="7555391" y="4323639"/>
            <a:ext cx="553261" cy="14643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35E9175-7914-4055-87C3-69DD2AE6E7DC}"/>
              </a:ext>
            </a:extLst>
          </p:cNvPr>
          <p:cNvCxnSpPr>
            <a:cxnSpLocks/>
            <a:stCxn id="27" idx="7"/>
            <a:endCxn id="20" idx="3"/>
          </p:cNvCxnSpPr>
          <p:nvPr/>
        </p:nvCxnSpPr>
        <p:spPr>
          <a:xfrm flipV="1">
            <a:off x="7555391" y="5170565"/>
            <a:ext cx="553260" cy="6173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E7DDCB-041B-43D2-89DE-55F5FAACA174}"/>
              </a:ext>
            </a:extLst>
          </p:cNvPr>
          <p:cNvCxnSpPr>
            <a:cxnSpLocks/>
            <a:stCxn id="18" idx="7"/>
            <a:endCxn id="16" idx="3"/>
          </p:cNvCxnSpPr>
          <p:nvPr/>
        </p:nvCxnSpPr>
        <p:spPr>
          <a:xfrm flipV="1">
            <a:off x="6315708" y="4279520"/>
            <a:ext cx="363337" cy="14452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DF2EC8E-281B-4493-8BB7-B3024533F59D}"/>
              </a:ext>
            </a:extLst>
          </p:cNvPr>
          <p:cNvSpPr/>
          <p:nvPr/>
        </p:nvSpPr>
        <p:spPr>
          <a:xfrm>
            <a:off x="5184900" y="1897901"/>
            <a:ext cx="2988290" cy="17700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Example:</a:t>
            </a:r>
          </a:p>
          <a:p>
            <a:r>
              <a:rPr lang="en-US" sz="1200" dirty="0">
                <a:solidFill>
                  <a:schemeClr val="tx1"/>
                </a:solidFill>
              </a:rPr>
              <a:t>X1 = 0.05, X2 = 0.10</a:t>
            </a:r>
          </a:p>
          <a:p>
            <a:r>
              <a:rPr lang="en-US" sz="1200" dirty="0">
                <a:solidFill>
                  <a:schemeClr val="tx1"/>
                </a:solidFill>
              </a:rPr>
              <a:t>b1 = 0.35, b2 = 0.60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Initial Weight:</a:t>
            </a:r>
          </a:p>
          <a:p>
            <a:r>
              <a:rPr lang="en-US" sz="1200" dirty="0">
                <a:solidFill>
                  <a:schemeClr val="tx1"/>
                </a:solidFill>
              </a:rPr>
              <a:t>w1 = 0.15, w2 = 0.20, w3 = 0.25, w4 = 0.30</a:t>
            </a:r>
          </a:p>
          <a:p>
            <a:r>
              <a:rPr lang="en-US" sz="1200" dirty="0">
                <a:solidFill>
                  <a:schemeClr val="tx1"/>
                </a:solidFill>
              </a:rPr>
              <a:t>w5 = 0.40, w6 = 0.45, w7 = 0.50, w8 = 0.55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Target values: </a:t>
            </a:r>
          </a:p>
          <a:p>
            <a:r>
              <a:rPr lang="en-US" sz="1200" dirty="0">
                <a:solidFill>
                  <a:schemeClr val="tx1"/>
                </a:solidFill>
              </a:rPr>
              <a:t>T1 = 0.01, T2 = 0.99</a:t>
            </a:r>
          </a:p>
        </p:txBody>
      </p:sp>
    </p:spTree>
    <p:extLst>
      <p:ext uri="{BB962C8B-B14F-4D97-AF65-F5344CB8AC3E}">
        <p14:creationId xmlns:p14="http://schemas.microsoft.com/office/powerpoint/2010/main" val="127479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5.2.2 Backward Pass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8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5.2.2 Backward Pass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8334" y="1185637"/>
            <a:ext cx="7704856" cy="7899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Now, we have the total Error. We are going to back propagate the minimized error and update w1, w2, …,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Consider the error at w5: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https://www.youtube.com/watch?v=0e0z28wAWfg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2AFF05-7AC2-4C65-8714-8D46F16B1BD4}"/>
              </a:ext>
            </a:extLst>
          </p:cNvPr>
          <p:cNvSpPr/>
          <p:nvPr/>
        </p:nvSpPr>
        <p:spPr>
          <a:xfrm>
            <a:off x="5361573" y="4080217"/>
            <a:ext cx="3422194" cy="234015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3689BF-A390-4211-AC52-732A3CDB1CEA}"/>
              </a:ext>
            </a:extLst>
          </p:cNvPr>
          <p:cNvSpPr/>
          <p:nvPr/>
        </p:nvSpPr>
        <p:spPr>
          <a:xfrm>
            <a:off x="5544019" y="4250235"/>
            <a:ext cx="456005" cy="430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838188-D3C3-49E3-AEC4-83587117E09F}"/>
              </a:ext>
            </a:extLst>
          </p:cNvPr>
          <p:cNvSpPr/>
          <p:nvPr/>
        </p:nvSpPr>
        <p:spPr>
          <a:xfrm>
            <a:off x="5534106" y="5173500"/>
            <a:ext cx="469258" cy="4322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6AEE48-9FC2-4525-AD77-1CB50B0F2E3A}"/>
              </a:ext>
            </a:extLst>
          </p:cNvPr>
          <p:cNvSpPr/>
          <p:nvPr/>
        </p:nvSpPr>
        <p:spPr>
          <a:xfrm>
            <a:off x="6790103" y="4141316"/>
            <a:ext cx="465218" cy="418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FDC2C9-DD4D-4DB8-8357-0C3A7AFB55AD}"/>
              </a:ext>
            </a:extLst>
          </p:cNvPr>
          <p:cNvSpPr/>
          <p:nvPr/>
        </p:nvSpPr>
        <p:spPr>
          <a:xfrm>
            <a:off x="6839343" y="5152290"/>
            <a:ext cx="465218" cy="4356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3F79C3-E6F7-448A-A9C7-075C5458017A}"/>
              </a:ext>
            </a:extLst>
          </p:cNvPr>
          <p:cNvSpPr/>
          <p:nvPr/>
        </p:nvSpPr>
        <p:spPr>
          <a:xfrm>
            <a:off x="6086869" y="5882613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AE2CA2-18F4-4FBF-AC0D-3747E6D8EAB2}"/>
              </a:ext>
            </a:extLst>
          </p:cNvPr>
          <p:cNvSpPr/>
          <p:nvPr/>
        </p:nvSpPr>
        <p:spPr>
          <a:xfrm>
            <a:off x="8222477" y="4138434"/>
            <a:ext cx="446328" cy="4736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158BEF-A01A-467D-8BA7-91A6F7905029}"/>
              </a:ext>
            </a:extLst>
          </p:cNvPr>
          <p:cNvSpPr/>
          <p:nvPr/>
        </p:nvSpPr>
        <p:spPr>
          <a:xfrm>
            <a:off x="8222476" y="5046983"/>
            <a:ext cx="446329" cy="40142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4AE58C-AE8E-48BA-9F0E-AA28CD130ADB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6000024" y="4350596"/>
            <a:ext cx="790079" cy="1147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4E75C2F-5030-4EA7-8A20-A3E1B70F3ECD}"/>
              </a:ext>
            </a:extLst>
          </p:cNvPr>
          <p:cNvSpPr/>
          <p:nvPr/>
        </p:nvSpPr>
        <p:spPr>
          <a:xfrm>
            <a:off x="6179707" y="4284702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C0719-EC76-4AB4-BD03-B5058035879C}"/>
              </a:ext>
            </a:extLst>
          </p:cNvPr>
          <p:cNvSpPr/>
          <p:nvPr/>
        </p:nvSpPr>
        <p:spPr>
          <a:xfrm>
            <a:off x="6279221" y="4680539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A1AC7-4D8F-4188-AC60-50B19EF20AFE}"/>
              </a:ext>
            </a:extLst>
          </p:cNvPr>
          <p:cNvSpPr/>
          <p:nvPr/>
        </p:nvSpPr>
        <p:spPr>
          <a:xfrm>
            <a:off x="6370759" y="5032130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4551D0-D2F2-4DF4-A566-4C28B65C00AE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000024" y="4465373"/>
            <a:ext cx="839319" cy="9047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0C36F4-476B-4D86-B9C9-3500A64A51D3}"/>
              </a:ext>
            </a:extLst>
          </p:cNvPr>
          <p:cNvSpPr/>
          <p:nvPr/>
        </p:nvSpPr>
        <p:spPr>
          <a:xfrm>
            <a:off x="6191258" y="5460199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FC1D03-446E-4A29-AD28-3AEF3FB3FBA3}"/>
              </a:ext>
            </a:extLst>
          </p:cNvPr>
          <p:cNvSpPr/>
          <p:nvPr/>
        </p:nvSpPr>
        <p:spPr>
          <a:xfrm>
            <a:off x="7326552" y="5945767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CC975E-3CA3-4C6F-BF2A-1FBC1818B48B}"/>
              </a:ext>
            </a:extLst>
          </p:cNvPr>
          <p:cNvSpPr/>
          <p:nvPr/>
        </p:nvSpPr>
        <p:spPr>
          <a:xfrm>
            <a:off x="7609399" y="4172487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20186F-7108-42FF-9FBE-347E4A8352DE}"/>
              </a:ext>
            </a:extLst>
          </p:cNvPr>
          <p:cNvSpPr/>
          <p:nvPr/>
        </p:nvSpPr>
        <p:spPr>
          <a:xfrm>
            <a:off x="7669600" y="4532626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A88251-171E-43BF-AC0A-4DACFC456613}"/>
              </a:ext>
            </a:extLst>
          </p:cNvPr>
          <p:cNvSpPr/>
          <p:nvPr/>
        </p:nvSpPr>
        <p:spPr>
          <a:xfrm>
            <a:off x="7853897" y="5025420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6C1705-F322-4E16-852F-5BD230A038EA}"/>
              </a:ext>
            </a:extLst>
          </p:cNvPr>
          <p:cNvSpPr/>
          <p:nvPr/>
        </p:nvSpPr>
        <p:spPr>
          <a:xfrm>
            <a:off x="7672208" y="5183658"/>
            <a:ext cx="353418" cy="264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w8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2BA8D1-9C5D-4F6B-B23E-551F031ACA0D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003364" y="4350596"/>
            <a:ext cx="786739" cy="10390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51AEAB-D22C-4FB0-88DA-6C9042251B49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6003364" y="5370120"/>
            <a:ext cx="835979" cy="195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7123FD-7AE6-415E-8A0A-1928772241B4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>
          <a:xfrm flipV="1">
            <a:off x="6494896" y="5524149"/>
            <a:ext cx="412577" cy="419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321985-CF37-4688-B98B-C6594F586459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7304561" y="4375247"/>
            <a:ext cx="917916" cy="994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C345CB-E8BE-4302-81A4-588EE17DC391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7255321" y="4350596"/>
            <a:ext cx="967156" cy="246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7FD946-0BF5-407A-B992-AA1C6C14A51D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7255321" y="4350596"/>
            <a:ext cx="967155" cy="8971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C67E97-1028-4547-8B05-A27B503209C1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7304561" y="5247698"/>
            <a:ext cx="917915" cy="1224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2BF7FE5-79F0-49DD-96BE-D8D9649A62BC}"/>
              </a:ext>
            </a:extLst>
          </p:cNvPr>
          <p:cNvCxnSpPr>
            <a:cxnSpLocks/>
            <a:stCxn id="24" idx="7"/>
            <a:endCxn id="16" idx="3"/>
          </p:cNvCxnSpPr>
          <p:nvPr/>
        </p:nvCxnSpPr>
        <p:spPr>
          <a:xfrm flipV="1">
            <a:off x="7734579" y="4542698"/>
            <a:ext cx="553261" cy="14643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9AFE49-B593-4EB4-9089-497DD0F94CE4}"/>
              </a:ext>
            </a:extLst>
          </p:cNvPr>
          <p:cNvCxnSpPr>
            <a:cxnSpLocks/>
            <a:stCxn id="24" idx="7"/>
            <a:endCxn id="17" idx="3"/>
          </p:cNvCxnSpPr>
          <p:nvPr/>
        </p:nvCxnSpPr>
        <p:spPr>
          <a:xfrm flipV="1">
            <a:off x="7734579" y="5389624"/>
            <a:ext cx="553260" cy="6173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3716FA-7E63-4DBF-96D3-9EAD45CF144D}"/>
              </a:ext>
            </a:extLst>
          </p:cNvPr>
          <p:cNvCxnSpPr>
            <a:cxnSpLocks/>
            <a:stCxn id="15" idx="7"/>
            <a:endCxn id="13" idx="3"/>
          </p:cNvCxnSpPr>
          <p:nvPr/>
        </p:nvCxnSpPr>
        <p:spPr>
          <a:xfrm flipV="1">
            <a:off x="6494896" y="4498579"/>
            <a:ext cx="363337" cy="14452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C4133E-C76E-4E43-A21F-F25B2D81516B}"/>
              </a:ext>
            </a:extLst>
          </p:cNvPr>
          <p:cNvSpPr/>
          <p:nvPr/>
        </p:nvSpPr>
        <p:spPr>
          <a:xfrm>
            <a:off x="5364088" y="2116960"/>
            <a:ext cx="2988290" cy="17700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Example:</a:t>
            </a:r>
          </a:p>
          <a:p>
            <a:r>
              <a:rPr lang="en-US" sz="1200" dirty="0">
                <a:solidFill>
                  <a:schemeClr val="tx1"/>
                </a:solidFill>
              </a:rPr>
              <a:t>X1 = 0.05, X2 = 0.10</a:t>
            </a:r>
          </a:p>
          <a:p>
            <a:r>
              <a:rPr lang="en-US" sz="1200" dirty="0">
                <a:solidFill>
                  <a:schemeClr val="tx1"/>
                </a:solidFill>
              </a:rPr>
              <a:t>b1 = 0.35, b2 = 0.60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Initial Weight:</a:t>
            </a:r>
          </a:p>
          <a:p>
            <a:r>
              <a:rPr lang="en-US" sz="1200" dirty="0">
                <a:solidFill>
                  <a:schemeClr val="tx1"/>
                </a:solidFill>
              </a:rPr>
              <a:t>w1 = 0.15, w2 = 0.20, w3 = 0.25, w4 = 0.30</a:t>
            </a:r>
          </a:p>
          <a:p>
            <a:r>
              <a:rPr lang="en-US" sz="1200" dirty="0">
                <a:solidFill>
                  <a:schemeClr val="tx1"/>
                </a:solidFill>
              </a:rPr>
              <a:t>w5 = 0.40, w6 = 0.45, w7 = 0.50, w8 = 0.55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Target values: </a:t>
            </a:r>
          </a:p>
          <a:p>
            <a:r>
              <a:rPr lang="en-US" sz="1200" dirty="0">
                <a:solidFill>
                  <a:schemeClr val="tx1"/>
                </a:solidFill>
              </a:rPr>
              <a:t>T1 = 0.01, T2 = 0.99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E22FE35-D7E0-4BD4-AC0D-87DF3167778A}"/>
              </a:ext>
            </a:extLst>
          </p:cNvPr>
          <p:cNvSpPr/>
          <p:nvPr/>
        </p:nvSpPr>
        <p:spPr>
          <a:xfrm>
            <a:off x="611560" y="2045901"/>
            <a:ext cx="4506072" cy="581778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Backend Pass:</a:t>
            </a:r>
          </a:p>
          <a:p>
            <a:r>
              <a:rPr lang="en-US" sz="1200" dirty="0">
                <a:solidFill>
                  <a:schemeClr val="tx1"/>
                </a:solidFill>
              </a:rPr>
              <a:t>To update weights, consider w5: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98AF0F-0338-4772-8D2D-6BD924028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876550"/>
            <a:ext cx="1752600" cy="552450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2A4A5CE-3552-4C8B-A9CA-15A62E28A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3586960"/>
            <a:ext cx="2743200" cy="600075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B42411C-0ADB-4740-8235-491003BF9C58}"/>
              </a:ext>
            </a:extLst>
          </p:cNvPr>
          <p:cNvSpPr/>
          <p:nvPr/>
        </p:nvSpPr>
        <p:spPr>
          <a:xfrm>
            <a:off x="7575590" y="4136014"/>
            <a:ext cx="431258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F67F6DC-CB1A-4F6E-8ECE-9EF79FEB9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359" y="4651839"/>
            <a:ext cx="2886075" cy="514350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F567349C-FDB3-46E1-93BE-FA16D968D52E}"/>
              </a:ext>
            </a:extLst>
          </p:cNvPr>
          <p:cNvSpPr/>
          <p:nvPr/>
        </p:nvSpPr>
        <p:spPr>
          <a:xfrm>
            <a:off x="536276" y="4306785"/>
            <a:ext cx="4506072" cy="312376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Where:</a:t>
            </a:r>
          </a:p>
        </p:txBody>
      </p:sp>
    </p:spTree>
    <p:extLst>
      <p:ext uri="{BB962C8B-B14F-4D97-AF65-F5344CB8AC3E}">
        <p14:creationId xmlns:p14="http://schemas.microsoft.com/office/powerpoint/2010/main" val="263993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5.2.2 Backward Pass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8334" y="1185637"/>
            <a:ext cx="7704856" cy="7899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Now, we have the total Error. We are going to back propagate the minimized error and update w1, w2, …,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400" b="1" dirty="0">
                <a:solidFill>
                  <a:srgbClr val="444444"/>
                </a:solidFill>
                <a:latin typeface="Arial" panose="020B0604020202020204" pitchFamily="34" charset="0"/>
              </a:rPr>
              <a:t>Consider the error at w5: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https://www.youtube.com/watch?v=0e0z28wAWfg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2AFF05-7AC2-4C65-8714-8D46F16B1BD4}"/>
              </a:ext>
            </a:extLst>
          </p:cNvPr>
          <p:cNvSpPr/>
          <p:nvPr/>
        </p:nvSpPr>
        <p:spPr>
          <a:xfrm>
            <a:off x="5361573" y="4080217"/>
            <a:ext cx="3422194" cy="234015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3689BF-A390-4211-AC52-732A3CDB1CEA}"/>
              </a:ext>
            </a:extLst>
          </p:cNvPr>
          <p:cNvSpPr/>
          <p:nvPr/>
        </p:nvSpPr>
        <p:spPr>
          <a:xfrm>
            <a:off x="5544019" y="4250235"/>
            <a:ext cx="456005" cy="430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838188-D3C3-49E3-AEC4-83587117E09F}"/>
              </a:ext>
            </a:extLst>
          </p:cNvPr>
          <p:cNvSpPr/>
          <p:nvPr/>
        </p:nvSpPr>
        <p:spPr>
          <a:xfrm>
            <a:off x="5534106" y="5173500"/>
            <a:ext cx="469258" cy="4322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6AEE48-9FC2-4525-AD77-1CB50B0F2E3A}"/>
              </a:ext>
            </a:extLst>
          </p:cNvPr>
          <p:cNvSpPr/>
          <p:nvPr/>
        </p:nvSpPr>
        <p:spPr>
          <a:xfrm>
            <a:off x="6790103" y="4141316"/>
            <a:ext cx="465218" cy="418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FDC2C9-DD4D-4DB8-8357-0C3A7AFB55AD}"/>
              </a:ext>
            </a:extLst>
          </p:cNvPr>
          <p:cNvSpPr/>
          <p:nvPr/>
        </p:nvSpPr>
        <p:spPr>
          <a:xfrm>
            <a:off x="6839343" y="5152290"/>
            <a:ext cx="465218" cy="4356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3F79C3-E6F7-448A-A9C7-075C5458017A}"/>
              </a:ext>
            </a:extLst>
          </p:cNvPr>
          <p:cNvSpPr/>
          <p:nvPr/>
        </p:nvSpPr>
        <p:spPr>
          <a:xfrm>
            <a:off x="6086869" y="5882613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AE2CA2-18F4-4FBF-AC0D-3747E6D8EAB2}"/>
              </a:ext>
            </a:extLst>
          </p:cNvPr>
          <p:cNvSpPr/>
          <p:nvPr/>
        </p:nvSpPr>
        <p:spPr>
          <a:xfrm>
            <a:off x="8222477" y="4138434"/>
            <a:ext cx="446328" cy="4736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158BEF-A01A-467D-8BA7-91A6F7905029}"/>
              </a:ext>
            </a:extLst>
          </p:cNvPr>
          <p:cNvSpPr/>
          <p:nvPr/>
        </p:nvSpPr>
        <p:spPr>
          <a:xfrm>
            <a:off x="8222476" y="5046983"/>
            <a:ext cx="446329" cy="40142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4AE58C-AE8E-48BA-9F0E-AA28CD130ADB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6000024" y="4350596"/>
            <a:ext cx="790079" cy="1147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4E75C2F-5030-4EA7-8A20-A3E1B70F3ECD}"/>
              </a:ext>
            </a:extLst>
          </p:cNvPr>
          <p:cNvSpPr/>
          <p:nvPr/>
        </p:nvSpPr>
        <p:spPr>
          <a:xfrm>
            <a:off x="6179707" y="4284702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C0719-EC76-4AB4-BD03-B5058035879C}"/>
              </a:ext>
            </a:extLst>
          </p:cNvPr>
          <p:cNvSpPr/>
          <p:nvPr/>
        </p:nvSpPr>
        <p:spPr>
          <a:xfrm>
            <a:off x="6279221" y="4680539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A1AC7-4D8F-4188-AC60-50B19EF20AFE}"/>
              </a:ext>
            </a:extLst>
          </p:cNvPr>
          <p:cNvSpPr/>
          <p:nvPr/>
        </p:nvSpPr>
        <p:spPr>
          <a:xfrm>
            <a:off x="6370759" y="5032130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4551D0-D2F2-4DF4-A566-4C28B65C00AE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000024" y="4465373"/>
            <a:ext cx="839319" cy="9047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0C36F4-476B-4D86-B9C9-3500A64A51D3}"/>
              </a:ext>
            </a:extLst>
          </p:cNvPr>
          <p:cNvSpPr/>
          <p:nvPr/>
        </p:nvSpPr>
        <p:spPr>
          <a:xfrm>
            <a:off x="6191258" y="5460199"/>
            <a:ext cx="390372" cy="17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FC1D03-446E-4A29-AD28-3AEF3FB3FBA3}"/>
              </a:ext>
            </a:extLst>
          </p:cNvPr>
          <p:cNvSpPr/>
          <p:nvPr/>
        </p:nvSpPr>
        <p:spPr>
          <a:xfrm>
            <a:off x="7326552" y="5945767"/>
            <a:ext cx="478033" cy="4181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CC975E-3CA3-4C6F-BF2A-1FBC1818B48B}"/>
              </a:ext>
            </a:extLst>
          </p:cNvPr>
          <p:cNvSpPr/>
          <p:nvPr/>
        </p:nvSpPr>
        <p:spPr>
          <a:xfrm>
            <a:off x="7609399" y="4172487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20186F-7108-42FF-9FBE-347E4A8352DE}"/>
              </a:ext>
            </a:extLst>
          </p:cNvPr>
          <p:cNvSpPr/>
          <p:nvPr/>
        </p:nvSpPr>
        <p:spPr>
          <a:xfrm>
            <a:off x="7669600" y="4532626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A88251-171E-43BF-AC0A-4DACFC456613}"/>
              </a:ext>
            </a:extLst>
          </p:cNvPr>
          <p:cNvSpPr/>
          <p:nvPr/>
        </p:nvSpPr>
        <p:spPr>
          <a:xfrm>
            <a:off x="7853897" y="5025420"/>
            <a:ext cx="390372" cy="25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6C1705-F322-4E16-852F-5BD230A038EA}"/>
              </a:ext>
            </a:extLst>
          </p:cNvPr>
          <p:cNvSpPr/>
          <p:nvPr/>
        </p:nvSpPr>
        <p:spPr>
          <a:xfrm>
            <a:off x="7672208" y="5183658"/>
            <a:ext cx="353418" cy="264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w8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2BA8D1-9C5D-4F6B-B23E-551F031ACA0D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003364" y="4350596"/>
            <a:ext cx="786739" cy="10390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51AEAB-D22C-4FB0-88DA-6C9042251B49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6003364" y="5370120"/>
            <a:ext cx="835979" cy="195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7123FD-7AE6-415E-8A0A-1928772241B4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>
          <a:xfrm flipV="1">
            <a:off x="6494896" y="5524149"/>
            <a:ext cx="412577" cy="419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321985-CF37-4688-B98B-C6594F586459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7304561" y="4375247"/>
            <a:ext cx="917916" cy="994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C345CB-E8BE-4302-81A4-588EE17DC391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7255321" y="4350596"/>
            <a:ext cx="967156" cy="246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7FD946-0BF5-407A-B992-AA1C6C14A51D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7255321" y="4350596"/>
            <a:ext cx="967155" cy="8971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C67E97-1028-4547-8B05-A27B503209C1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7304561" y="5247698"/>
            <a:ext cx="917915" cy="1224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2BF7FE5-79F0-49DD-96BE-D8D9649A62BC}"/>
              </a:ext>
            </a:extLst>
          </p:cNvPr>
          <p:cNvCxnSpPr>
            <a:cxnSpLocks/>
            <a:stCxn id="24" idx="7"/>
            <a:endCxn id="16" idx="3"/>
          </p:cNvCxnSpPr>
          <p:nvPr/>
        </p:nvCxnSpPr>
        <p:spPr>
          <a:xfrm flipV="1">
            <a:off x="7734579" y="4542698"/>
            <a:ext cx="553261" cy="14643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9AFE49-B593-4EB4-9089-497DD0F94CE4}"/>
              </a:ext>
            </a:extLst>
          </p:cNvPr>
          <p:cNvCxnSpPr>
            <a:cxnSpLocks/>
            <a:stCxn id="24" idx="7"/>
            <a:endCxn id="17" idx="3"/>
          </p:cNvCxnSpPr>
          <p:nvPr/>
        </p:nvCxnSpPr>
        <p:spPr>
          <a:xfrm flipV="1">
            <a:off x="7734579" y="5389624"/>
            <a:ext cx="553260" cy="6173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3716FA-7E63-4DBF-96D3-9EAD45CF144D}"/>
              </a:ext>
            </a:extLst>
          </p:cNvPr>
          <p:cNvCxnSpPr>
            <a:cxnSpLocks/>
            <a:stCxn id="15" idx="7"/>
            <a:endCxn id="13" idx="3"/>
          </p:cNvCxnSpPr>
          <p:nvPr/>
        </p:nvCxnSpPr>
        <p:spPr>
          <a:xfrm flipV="1">
            <a:off x="6494896" y="4498579"/>
            <a:ext cx="363337" cy="14452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C4133E-C76E-4E43-A21F-F25B2D81516B}"/>
              </a:ext>
            </a:extLst>
          </p:cNvPr>
          <p:cNvSpPr/>
          <p:nvPr/>
        </p:nvSpPr>
        <p:spPr>
          <a:xfrm>
            <a:off x="5364088" y="2116960"/>
            <a:ext cx="2988290" cy="17700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Example:</a:t>
            </a:r>
          </a:p>
          <a:p>
            <a:r>
              <a:rPr lang="en-US" sz="1200" dirty="0">
                <a:solidFill>
                  <a:schemeClr val="tx1"/>
                </a:solidFill>
              </a:rPr>
              <a:t>X1 = 0.05, X2 = 0.10</a:t>
            </a:r>
          </a:p>
          <a:p>
            <a:r>
              <a:rPr lang="en-US" sz="1200" dirty="0">
                <a:solidFill>
                  <a:schemeClr val="tx1"/>
                </a:solidFill>
              </a:rPr>
              <a:t>b1 = 0.35, b2 = 0.60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Initial Weight:</a:t>
            </a:r>
          </a:p>
          <a:p>
            <a:r>
              <a:rPr lang="en-US" sz="1200" dirty="0">
                <a:solidFill>
                  <a:schemeClr val="tx1"/>
                </a:solidFill>
              </a:rPr>
              <a:t>w1 = 0.15, w2 = 0.20, w3 = 0.25, w4 = 0.30</a:t>
            </a:r>
          </a:p>
          <a:p>
            <a:r>
              <a:rPr lang="en-US" sz="1200" dirty="0">
                <a:solidFill>
                  <a:schemeClr val="tx1"/>
                </a:solidFill>
              </a:rPr>
              <a:t>w5 = 0.40, w6 = 0.45, w7 = 0.50, w8 = 0.55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Target values: </a:t>
            </a:r>
          </a:p>
          <a:p>
            <a:r>
              <a:rPr lang="en-US" sz="1200" dirty="0">
                <a:solidFill>
                  <a:schemeClr val="tx1"/>
                </a:solidFill>
              </a:rPr>
              <a:t>T1 = 0.01, T2 = 0.99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42411C-0ADB-4740-8235-491003BF9C58}"/>
              </a:ext>
            </a:extLst>
          </p:cNvPr>
          <p:cNvSpPr/>
          <p:nvPr/>
        </p:nvSpPr>
        <p:spPr>
          <a:xfrm>
            <a:off x="7575590" y="4136014"/>
            <a:ext cx="431258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3EBDC21-CDD4-4CFE-BA21-272C2590C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86" y="3503494"/>
            <a:ext cx="3114675" cy="2314575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A264D0C-29AA-4252-80AB-BC4D6F5A0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041" y="2513530"/>
            <a:ext cx="2886075" cy="514350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1EC52DD-650A-4C29-A786-2F09D58DAF43}"/>
              </a:ext>
            </a:extLst>
          </p:cNvPr>
          <p:cNvSpPr/>
          <p:nvPr/>
        </p:nvSpPr>
        <p:spPr>
          <a:xfrm>
            <a:off x="539552" y="2133489"/>
            <a:ext cx="4506072" cy="312376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Since: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205E70-5A5C-45C9-99FB-B1F689869494}"/>
              </a:ext>
            </a:extLst>
          </p:cNvPr>
          <p:cNvSpPr/>
          <p:nvPr/>
        </p:nvSpPr>
        <p:spPr>
          <a:xfrm>
            <a:off x="524350" y="3120669"/>
            <a:ext cx="4506072" cy="312376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We have:</a:t>
            </a:r>
          </a:p>
        </p:txBody>
      </p:sp>
    </p:spTree>
    <p:extLst>
      <p:ext uri="{BB962C8B-B14F-4D97-AF65-F5344CB8AC3E}">
        <p14:creationId xmlns:p14="http://schemas.microsoft.com/office/powerpoint/2010/main" val="425007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</TotalTime>
  <Words>1957</Words>
  <Application>Microsoft Office PowerPoint</Application>
  <PresentationFormat>On-screen Show (4:3)</PresentationFormat>
  <Paragraphs>580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佈景主題</vt:lpstr>
      <vt:lpstr>5.2 NN Calculation</vt:lpstr>
      <vt:lpstr>5.2 NN Calculation</vt:lpstr>
      <vt:lpstr>5.2.1 Forward Pass</vt:lpstr>
      <vt:lpstr>5.2.1 Forward Pass</vt:lpstr>
      <vt:lpstr>5.2.1 Forward Pass</vt:lpstr>
      <vt:lpstr>5.2.1 Forward Pass</vt:lpstr>
      <vt:lpstr>5.2.2 Backward Pass</vt:lpstr>
      <vt:lpstr>5.2.2 Backward Pass</vt:lpstr>
      <vt:lpstr>5.2.2 Backward Pass</vt:lpstr>
      <vt:lpstr>5.2.2 Backward Pass</vt:lpstr>
      <vt:lpstr>5.2.2 Backward Pass</vt:lpstr>
      <vt:lpstr>5.2.2 Backward Pass</vt:lpstr>
      <vt:lpstr>5.2.2 Backward Pass</vt:lpstr>
      <vt:lpstr>5.2.2 Backward Pass</vt:lpstr>
      <vt:lpstr>5.2.2 Backward Pass</vt:lpstr>
      <vt:lpstr>5.2.2 Backward Pass</vt:lpstr>
      <vt:lpstr>5.2.2 Backward Pass</vt:lpstr>
      <vt:lpstr>5.2.2 Backward Pass</vt:lpstr>
      <vt:lpstr>5.2.2 Backward Pass</vt:lpstr>
      <vt:lpstr>5.2.2 Backward Pass</vt:lpstr>
      <vt:lpstr>5.2.2 Backward Pass</vt:lpstr>
      <vt:lpstr>5.2.2 Backward Pass</vt:lpstr>
      <vt:lpstr>5.2.2 Backward Pass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1333</cp:revision>
  <dcterms:created xsi:type="dcterms:W3CDTF">2018-09-28T16:40:41Z</dcterms:created>
  <dcterms:modified xsi:type="dcterms:W3CDTF">2019-03-24T05:44:35Z</dcterms:modified>
</cp:coreProperties>
</file>