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304" r:id="rId4"/>
    <p:sldId id="261" r:id="rId5"/>
    <p:sldId id="265" r:id="rId6"/>
    <p:sldId id="266" r:id="rId7"/>
    <p:sldId id="267" r:id="rId8"/>
    <p:sldId id="305" r:id="rId9"/>
    <p:sldId id="268" r:id="rId10"/>
    <p:sldId id="270" r:id="rId11"/>
    <p:sldId id="269" r:id="rId12"/>
    <p:sldId id="272" r:id="rId13"/>
    <p:sldId id="306" r:id="rId14"/>
    <p:sldId id="271" r:id="rId15"/>
    <p:sldId id="273" r:id="rId16"/>
    <p:sldId id="274" r:id="rId17"/>
    <p:sldId id="275" r:id="rId18"/>
    <p:sldId id="276" r:id="rId19"/>
    <p:sldId id="277" r:id="rId20"/>
    <p:sldId id="278" r:id="rId21"/>
    <p:sldId id="280" r:id="rId22"/>
    <p:sldId id="307" r:id="rId23"/>
    <p:sldId id="281" r:id="rId24"/>
    <p:sldId id="282" r:id="rId25"/>
    <p:sldId id="308" r:id="rId26"/>
    <p:sldId id="279" r:id="rId27"/>
    <p:sldId id="283" r:id="rId28"/>
    <p:sldId id="284" r:id="rId29"/>
    <p:sldId id="286" r:id="rId30"/>
    <p:sldId id="287" r:id="rId31"/>
    <p:sldId id="288" r:id="rId32"/>
    <p:sldId id="289" r:id="rId33"/>
    <p:sldId id="291" r:id="rId34"/>
    <p:sldId id="290" r:id="rId35"/>
    <p:sldId id="292" r:id="rId36"/>
    <p:sldId id="293" r:id="rId37"/>
    <p:sldId id="294" r:id="rId38"/>
    <p:sldId id="299" r:id="rId39"/>
    <p:sldId id="295" r:id="rId40"/>
    <p:sldId id="296" r:id="rId41"/>
    <p:sldId id="297" r:id="rId42"/>
    <p:sldId id="309" r:id="rId43"/>
    <p:sldId id="298" r:id="rId44"/>
    <p:sldId id="300" r:id="rId45"/>
    <p:sldId id="301" r:id="rId46"/>
    <p:sldId id="302" r:id="rId47"/>
    <p:sldId id="303" r:id="rId48"/>
    <p:sldId id="259" r:id="rId4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6" autoAdjust="0"/>
    <p:restoredTop sz="96806" autoAdjust="0"/>
  </p:normalViewPr>
  <p:slideViewPr>
    <p:cSldViewPr>
      <p:cViewPr varScale="1">
        <p:scale>
          <a:sx n="92" d="100"/>
          <a:sy n="92" d="100"/>
        </p:scale>
        <p:origin x="9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stats.stackexchange.com/questions/265966/why-do-we-use-kullback-leibler-divergence-rather-than-cross-entropy-in-the-t-sne/265989" TargetMode="External"/><Relationship Id="rId2" Type="http://schemas.openxmlformats.org/officeDocument/2006/relationships/hyperlink" Target="https://ai.stackexchange.com/questions/3065/why-has-cross-entropy-become-the-classification-standard-loss-function-and-not-k" TargetMode="External"/><Relationship Id="rId1" Type="http://schemas.openxmlformats.org/officeDocument/2006/relationships/slideLayout" Target="../slideLayouts/slideLayout1.xml"/><Relationship Id="rId6" Type="http://schemas.openxmlformats.org/officeDocument/2006/relationships/hyperlink" Target="https://stats.stackexchange.com/questions/188903/intuition-on-the-kullback-leibler-kl-divergence" TargetMode="External"/><Relationship Id="rId5" Type="http://schemas.openxmlformats.org/officeDocument/2006/relationships/hyperlink" Target="https://www.reddit.com/r/MachineLearning/comments/4mebvf/why_train_with_crossentropy_instead_of_kl/" TargetMode="External"/><Relationship Id="rId4" Type="http://schemas.openxmlformats.org/officeDocument/2006/relationships/hyperlink" Target="https://stats.stackexchange.com/questions/357963/what-is-the-difference-cross-entropy-and-kl-divergenc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5.2 Multi-Layer Perceptron: Entropy, Cross-Entropy, and KL-Divergence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5.2.2 What is a bit?</a:t>
            </a:r>
            <a:endParaRPr lang="zh-TW" altLang="en-US" b="1" dirty="0">
              <a:solidFill>
                <a:srgbClr val="FFFF00"/>
              </a:solidFill>
            </a:endParaRPr>
          </a:p>
        </p:txBody>
      </p:sp>
      <p:sp>
        <p:nvSpPr>
          <p:cNvPr id="3" name="副標題 2"/>
          <p:cNvSpPr>
            <a:spLocks noGrp="1"/>
          </p:cNvSpPr>
          <p:nvPr>
            <p:ph type="subTitle" idx="1"/>
          </p:nvPr>
        </p:nvSpPr>
        <p:spPr>
          <a:xfrm>
            <a:off x="467544" y="1268762"/>
            <a:ext cx="8280920" cy="11680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What is a bit (2)?</a:t>
            </a:r>
          </a:p>
          <a:p>
            <a:pPr marL="342900" indent="-342900" algn="l">
              <a:buClr>
                <a:srgbClr val="0070C0"/>
              </a:buClr>
              <a:buSzPct val="80000"/>
              <a:buFont typeface="Wingdings" pitchFamily="2" charset="2"/>
              <a:buChar char="u"/>
            </a:pPr>
            <a:r>
              <a:rPr lang="en-US" sz="1600" dirty="0">
                <a:solidFill>
                  <a:schemeClr val="tx1"/>
                </a:solidFill>
              </a:rPr>
              <a:t>If the weather station tells you that is going to be rainy tomorrow, then they says have actually reduce your uncertainty by a factor of two. There were two equally likely options, now, there is just one.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8EBBF73E-D039-4A45-B815-7A5B5808B2C0}"/>
              </a:ext>
            </a:extLst>
          </p:cNvPr>
          <p:cNvPicPr>
            <a:picLocks noChangeAspect="1"/>
          </p:cNvPicPr>
          <p:nvPr/>
        </p:nvPicPr>
        <p:blipFill>
          <a:blip r:embed="rId2"/>
          <a:stretch>
            <a:fillRect/>
          </a:stretch>
        </p:blipFill>
        <p:spPr>
          <a:xfrm>
            <a:off x="1547664" y="2758320"/>
            <a:ext cx="5534025" cy="2286000"/>
          </a:xfrm>
          <a:prstGeom prst="rect">
            <a:avLst/>
          </a:prstGeom>
          <a:ln>
            <a:noFill/>
          </a:ln>
        </p:spPr>
      </p:pic>
      <p:pic>
        <p:nvPicPr>
          <p:cNvPr id="9" name="Picture 8">
            <a:extLst>
              <a:ext uri="{FF2B5EF4-FFF2-40B4-BE49-F238E27FC236}">
                <a16:creationId xmlns:a16="http://schemas.microsoft.com/office/drawing/2014/main" id="{96E5BCCA-5FA2-43EA-B710-A67ABF0490B6}"/>
              </a:ext>
            </a:extLst>
          </p:cNvPr>
          <p:cNvPicPr>
            <a:picLocks noChangeAspect="1"/>
          </p:cNvPicPr>
          <p:nvPr/>
        </p:nvPicPr>
        <p:blipFill>
          <a:blip r:embed="rId3"/>
          <a:stretch>
            <a:fillRect/>
          </a:stretch>
        </p:blipFill>
        <p:spPr>
          <a:xfrm>
            <a:off x="3828593" y="4699760"/>
            <a:ext cx="1175726" cy="1252738"/>
          </a:xfrm>
          <a:prstGeom prst="rect">
            <a:avLst/>
          </a:prstGeom>
        </p:spPr>
      </p:pic>
      <p:pic>
        <p:nvPicPr>
          <p:cNvPr id="10" name="Picture 9">
            <a:extLst>
              <a:ext uri="{FF2B5EF4-FFF2-40B4-BE49-F238E27FC236}">
                <a16:creationId xmlns:a16="http://schemas.microsoft.com/office/drawing/2014/main" id="{CDBE6C57-33F5-4305-ADBD-7CA36FFC8073}"/>
              </a:ext>
            </a:extLst>
          </p:cNvPr>
          <p:cNvPicPr>
            <a:picLocks noChangeAspect="1"/>
          </p:cNvPicPr>
          <p:nvPr/>
        </p:nvPicPr>
        <p:blipFill>
          <a:blip r:embed="rId4"/>
          <a:stretch>
            <a:fillRect/>
          </a:stretch>
        </p:blipFill>
        <p:spPr>
          <a:xfrm>
            <a:off x="6180224" y="5009319"/>
            <a:ext cx="1802929" cy="901465"/>
          </a:xfrm>
          <a:prstGeom prst="rect">
            <a:avLst/>
          </a:prstGeom>
        </p:spPr>
      </p:pic>
      <p:sp>
        <p:nvSpPr>
          <p:cNvPr id="11" name="Arrow: Right 10">
            <a:extLst>
              <a:ext uri="{FF2B5EF4-FFF2-40B4-BE49-F238E27FC236}">
                <a16:creationId xmlns:a16="http://schemas.microsoft.com/office/drawing/2014/main" id="{E6560C75-0980-4705-8FDE-B90B81EB0195}"/>
              </a:ext>
            </a:extLst>
          </p:cNvPr>
          <p:cNvSpPr/>
          <p:nvPr/>
        </p:nvSpPr>
        <p:spPr>
          <a:xfrm>
            <a:off x="5090650" y="5326129"/>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093781-1A99-4D46-B46F-FB21A00DF34D}"/>
              </a:ext>
            </a:extLst>
          </p:cNvPr>
          <p:cNvSpPr/>
          <p:nvPr/>
        </p:nvSpPr>
        <p:spPr>
          <a:xfrm>
            <a:off x="1218333" y="2661833"/>
            <a:ext cx="6840760" cy="34029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56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5.2.2 What is a bit?</a:t>
            </a:r>
            <a:endParaRPr lang="zh-TW" altLang="en-US" b="1" dirty="0">
              <a:solidFill>
                <a:srgbClr val="FFFF00"/>
              </a:solidFill>
            </a:endParaRPr>
          </a:p>
        </p:txBody>
      </p:sp>
      <p:sp>
        <p:nvSpPr>
          <p:cNvPr id="3" name="副標題 2"/>
          <p:cNvSpPr>
            <a:spLocks noGrp="1"/>
          </p:cNvSpPr>
          <p:nvPr>
            <p:ph type="subTitle" idx="1"/>
          </p:nvPr>
        </p:nvSpPr>
        <p:spPr>
          <a:xfrm>
            <a:off x="467544" y="1268762"/>
            <a:ext cx="8280920" cy="9396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What is a bit (3)?</a:t>
            </a:r>
          </a:p>
          <a:p>
            <a:pPr marL="342900" indent="-342900" algn="l">
              <a:buClr>
                <a:srgbClr val="0070C0"/>
              </a:buClr>
              <a:buSzPct val="80000"/>
              <a:buFont typeface="Wingdings" pitchFamily="2" charset="2"/>
              <a:buChar char="u"/>
            </a:pPr>
            <a:r>
              <a:rPr lang="en-US" sz="1600" dirty="0">
                <a:solidFill>
                  <a:schemeClr val="tx1"/>
                </a:solidFill>
              </a:rPr>
              <a:t>So the weather channel actually send you a single bit of useful information.</a:t>
            </a:r>
          </a:p>
          <a:p>
            <a:pPr marL="342900" indent="-342900" algn="l">
              <a:buClr>
                <a:srgbClr val="0070C0"/>
              </a:buClr>
              <a:buSzPct val="80000"/>
              <a:buFont typeface="Wingdings" pitchFamily="2" charset="2"/>
              <a:buChar char="u"/>
            </a:pPr>
            <a:r>
              <a:rPr lang="en-US" sz="1600" dirty="0">
                <a:solidFill>
                  <a:schemeClr val="tx1"/>
                </a:solidFill>
              </a:rPr>
              <a:t>And this is true no matter how they encoded this information.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8EBBF73E-D039-4A45-B815-7A5B5808B2C0}"/>
              </a:ext>
            </a:extLst>
          </p:cNvPr>
          <p:cNvPicPr>
            <a:picLocks noChangeAspect="1"/>
          </p:cNvPicPr>
          <p:nvPr/>
        </p:nvPicPr>
        <p:blipFill>
          <a:blip r:embed="rId2"/>
          <a:stretch>
            <a:fillRect/>
          </a:stretch>
        </p:blipFill>
        <p:spPr>
          <a:xfrm>
            <a:off x="1547664" y="2758320"/>
            <a:ext cx="5534025" cy="2286000"/>
          </a:xfrm>
          <a:prstGeom prst="rect">
            <a:avLst/>
          </a:prstGeom>
          <a:ln>
            <a:noFill/>
          </a:ln>
        </p:spPr>
      </p:pic>
      <p:pic>
        <p:nvPicPr>
          <p:cNvPr id="9" name="Picture 8">
            <a:extLst>
              <a:ext uri="{FF2B5EF4-FFF2-40B4-BE49-F238E27FC236}">
                <a16:creationId xmlns:a16="http://schemas.microsoft.com/office/drawing/2014/main" id="{96E5BCCA-5FA2-43EA-B710-A67ABF0490B6}"/>
              </a:ext>
            </a:extLst>
          </p:cNvPr>
          <p:cNvPicPr>
            <a:picLocks noChangeAspect="1"/>
          </p:cNvPicPr>
          <p:nvPr/>
        </p:nvPicPr>
        <p:blipFill>
          <a:blip r:embed="rId3"/>
          <a:stretch>
            <a:fillRect/>
          </a:stretch>
        </p:blipFill>
        <p:spPr>
          <a:xfrm>
            <a:off x="3984137" y="4957841"/>
            <a:ext cx="1175726" cy="1252738"/>
          </a:xfrm>
          <a:prstGeom prst="rect">
            <a:avLst/>
          </a:prstGeom>
        </p:spPr>
      </p:pic>
      <p:pic>
        <p:nvPicPr>
          <p:cNvPr id="10" name="Picture 9">
            <a:extLst>
              <a:ext uri="{FF2B5EF4-FFF2-40B4-BE49-F238E27FC236}">
                <a16:creationId xmlns:a16="http://schemas.microsoft.com/office/drawing/2014/main" id="{CDBE6C57-33F5-4305-ADBD-7CA36FFC8073}"/>
              </a:ext>
            </a:extLst>
          </p:cNvPr>
          <p:cNvPicPr>
            <a:picLocks noChangeAspect="1"/>
          </p:cNvPicPr>
          <p:nvPr/>
        </p:nvPicPr>
        <p:blipFill>
          <a:blip r:embed="rId4"/>
          <a:stretch>
            <a:fillRect/>
          </a:stretch>
        </p:blipFill>
        <p:spPr>
          <a:xfrm>
            <a:off x="6335768" y="5267400"/>
            <a:ext cx="1802929" cy="901465"/>
          </a:xfrm>
          <a:prstGeom prst="rect">
            <a:avLst/>
          </a:prstGeom>
        </p:spPr>
      </p:pic>
      <p:sp>
        <p:nvSpPr>
          <p:cNvPr id="11" name="Arrow: Right 10">
            <a:extLst>
              <a:ext uri="{FF2B5EF4-FFF2-40B4-BE49-F238E27FC236}">
                <a16:creationId xmlns:a16="http://schemas.microsoft.com/office/drawing/2014/main" id="{E6560C75-0980-4705-8FDE-B90B81EB0195}"/>
              </a:ext>
            </a:extLst>
          </p:cNvPr>
          <p:cNvSpPr/>
          <p:nvPr/>
        </p:nvSpPr>
        <p:spPr>
          <a:xfrm>
            <a:off x="5246194" y="5584210"/>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093781-1A99-4D46-B46F-FB21A00DF34D}"/>
              </a:ext>
            </a:extLst>
          </p:cNvPr>
          <p:cNvSpPr/>
          <p:nvPr/>
        </p:nvSpPr>
        <p:spPr>
          <a:xfrm>
            <a:off x="1218332" y="2661833"/>
            <a:ext cx="7098083" cy="36945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BAD85D-6D29-403D-99B4-592DDEE08E20}"/>
              </a:ext>
            </a:extLst>
          </p:cNvPr>
          <p:cNvSpPr/>
          <p:nvPr/>
        </p:nvSpPr>
        <p:spPr>
          <a:xfrm>
            <a:off x="5375616" y="5902944"/>
            <a:ext cx="720080" cy="2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bit</a:t>
            </a:r>
          </a:p>
        </p:txBody>
      </p:sp>
      <p:pic>
        <p:nvPicPr>
          <p:cNvPr id="15" name="Picture 14">
            <a:extLst>
              <a:ext uri="{FF2B5EF4-FFF2-40B4-BE49-F238E27FC236}">
                <a16:creationId xmlns:a16="http://schemas.microsoft.com/office/drawing/2014/main" id="{DC969ADF-72AA-4C53-BAC7-937398554D33}"/>
              </a:ext>
            </a:extLst>
          </p:cNvPr>
          <p:cNvPicPr>
            <a:picLocks noChangeAspect="1"/>
          </p:cNvPicPr>
          <p:nvPr/>
        </p:nvPicPr>
        <p:blipFill>
          <a:blip r:embed="rId5"/>
          <a:stretch>
            <a:fillRect/>
          </a:stretch>
        </p:blipFill>
        <p:spPr>
          <a:xfrm>
            <a:off x="5555858" y="5236049"/>
            <a:ext cx="383915" cy="321351"/>
          </a:xfrm>
          <a:prstGeom prst="rect">
            <a:avLst/>
          </a:prstGeom>
        </p:spPr>
      </p:pic>
    </p:spTree>
    <p:extLst>
      <p:ext uri="{BB962C8B-B14F-4D97-AF65-F5344CB8AC3E}">
        <p14:creationId xmlns:p14="http://schemas.microsoft.com/office/powerpoint/2010/main" val="286601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5.2.2 What is a bit?</a:t>
            </a:r>
            <a:endParaRPr lang="zh-TW" altLang="en-US" b="1" dirty="0">
              <a:solidFill>
                <a:srgbClr val="FFFF00"/>
              </a:solidFill>
            </a:endParaRPr>
          </a:p>
        </p:txBody>
      </p:sp>
      <p:sp>
        <p:nvSpPr>
          <p:cNvPr id="3" name="副標題 2"/>
          <p:cNvSpPr>
            <a:spLocks noGrp="1"/>
          </p:cNvSpPr>
          <p:nvPr>
            <p:ph type="subTitle" idx="1"/>
          </p:nvPr>
        </p:nvSpPr>
        <p:spPr>
          <a:xfrm>
            <a:off x="467544" y="1268762"/>
            <a:ext cx="8280920" cy="11680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What is a bit (4)?</a:t>
            </a:r>
          </a:p>
          <a:p>
            <a:pPr marL="342900" indent="-342900" algn="l">
              <a:buClr>
                <a:srgbClr val="0070C0"/>
              </a:buClr>
              <a:buSzPct val="80000"/>
              <a:buFont typeface="Wingdings" pitchFamily="2" charset="2"/>
              <a:buChar char="u"/>
            </a:pPr>
            <a:r>
              <a:rPr lang="en-US" sz="1600" dirty="0">
                <a:solidFill>
                  <a:schemeClr val="tx1"/>
                </a:solidFill>
              </a:rPr>
              <a:t>If they encoded it as a string with 5 characters (“Rainy”), each encoded on 1 byte, then they actually send you a 40 bits message, but they still only communicated 1 bit of useful information.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8EBBF73E-D039-4A45-B815-7A5B5808B2C0}"/>
              </a:ext>
            </a:extLst>
          </p:cNvPr>
          <p:cNvPicPr>
            <a:picLocks noChangeAspect="1"/>
          </p:cNvPicPr>
          <p:nvPr/>
        </p:nvPicPr>
        <p:blipFill>
          <a:blip r:embed="rId2"/>
          <a:stretch>
            <a:fillRect/>
          </a:stretch>
        </p:blipFill>
        <p:spPr>
          <a:xfrm>
            <a:off x="1547664" y="2758320"/>
            <a:ext cx="5534025" cy="2286000"/>
          </a:xfrm>
          <a:prstGeom prst="rect">
            <a:avLst/>
          </a:prstGeom>
          <a:ln>
            <a:noFill/>
          </a:ln>
        </p:spPr>
      </p:pic>
      <p:pic>
        <p:nvPicPr>
          <p:cNvPr id="9" name="Picture 8">
            <a:extLst>
              <a:ext uri="{FF2B5EF4-FFF2-40B4-BE49-F238E27FC236}">
                <a16:creationId xmlns:a16="http://schemas.microsoft.com/office/drawing/2014/main" id="{96E5BCCA-5FA2-43EA-B710-A67ABF0490B6}"/>
              </a:ext>
            </a:extLst>
          </p:cNvPr>
          <p:cNvPicPr>
            <a:picLocks noChangeAspect="1"/>
          </p:cNvPicPr>
          <p:nvPr/>
        </p:nvPicPr>
        <p:blipFill>
          <a:blip r:embed="rId3"/>
          <a:stretch>
            <a:fillRect/>
          </a:stretch>
        </p:blipFill>
        <p:spPr>
          <a:xfrm>
            <a:off x="3984137" y="4957841"/>
            <a:ext cx="1175726" cy="1252738"/>
          </a:xfrm>
          <a:prstGeom prst="rect">
            <a:avLst/>
          </a:prstGeom>
        </p:spPr>
      </p:pic>
      <p:pic>
        <p:nvPicPr>
          <p:cNvPr id="10" name="Picture 9">
            <a:extLst>
              <a:ext uri="{FF2B5EF4-FFF2-40B4-BE49-F238E27FC236}">
                <a16:creationId xmlns:a16="http://schemas.microsoft.com/office/drawing/2014/main" id="{CDBE6C57-33F5-4305-ADBD-7CA36FFC8073}"/>
              </a:ext>
            </a:extLst>
          </p:cNvPr>
          <p:cNvPicPr>
            <a:picLocks noChangeAspect="1"/>
          </p:cNvPicPr>
          <p:nvPr/>
        </p:nvPicPr>
        <p:blipFill>
          <a:blip r:embed="rId4"/>
          <a:stretch>
            <a:fillRect/>
          </a:stretch>
        </p:blipFill>
        <p:spPr>
          <a:xfrm>
            <a:off x="6335768" y="5267400"/>
            <a:ext cx="1802929" cy="901465"/>
          </a:xfrm>
          <a:prstGeom prst="rect">
            <a:avLst/>
          </a:prstGeom>
        </p:spPr>
      </p:pic>
      <p:sp>
        <p:nvSpPr>
          <p:cNvPr id="11" name="Arrow: Right 10">
            <a:extLst>
              <a:ext uri="{FF2B5EF4-FFF2-40B4-BE49-F238E27FC236}">
                <a16:creationId xmlns:a16="http://schemas.microsoft.com/office/drawing/2014/main" id="{E6560C75-0980-4705-8FDE-B90B81EB0195}"/>
              </a:ext>
            </a:extLst>
          </p:cNvPr>
          <p:cNvSpPr/>
          <p:nvPr/>
        </p:nvSpPr>
        <p:spPr>
          <a:xfrm>
            <a:off x="5246194" y="5584210"/>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093781-1A99-4D46-B46F-FB21A00DF34D}"/>
              </a:ext>
            </a:extLst>
          </p:cNvPr>
          <p:cNvSpPr/>
          <p:nvPr/>
        </p:nvSpPr>
        <p:spPr>
          <a:xfrm>
            <a:off x="1218332" y="2661833"/>
            <a:ext cx="7098083" cy="36945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BAD85D-6D29-403D-99B4-592DDEE08E20}"/>
              </a:ext>
            </a:extLst>
          </p:cNvPr>
          <p:cNvSpPr/>
          <p:nvPr/>
        </p:nvSpPr>
        <p:spPr>
          <a:xfrm>
            <a:off x="5375616" y="5902944"/>
            <a:ext cx="720080" cy="2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bit</a:t>
            </a:r>
          </a:p>
        </p:txBody>
      </p:sp>
      <p:sp>
        <p:nvSpPr>
          <p:cNvPr id="15" name="Rectangle 14">
            <a:extLst>
              <a:ext uri="{FF2B5EF4-FFF2-40B4-BE49-F238E27FC236}">
                <a16:creationId xmlns:a16="http://schemas.microsoft.com/office/drawing/2014/main" id="{F660D243-A55D-4845-BE39-9F3938828DFC}"/>
              </a:ext>
            </a:extLst>
          </p:cNvPr>
          <p:cNvSpPr/>
          <p:nvPr/>
        </p:nvSpPr>
        <p:spPr>
          <a:xfrm>
            <a:off x="5246194" y="5221742"/>
            <a:ext cx="911855" cy="2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“Rainy”</a:t>
            </a:r>
          </a:p>
        </p:txBody>
      </p:sp>
    </p:spTree>
    <p:extLst>
      <p:ext uri="{BB962C8B-B14F-4D97-AF65-F5344CB8AC3E}">
        <p14:creationId xmlns:p14="http://schemas.microsoft.com/office/powerpoint/2010/main" val="68448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5.2.3 Measure Information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231555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095130-94A5-4F82-8535-A5A76F248875}"/>
              </a:ext>
            </a:extLst>
          </p:cNvPr>
          <p:cNvPicPr>
            <a:picLocks noChangeAspect="1"/>
          </p:cNvPicPr>
          <p:nvPr/>
        </p:nvPicPr>
        <p:blipFill>
          <a:blip r:embed="rId2"/>
          <a:stretch>
            <a:fillRect/>
          </a:stretch>
        </p:blipFill>
        <p:spPr>
          <a:xfrm>
            <a:off x="1814512" y="2067025"/>
            <a:ext cx="5514975" cy="2800350"/>
          </a:xfrm>
          <a:prstGeom prst="rect">
            <a:avLst/>
          </a:prstGeom>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5.2.3 Measure Information</a:t>
            </a:r>
            <a:endParaRPr lang="zh-TW" altLang="en-US" b="1" dirty="0">
              <a:solidFill>
                <a:srgbClr val="FFFF00"/>
              </a:solidFill>
            </a:endParaRPr>
          </a:p>
        </p:txBody>
      </p:sp>
      <p:sp>
        <p:nvSpPr>
          <p:cNvPr id="3" name="副標題 2"/>
          <p:cNvSpPr>
            <a:spLocks noGrp="1"/>
          </p:cNvSpPr>
          <p:nvPr>
            <p:ph type="subTitle" idx="1"/>
          </p:nvPr>
        </p:nvSpPr>
        <p:spPr>
          <a:xfrm>
            <a:off x="467544" y="1268762"/>
            <a:ext cx="8280920" cy="7218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Measure Information (1):</a:t>
            </a:r>
          </a:p>
          <a:p>
            <a:pPr marL="342900" indent="-342900" algn="l">
              <a:buClr>
                <a:srgbClr val="0070C0"/>
              </a:buClr>
              <a:buSzPct val="80000"/>
              <a:buFont typeface="Wingdings" pitchFamily="2" charset="2"/>
              <a:buChar char="u"/>
            </a:pPr>
            <a:r>
              <a:rPr lang="en-US" sz="1600" dirty="0">
                <a:solidFill>
                  <a:schemeClr val="tx1"/>
                </a:solidFill>
              </a:rPr>
              <a:t>Now, suppose the weather has 8 possible states, all equally likely.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16" name="Picture 15">
            <a:extLst>
              <a:ext uri="{FF2B5EF4-FFF2-40B4-BE49-F238E27FC236}">
                <a16:creationId xmlns:a16="http://schemas.microsoft.com/office/drawing/2014/main" id="{63719FBD-AAF7-4EF0-973E-B37DC380B2C3}"/>
              </a:ext>
            </a:extLst>
          </p:cNvPr>
          <p:cNvPicPr>
            <a:picLocks noChangeAspect="1"/>
          </p:cNvPicPr>
          <p:nvPr/>
        </p:nvPicPr>
        <p:blipFill>
          <a:blip r:embed="rId3"/>
          <a:stretch>
            <a:fillRect/>
          </a:stretch>
        </p:blipFill>
        <p:spPr>
          <a:xfrm>
            <a:off x="3488529" y="4836369"/>
            <a:ext cx="1175726" cy="1252738"/>
          </a:xfrm>
          <a:prstGeom prst="rect">
            <a:avLst/>
          </a:prstGeom>
        </p:spPr>
      </p:pic>
      <p:pic>
        <p:nvPicPr>
          <p:cNvPr id="17" name="Picture 16">
            <a:extLst>
              <a:ext uri="{FF2B5EF4-FFF2-40B4-BE49-F238E27FC236}">
                <a16:creationId xmlns:a16="http://schemas.microsoft.com/office/drawing/2014/main" id="{EBECEA64-F152-476E-954E-BFD2BF2FAB65}"/>
              </a:ext>
            </a:extLst>
          </p:cNvPr>
          <p:cNvPicPr>
            <a:picLocks noChangeAspect="1"/>
          </p:cNvPicPr>
          <p:nvPr/>
        </p:nvPicPr>
        <p:blipFill>
          <a:blip r:embed="rId4"/>
          <a:stretch>
            <a:fillRect/>
          </a:stretch>
        </p:blipFill>
        <p:spPr>
          <a:xfrm>
            <a:off x="5840160" y="5145928"/>
            <a:ext cx="1802929" cy="901465"/>
          </a:xfrm>
          <a:prstGeom prst="rect">
            <a:avLst/>
          </a:prstGeom>
        </p:spPr>
      </p:pic>
      <p:sp>
        <p:nvSpPr>
          <p:cNvPr id="18" name="Arrow: Right 17">
            <a:extLst>
              <a:ext uri="{FF2B5EF4-FFF2-40B4-BE49-F238E27FC236}">
                <a16:creationId xmlns:a16="http://schemas.microsoft.com/office/drawing/2014/main" id="{BC11ED8C-06E5-4077-AD88-76AE768FF3C0}"/>
              </a:ext>
            </a:extLst>
          </p:cNvPr>
          <p:cNvSpPr/>
          <p:nvPr/>
        </p:nvSpPr>
        <p:spPr>
          <a:xfrm>
            <a:off x="4750586" y="5462738"/>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DC1F6D-B53B-4DBC-B8E7-94FDDA574DA4}"/>
              </a:ext>
            </a:extLst>
          </p:cNvPr>
          <p:cNvSpPr/>
          <p:nvPr/>
        </p:nvSpPr>
        <p:spPr>
          <a:xfrm>
            <a:off x="1567910" y="2038740"/>
            <a:ext cx="6480721" cy="40596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91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095130-94A5-4F82-8535-A5A76F248875}"/>
              </a:ext>
            </a:extLst>
          </p:cNvPr>
          <p:cNvPicPr>
            <a:picLocks noChangeAspect="1"/>
          </p:cNvPicPr>
          <p:nvPr/>
        </p:nvPicPr>
        <p:blipFill>
          <a:blip r:embed="rId2"/>
          <a:stretch>
            <a:fillRect/>
          </a:stretch>
        </p:blipFill>
        <p:spPr>
          <a:xfrm>
            <a:off x="1967923" y="2659614"/>
            <a:ext cx="5514975" cy="2800350"/>
          </a:xfrm>
          <a:prstGeom prst="rect">
            <a:avLst/>
          </a:prstGeom>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5.2.3 Measure Information</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1521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Measure Information (2):</a:t>
            </a:r>
          </a:p>
          <a:p>
            <a:pPr marL="342900" indent="-342900" algn="l">
              <a:buClr>
                <a:srgbClr val="0070C0"/>
              </a:buClr>
              <a:buSzPct val="80000"/>
              <a:buFont typeface="Wingdings" pitchFamily="2" charset="2"/>
              <a:buChar char="u"/>
            </a:pPr>
            <a:r>
              <a:rPr lang="en-US" sz="1600" dirty="0">
                <a:solidFill>
                  <a:schemeClr val="tx1"/>
                </a:solidFill>
              </a:rPr>
              <a:t>Now, when the weather station gives you tomorrow’s weather, they are dividing your uncertainty by a factor of 8, which is 2 to the power of 3. So they send you 3 bits of useful information.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6" name="Picture 15">
            <a:extLst>
              <a:ext uri="{FF2B5EF4-FFF2-40B4-BE49-F238E27FC236}">
                <a16:creationId xmlns:a16="http://schemas.microsoft.com/office/drawing/2014/main" id="{63719FBD-AAF7-4EF0-973E-B37DC380B2C3}"/>
              </a:ext>
            </a:extLst>
          </p:cNvPr>
          <p:cNvPicPr>
            <a:picLocks noChangeAspect="1"/>
          </p:cNvPicPr>
          <p:nvPr/>
        </p:nvPicPr>
        <p:blipFill>
          <a:blip r:embed="rId3"/>
          <a:stretch>
            <a:fillRect/>
          </a:stretch>
        </p:blipFill>
        <p:spPr>
          <a:xfrm>
            <a:off x="3581721" y="5334249"/>
            <a:ext cx="1175726" cy="1252738"/>
          </a:xfrm>
          <a:prstGeom prst="rect">
            <a:avLst/>
          </a:prstGeom>
        </p:spPr>
      </p:pic>
      <p:pic>
        <p:nvPicPr>
          <p:cNvPr id="17" name="Picture 16">
            <a:extLst>
              <a:ext uri="{FF2B5EF4-FFF2-40B4-BE49-F238E27FC236}">
                <a16:creationId xmlns:a16="http://schemas.microsoft.com/office/drawing/2014/main" id="{EBECEA64-F152-476E-954E-BFD2BF2FAB65}"/>
              </a:ext>
            </a:extLst>
          </p:cNvPr>
          <p:cNvPicPr>
            <a:picLocks noChangeAspect="1"/>
          </p:cNvPicPr>
          <p:nvPr/>
        </p:nvPicPr>
        <p:blipFill>
          <a:blip r:embed="rId4"/>
          <a:stretch>
            <a:fillRect/>
          </a:stretch>
        </p:blipFill>
        <p:spPr>
          <a:xfrm>
            <a:off x="5933352" y="5643808"/>
            <a:ext cx="1802929" cy="901465"/>
          </a:xfrm>
          <a:prstGeom prst="rect">
            <a:avLst/>
          </a:prstGeom>
        </p:spPr>
      </p:pic>
      <p:sp>
        <p:nvSpPr>
          <p:cNvPr id="18" name="Arrow: Right 17">
            <a:extLst>
              <a:ext uri="{FF2B5EF4-FFF2-40B4-BE49-F238E27FC236}">
                <a16:creationId xmlns:a16="http://schemas.microsoft.com/office/drawing/2014/main" id="{BC11ED8C-06E5-4077-AD88-76AE768FF3C0}"/>
              </a:ext>
            </a:extLst>
          </p:cNvPr>
          <p:cNvSpPr/>
          <p:nvPr/>
        </p:nvSpPr>
        <p:spPr>
          <a:xfrm>
            <a:off x="4843778" y="5960618"/>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DC1F6D-B53B-4DBC-B8E7-94FDDA574DA4}"/>
              </a:ext>
            </a:extLst>
          </p:cNvPr>
          <p:cNvSpPr/>
          <p:nvPr/>
        </p:nvSpPr>
        <p:spPr>
          <a:xfrm>
            <a:off x="1661102" y="2536620"/>
            <a:ext cx="6480721" cy="40596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4FFA62E-7C1C-4600-A5D1-34A9F1918F5F}"/>
              </a:ext>
            </a:extLst>
          </p:cNvPr>
          <p:cNvPicPr>
            <a:picLocks noChangeAspect="1"/>
          </p:cNvPicPr>
          <p:nvPr/>
        </p:nvPicPr>
        <p:blipFill>
          <a:blip r:embed="rId5"/>
          <a:stretch>
            <a:fillRect/>
          </a:stretch>
        </p:blipFill>
        <p:spPr>
          <a:xfrm>
            <a:off x="5019119" y="5607805"/>
            <a:ext cx="473876" cy="352813"/>
          </a:xfrm>
          <a:prstGeom prst="rect">
            <a:avLst/>
          </a:prstGeom>
        </p:spPr>
      </p:pic>
      <p:pic>
        <p:nvPicPr>
          <p:cNvPr id="9" name="Picture 8">
            <a:extLst>
              <a:ext uri="{FF2B5EF4-FFF2-40B4-BE49-F238E27FC236}">
                <a16:creationId xmlns:a16="http://schemas.microsoft.com/office/drawing/2014/main" id="{7611B28D-BDC0-4776-8DC3-4088140E4E74}"/>
              </a:ext>
            </a:extLst>
          </p:cNvPr>
          <p:cNvPicPr>
            <a:picLocks noChangeAspect="1"/>
          </p:cNvPicPr>
          <p:nvPr/>
        </p:nvPicPr>
        <p:blipFill>
          <a:blip r:embed="rId6"/>
          <a:stretch>
            <a:fillRect/>
          </a:stretch>
        </p:blipFill>
        <p:spPr>
          <a:xfrm>
            <a:off x="1956979" y="5704658"/>
            <a:ext cx="1219200" cy="542925"/>
          </a:xfrm>
          <a:prstGeom prst="rect">
            <a:avLst/>
          </a:prstGeom>
        </p:spPr>
      </p:pic>
      <p:sp>
        <p:nvSpPr>
          <p:cNvPr id="14" name="Rectangle 13">
            <a:extLst>
              <a:ext uri="{FF2B5EF4-FFF2-40B4-BE49-F238E27FC236}">
                <a16:creationId xmlns:a16="http://schemas.microsoft.com/office/drawing/2014/main" id="{F168B9C8-1EA6-4967-BBAC-B62486BE4B2F}"/>
              </a:ext>
            </a:extLst>
          </p:cNvPr>
          <p:cNvSpPr/>
          <p:nvPr/>
        </p:nvSpPr>
        <p:spPr>
          <a:xfrm>
            <a:off x="4968522" y="6269008"/>
            <a:ext cx="720080" cy="2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3</a:t>
            </a:r>
            <a:r>
              <a:rPr lang="en-US" dirty="0">
                <a:solidFill>
                  <a:schemeClr val="tx1"/>
                </a:solidFill>
              </a:rPr>
              <a:t> bits</a:t>
            </a:r>
          </a:p>
        </p:txBody>
      </p:sp>
      <p:pic>
        <p:nvPicPr>
          <p:cNvPr id="11" name="Picture 10">
            <a:extLst>
              <a:ext uri="{FF2B5EF4-FFF2-40B4-BE49-F238E27FC236}">
                <a16:creationId xmlns:a16="http://schemas.microsoft.com/office/drawing/2014/main" id="{A656CF1D-AA4E-469C-B7E5-72A7D936C574}"/>
              </a:ext>
            </a:extLst>
          </p:cNvPr>
          <p:cNvPicPr>
            <a:picLocks noChangeAspect="1"/>
          </p:cNvPicPr>
          <p:nvPr/>
        </p:nvPicPr>
        <p:blipFill>
          <a:blip r:embed="rId7"/>
          <a:stretch>
            <a:fillRect/>
          </a:stretch>
        </p:blipFill>
        <p:spPr>
          <a:xfrm>
            <a:off x="1929214" y="6269008"/>
            <a:ext cx="1000125" cy="304800"/>
          </a:xfrm>
          <a:prstGeom prst="rect">
            <a:avLst/>
          </a:prstGeom>
        </p:spPr>
      </p:pic>
    </p:spTree>
    <p:extLst>
      <p:ext uri="{BB962C8B-B14F-4D97-AF65-F5344CB8AC3E}">
        <p14:creationId xmlns:p14="http://schemas.microsoft.com/office/powerpoint/2010/main" val="3430179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5.2.3 Measure Information</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9806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Measure Information (3):</a:t>
            </a:r>
          </a:p>
          <a:p>
            <a:pPr marL="342900" indent="-342900" algn="l">
              <a:buClr>
                <a:srgbClr val="0070C0"/>
              </a:buClr>
              <a:buSzPct val="80000"/>
              <a:buFont typeface="Wingdings" pitchFamily="2" charset="2"/>
              <a:buChar char="u"/>
            </a:pPr>
            <a:r>
              <a:rPr lang="en-US" sz="1600" dirty="0">
                <a:solidFill>
                  <a:schemeClr val="tx1"/>
                </a:solidFill>
              </a:rPr>
              <a:t>But what is the possibilities are not equally likely? </a:t>
            </a:r>
          </a:p>
          <a:p>
            <a:pPr marL="342900" indent="-342900" algn="l">
              <a:buClr>
                <a:srgbClr val="0070C0"/>
              </a:buClr>
              <a:buSzPct val="80000"/>
              <a:buFont typeface="Wingdings" pitchFamily="2" charset="2"/>
              <a:buChar char="u"/>
            </a:pPr>
            <a:r>
              <a:rPr lang="en-US" sz="1600" dirty="0">
                <a:solidFill>
                  <a:schemeClr val="tx1"/>
                </a:solidFill>
              </a:rPr>
              <a:t>Say 75% chance sunny and 25% rainy.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581721" y="5099012"/>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933352" y="5408571"/>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843778" y="5725381"/>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661102" y="2536620"/>
            <a:ext cx="6480721" cy="39167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4E17109-00B9-4CD6-ABB3-62D5071196F4}"/>
              </a:ext>
            </a:extLst>
          </p:cNvPr>
          <p:cNvPicPr>
            <a:picLocks noChangeAspect="1"/>
          </p:cNvPicPr>
          <p:nvPr/>
        </p:nvPicPr>
        <p:blipFill>
          <a:blip r:embed="rId4"/>
          <a:stretch>
            <a:fillRect/>
          </a:stretch>
        </p:blipFill>
        <p:spPr>
          <a:xfrm>
            <a:off x="2045650" y="2721693"/>
            <a:ext cx="5690631" cy="2259637"/>
          </a:xfrm>
          <a:prstGeom prst="rect">
            <a:avLst/>
          </a:prstGeom>
        </p:spPr>
      </p:pic>
      <p:pic>
        <p:nvPicPr>
          <p:cNvPr id="25" name="Picture 24">
            <a:extLst>
              <a:ext uri="{FF2B5EF4-FFF2-40B4-BE49-F238E27FC236}">
                <a16:creationId xmlns:a16="http://schemas.microsoft.com/office/drawing/2014/main" id="{0B2DA4F2-3DD9-4116-88B2-74901579E335}"/>
              </a:ext>
            </a:extLst>
          </p:cNvPr>
          <p:cNvPicPr>
            <a:picLocks noChangeAspect="1"/>
          </p:cNvPicPr>
          <p:nvPr/>
        </p:nvPicPr>
        <p:blipFill>
          <a:blip r:embed="rId5"/>
          <a:stretch>
            <a:fillRect/>
          </a:stretch>
        </p:blipFill>
        <p:spPr>
          <a:xfrm>
            <a:off x="5079451" y="5435590"/>
            <a:ext cx="383915" cy="321351"/>
          </a:xfrm>
          <a:prstGeom prst="rect">
            <a:avLst/>
          </a:prstGeom>
        </p:spPr>
      </p:pic>
    </p:spTree>
    <p:extLst>
      <p:ext uri="{BB962C8B-B14F-4D97-AF65-F5344CB8AC3E}">
        <p14:creationId xmlns:p14="http://schemas.microsoft.com/office/powerpoint/2010/main" val="82288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5.2.3 Measure Information</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13891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Measure Information (4):</a:t>
            </a:r>
          </a:p>
          <a:p>
            <a:pPr marL="342900" indent="-342900" algn="l">
              <a:buClr>
                <a:srgbClr val="0070C0"/>
              </a:buClr>
              <a:buSzPct val="80000"/>
              <a:buFont typeface="Wingdings" pitchFamily="2" charset="2"/>
              <a:buChar char="u"/>
            </a:pPr>
            <a:r>
              <a:rPr lang="en-US" sz="1600" dirty="0">
                <a:solidFill>
                  <a:schemeClr val="tx1"/>
                </a:solidFill>
              </a:rPr>
              <a:t>If the weather station tells you it is going to be rainy tomorrow, then your uncertainty is has dropped by a factor of 4, which is 2  bits of information.</a:t>
            </a:r>
          </a:p>
          <a:p>
            <a:pPr marL="342900" indent="-342900" algn="l">
              <a:buClr>
                <a:srgbClr val="0070C0"/>
              </a:buClr>
              <a:buSzPct val="80000"/>
              <a:buFont typeface="Wingdings" pitchFamily="2" charset="2"/>
              <a:buChar char="u"/>
            </a:pPr>
            <a:r>
              <a:rPr lang="en-US" sz="1600" dirty="0">
                <a:solidFill>
                  <a:schemeClr val="tx1"/>
                </a:solidFill>
              </a:rPr>
              <a:t>The uncertainty reduction is just the inverse of the event’s probability, in this case, the inverse of 25% is 4.</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581721" y="5334249"/>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933352" y="5643808"/>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843778" y="5960618"/>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661102" y="2708920"/>
            <a:ext cx="6480721" cy="38873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4E17109-00B9-4CD6-ABB3-62D5071196F4}"/>
              </a:ext>
            </a:extLst>
          </p:cNvPr>
          <p:cNvPicPr>
            <a:picLocks noChangeAspect="1"/>
          </p:cNvPicPr>
          <p:nvPr/>
        </p:nvPicPr>
        <p:blipFill>
          <a:blip r:embed="rId4"/>
          <a:stretch>
            <a:fillRect/>
          </a:stretch>
        </p:blipFill>
        <p:spPr>
          <a:xfrm>
            <a:off x="2064326" y="2830065"/>
            <a:ext cx="5690631" cy="2259637"/>
          </a:xfrm>
          <a:prstGeom prst="rect">
            <a:avLst/>
          </a:prstGeom>
        </p:spPr>
      </p:pic>
      <p:pic>
        <p:nvPicPr>
          <p:cNvPr id="25" name="Picture 24">
            <a:extLst>
              <a:ext uri="{FF2B5EF4-FFF2-40B4-BE49-F238E27FC236}">
                <a16:creationId xmlns:a16="http://schemas.microsoft.com/office/drawing/2014/main" id="{0B2DA4F2-3DD9-4116-88B2-74901579E335}"/>
              </a:ext>
            </a:extLst>
          </p:cNvPr>
          <p:cNvPicPr>
            <a:picLocks noChangeAspect="1"/>
          </p:cNvPicPr>
          <p:nvPr/>
        </p:nvPicPr>
        <p:blipFill>
          <a:blip r:embed="rId5"/>
          <a:stretch>
            <a:fillRect/>
          </a:stretch>
        </p:blipFill>
        <p:spPr>
          <a:xfrm>
            <a:off x="5079451" y="5670827"/>
            <a:ext cx="383915" cy="321351"/>
          </a:xfrm>
          <a:prstGeom prst="rect">
            <a:avLst/>
          </a:prstGeom>
        </p:spPr>
      </p:pic>
      <p:pic>
        <p:nvPicPr>
          <p:cNvPr id="11" name="Picture 10">
            <a:extLst>
              <a:ext uri="{FF2B5EF4-FFF2-40B4-BE49-F238E27FC236}">
                <a16:creationId xmlns:a16="http://schemas.microsoft.com/office/drawing/2014/main" id="{400D1258-F7AC-40F3-8A58-7A67CDA54B48}"/>
              </a:ext>
            </a:extLst>
          </p:cNvPr>
          <p:cNvPicPr>
            <a:picLocks noChangeAspect="1"/>
          </p:cNvPicPr>
          <p:nvPr/>
        </p:nvPicPr>
        <p:blipFill>
          <a:blip r:embed="rId6"/>
          <a:stretch>
            <a:fillRect/>
          </a:stretch>
        </p:blipFill>
        <p:spPr>
          <a:xfrm>
            <a:off x="2124075" y="5897762"/>
            <a:ext cx="933450" cy="333375"/>
          </a:xfrm>
          <a:prstGeom prst="rect">
            <a:avLst/>
          </a:prstGeom>
        </p:spPr>
      </p:pic>
      <p:sp>
        <p:nvSpPr>
          <p:cNvPr id="26" name="Rectangle 25">
            <a:extLst>
              <a:ext uri="{FF2B5EF4-FFF2-40B4-BE49-F238E27FC236}">
                <a16:creationId xmlns:a16="http://schemas.microsoft.com/office/drawing/2014/main" id="{47E1A690-D26E-49BF-8A30-F4FA1D12AAC4}"/>
              </a:ext>
            </a:extLst>
          </p:cNvPr>
          <p:cNvSpPr/>
          <p:nvPr/>
        </p:nvSpPr>
        <p:spPr>
          <a:xfrm>
            <a:off x="4968522" y="6269008"/>
            <a:ext cx="720080" cy="2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dirty="0">
                <a:solidFill>
                  <a:schemeClr val="tx1"/>
                </a:solidFill>
              </a:rPr>
              <a:t> bits</a:t>
            </a:r>
          </a:p>
        </p:txBody>
      </p:sp>
    </p:spTree>
    <p:extLst>
      <p:ext uri="{BB962C8B-B14F-4D97-AF65-F5344CB8AC3E}">
        <p14:creationId xmlns:p14="http://schemas.microsoft.com/office/powerpoint/2010/main" val="28053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5.2.3 Measure Information</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0071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Measure Information (5):</a:t>
            </a:r>
          </a:p>
          <a:p>
            <a:pPr marL="342900" indent="-342900" algn="l">
              <a:buClr>
                <a:srgbClr val="0070C0"/>
              </a:buClr>
              <a:buSzPct val="80000"/>
              <a:buFont typeface="Wingdings" pitchFamily="2" charset="2"/>
              <a:buChar char="u"/>
            </a:pPr>
            <a:r>
              <a:rPr lang="en-US" sz="1600" dirty="0">
                <a:solidFill>
                  <a:schemeClr val="tx1"/>
                </a:solidFill>
              </a:rPr>
              <a:t>Now the log of (1/x) is equal to -log (x), so the equation to compute the number of bits simplifies to - binary log of probability, 25%.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581721" y="5334249"/>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933352" y="5643808"/>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843778" y="5960618"/>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661102" y="2830064"/>
            <a:ext cx="6480721" cy="37661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4E17109-00B9-4CD6-ABB3-62D5071196F4}"/>
              </a:ext>
            </a:extLst>
          </p:cNvPr>
          <p:cNvPicPr>
            <a:picLocks noChangeAspect="1"/>
          </p:cNvPicPr>
          <p:nvPr/>
        </p:nvPicPr>
        <p:blipFill>
          <a:blip r:embed="rId4"/>
          <a:stretch>
            <a:fillRect/>
          </a:stretch>
        </p:blipFill>
        <p:spPr>
          <a:xfrm>
            <a:off x="2056146" y="2895262"/>
            <a:ext cx="5690631" cy="2259637"/>
          </a:xfrm>
          <a:prstGeom prst="rect">
            <a:avLst/>
          </a:prstGeom>
        </p:spPr>
      </p:pic>
      <p:pic>
        <p:nvPicPr>
          <p:cNvPr id="25" name="Picture 24">
            <a:extLst>
              <a:ext uri="{FF2B5EF4-FFF2-40B4-BE49-F238E27FC236}">
                <a16:creationId xmlns:a16="http://schemas.microsoft.com/office/drawing/2014/main" id="{0B2DA4F2-3DD9-4116-88B2-74901579E335}"/>
              </a:ext>
            </a:extLst>
          </p:cNvPr>
          <p:cNvPicPr>
            <a:picLocks noChangeAspect="1"/>
          </p:cNvPicPr>
          <p:nvPr/>
        </p:nvPicPr>
        <p:blipFill>
          <a:blip r:embed="rId5"/>
          <a:stretch>
            <a:fillRect/>
          </a:stretch>
        </p:blipFill>
        <p:spPr>
          <a:xfrm>
            <a:off x="5079451" y="5670827"/>
            <a:ext cx="383915" cy="321351"/>
          </a:xfrm>
          <a:prstGeom prst="rect">
            <a:avLst/>
          </a:prstGeom>
        </p:spPr>
      </p:pic>
      <p:sp>
        <p:nvSpPr>
          <p:cNvPr id="26" name="Rectangle 25">
            <a:extLst>
              <a:ext uri="{FF2B5EF4-FFF2-40B4-BE49-F238E27FC236}">
                <a16:creationId xmlns:a16="http://schemas.microsoft.com/office/drawing/2014/main" id="{47E1A690-D26E-49BF-8A30-F4FA1D12AAC4}"/>
              </a:ext>
            </a:extLst>
          </p:cNvPr>
          <p:cNvSpPr/>
          <p:nvPr/>
        </p:nvSpPr>
        <p:spPr>
          <a:xfrm>
            <a:off x="4968522" y="6269008"/>
            <a:ext cx="720080" cy="2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dirty="0">
                <a:solidFill>
                  <a:schemeClr val="tx1"/>
                </a:solidFill>
              </a:rPr>
              <a:t> bits</a:t>
            </a:r>
          </a:p>
        </p:txBody>
      </p:sp>
      <p:pic>
        <p:nvPicPr>
          <p:cNvPr id="12" name="Picture 11">
            <a:extLst>
              <a:ext uri="{FF2B5EF4-FFF2-40B4-BE49-F238E27FC236}">
                <a16:creationId xmlns:a16="http://schemas.microsoft.com/office/drawing/2014/main" id="{7649B369-2D97-44FB-B8E9-37B30AD7887D}"/>
              </a:ext>
            </a:extLst>
          </p:cNvPr>
          <p:cNvPicPr>
            <a:picLocks noChangeAspect="1"/>
          </p:cNvPicPr>
          <p:nvPr/>
        </p:nvPicPr>
        <p:blipFill>
          <a:blip r:embed="rId6"/>
          <a:stretch>
            <a:fillRect/>
          </a:stretch>
        </p:blipFill>
        <p:spPr>
          <a:xfrm>
            <a:off x="2022486" y="5831502"/>
            <a:ext cx="1152525" cy="314325"/>
          </a:xfrm>
          <a:prstGeom prst="rect">
            <a:avLst/>
          </a:prstGeom>
        </p:spPr>
      </p:pic>
    </p:spTree>
    <p:extLst>
      <p:ext uri="{BB962C8B-B14F-4D97-AF65-F5344CB8AC3E}">
        <p14:creationId xmlns:p14="http://schemas.microsoft.com/office/powerpoint/2010/main" val="14860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5.2.3 Measure Information</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0071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Measure Information (6):</a:t>
            </a:r>
          </a:p>
          <a:p>
            <a:pPr marL="342900" indent="-342900" algn="l">
              <a:buClr>
                <a:srgbClr val="0070C0"/>
              </a:buClr>
              <a:buSzPct val="80000"/>
              <a:buFont typeface="Wingdings" pitchFamily="2" charset="2"/>
              <a:buChar char="u"/>
            </a:pPr>
            <a:r>
              <a:rPr lang="en-US" sz="1600" dirty="0">
                <a:solidFill>
                  <a:schemeClr val="tx1"/>
                </a:solidFill>
              </a:rPr>
              <a:t>Now, if the weather station tell you it is going to be sunny tomorrow, then your uncertainty has not dropped much. In fact, you get just over 0.41 bits of information.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361271" y="5024446"/>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712902" y="5334005"/>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623328" y="5650815"/>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440652" y="2520261"/>
            <a:ext cx="6480721" cy="37661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4E17109-00B9-4CD6-ABB3-62D5071196F4}"/>
              </a:ext>
            </a:extLst>
          </p:cNvPr>
          <p:cNvPicPr>
            <a:picLocks noChangeAspect="1"/>
          </p:cNvPicPr>
          <p:nvPr/>
        </p:nvPicPr>
        <p:blipFill>
          <a:blip r:embed="rId4"/>
          <a:stretch>
            <a:fillRect/>
          </a:stretch>
        </p:blipFill>
        <p:spPr>
          <a:xfrm>
            <a:off x="1835696" y="2585459"/>
            <a:ext cx="5690631" cy="2259637"/>
          </a:xfrm>
          <a:prstGeom prst="rect">
            <a:avLst/>
          </a:prstGeom>
        </p:spPr>
      </p:pic>
      <p:sp>
        <p:nvSpPr>
          <p:cNvPr id="26" name="Rectangle 25">
            <a:extLst>
              <a:ext uri="{FF2B5EF4-FFF2-40B4-BE49-F238E27FC236}">
                <a16:creationId xmlns:a16="http://schemas.microsoft.com/office/drawing/2014/main" id="{47E1A690-D26E-49BF-8A30-F4FA1D12AAC4}"/>
              </a:ext>
            </a:extLst>
          </p:cNvPr>
          <p:cNvSpPr/>
          <p:nvPr/>
        </p:nvSpPr>
        <p:spPr>
          <a:xfrm>
            <a:off x="4583470" y="5969549"/>
            <a:ext cx="1039701" cy="2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0.41</a:t>
            </a:r>
            <a:r>
              <a:rPr lang="en-US" dirty="0">
                <a:solidFill>
                  <a:schemeClr val="tx1"/>
                </a:solidFill>
              </a:rPr>
              <a:t> bits</a:t>
            </a:r>
          </a:p>
        </p:txBody>
      </p:sp>
      <p:pic>
        <p:nvPicPr>
          <p:cNvPr id="7" name="Picture 6">
            <a:extLst>
              <a:ext uri="{FF2B5EF4-FFF2-40B4-BE49-F238E27FC236}">
                <a16:creationId xmlns:a16="http://schemas.microsoft.com/office/drawing/2014/main" id="{D63A8B8F-95D8-4DD5-99F2-CE476C11CFC5}"/>
              </a:ext>
            </a:extLst>
          </p:cNvPr>
          <p:cNvPicPr>
            <a:picLocks noChangeAspect="1"/>
          </p:cNvPicPr>
          <p:nvPr/>
        </p:nvPicPr>
        <p:blipFill>
          <a:blip r:embed="rId5"/>
          <a:stretch>
            <a:fillRect/>
          </a:stretch>
        </p:blipFill>
        <p:spPr>
          <a:xfrm>
            <a:off x="1650804" y="5479365"/>
            <a:ext cx="1304925" cy="342900"/>
          </a:xfrm>
          <a:prstGeom prst="rect">
            <a:avLst/>
          </a:prstGeom>
        </p:spPr>
      </p:pic>
      <p:pic>
        <p:nvPicPr>
          <p:cNvPr id="8" name="Picture 7">
            <a:extLst>
              <a:ext uri="{FF2B5EF4-FFF2-40B4-BE49-F238E27FC236}">
                <a16:creationId xmlns:a16="http://schemas.microsoft.com/office/drawing/2014/main" id="{F7B95342-7D7C-4D11-A721-C4DAB93B344E}"/>
              </a:ext>
            </a:extLst>
          </p:cNvPr>
          <p:cNvPicPr>
            <a:picLocks noChangeAspect="1"/>
          </p:cNvPicPr>
          <p:nvPr/>
        </p:nvPicPr>
        <p:blipFill>
          <a:blip r:embed="rId6"/>
          <a:stretch>
            <a:fillRect/>
          </a:stretch>
        </p:blipFill>
        <p:spPr>
          <a:xfrm>
            <a:off x="4948423" y="5330178"/>
            <a:ext cx="309796" cy="337132"/>
          </a:xfrm>
          <a:prstGeom prst="rect">
            <a:avLst/>
          </a:prstGeom>
        </p:spPr>
      </p:pic>
    </p:spTree>
    <p:extLst>
      <p:ext uri="{BB962C8B-B14F-4D97-AF65-F5344CB8AC3E}">
        <p14:creationId xmlns:p14="http://schemas.microsoft.com/office/powerpoint/2010/main" val="414909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Autofit/>
          </a:bodyPr>
          <a:lstStyle/>
          <a:p>
            <a:pPr algn="l"/>
            <a:r>
              <a:rPr lang="en-US" altLang="zh-TW" sz="3600" b="1" dirty="0">
                <a:solidFill>
                  <a:srgbClr val="FFFF00"/>
                </a:solidFill>
              </a:rPr>
              <a:t>5.2 Entropy, Cross-Entropy, and KL-Divergence</a:t>
            </a:r>
            <a:endParaRPr lang="zh-TW" altLang="en-US" sz="3600" b="1" dirty="0">
              <a:solidFill>
                <a:srgbClr val="FFFF00"/>
              </a:solidFill>
            </a:endParaRPr>
          </a:p>
        </p:txBody>
      </p:sp>
      <p:sp>
        <p:nvSpPr>
          <p:cNvPr id="3" name="副標題 2"/>
          <p:cNvSpPr>
            <a:spLocks noGrp="1"/>
          </p:cNvSpPr>
          <p:nvPr>
            <p:ph type="subTitle" idx="1"/>
          </p:nvPr>
        </p:nvSpPr>
        <p:spPr>
          <a:xfrm>
            <a:off x="467544" y="1268760"/>
            <a:ext cx="7704856" cy="47275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400" b="1" dirty="0">
                <a:solidFill>
                  <a:srgbClr val="444444"/>
                </a:solidFill>
                <a:latin typeface="Arial" panose="020B0604020202020204" pitchFamily="34" charset="0"/>
              </a:rPr>
              <a:t>KL divergence versus cross-entropy </a:t>
            </a:r>
          </a:p>
          <a:p>
            <a:pPr marL="342900" indent="-342900" algn="l">
              <a:buClr>
                <a:srgbClr val="0070C0"/>
              </a:buClr>
              <a:buSzPct val="80000"/>
              <a:buFont typeface="Wingdings" pitchFamily="2" charset="2"/>
              <a:buChar char="u"/>
            </a:pPr>
            <a:r>
              <a:rPr lang="en-US" altLang="en-US" sz="1400" dirty="0">
                <a:solidFill>
                  <a:srgbClr val="444444"/>
                </a:solidFill>
                <a:latin typeface="Arial" panose="020B0604020202020204" pitchFamily="34" charset="0"/>
              </a:rPr>
              <a:t>This document explain the Entropy, Cross-Entropy, and KL Divergence.</a:t>
            </a:r>
          </a:p>
          <a:p>
            <a:pPr marL="342900" indent="-342900" algn="l">
              <a:buClr>
                <a:srgbClr val="0070C0"/>
              </a:buClr>
              <a:buSzPct val="80000"/>
              <a:buFont typeface="Wingdings" pitchFamily="2" charset="2"/>
              <a:buChar char="u"/>
            </a:pPr>
            <a:r>
              <a:rPr lang="en-US" altLang="en-US" sz="1400" dirty="0">
                <a:solidFill>
                  <a:srgbClr val="444444"/>
                </a:solidFill>
                <a:latin typeface="Arial" panose="020B0604020202020204" pitchFamily="34" charset="0"/>
              </a:rPr>
              <a:t>The first link is probably the most succinct, and I included the other links because they provide some additional information (though their answers to the question seem less direct):</a:t>
            </a:r>
            <a:br>
              <a:rPr lang="en-US" altLang="en-US" sz="1400" dirty="0">
                <a:solidFill>
                  <a:srgbClr val="444444"/>
                </a:solidFill>
                <a:latin typeface="Arial" panose="020B0604020202020204" pitchFamily="34" charset="0"/>
              </a:rPr>
            </a:br>
            <a:r>
              <a:rPr lang="en-US" altLang="en-US" sz="1400" dirty="0">
                <a:solidFill>
                  <a:srgbClr val="444444"/>
                </a:solidFill>
                <a:latin typeface="Arial" panose="020B0604020202020204" pitchFamily="34" charset="0"/>
              </a:rPr>
              <a:t>1) </a:t>
            </a:r>
            <a:r>
              <a:rPr lang="en-US" altLang="en-US" sz="1400" dirty="0">
                <a:solidFill>
                  <a:srgbClr val="1155CC"/>
                </a:solidFill>
                <a:latin typeface="Arial" panose="020B0604020202020204" pitchFamily="34" charset="0"/>
                <a:hlinkClick r:id="rId2"/>
              </a:rPr>
              <a:t>https://ai.stackexchange.com/questions/3065/why-has-cross-entropy-become-the-classification-standard-loss-function-and-not-k</a:t>
            </a:r>
            <a:br>
              <a:rPr lang="en-US" altLang="en-US" sz="1400" dirty="0">
                <a:solidFill>
                  <a:srgbClr val="444444"/>
                </a:solidFill>
                <a:latin typeface="Arial" panose="020B0604020202020204" pitchFamily="34" charset="0"/>
              </a:rPr>
            </a:br>
            <a:br>
              <a:rPr lang="en-US" altLang="en-US" sz="1400" dirty="0">
                <a:solidFill>
                  <a:srgbClr val="444444"/>
                </a:solidFill>
                <a:latin typeface="Arial" panose="020B0604020202020204" pitchFamily="34" charset="0"/>
              </a:rPr>
            </a:br>
            <a:r>
              <a:rPr lang="en-US" altLang="en-US" sz="1400" dirty="0">
                <a:solidFill>
                  <a:srgbClr val="444444"/>
                </a:solidFill>
                <a:latin typeface="Arial" panose="020B0604020202020204" pitchFamily="34" charset="0"/>
              </a:rPr>
              <a:t>2) </a:t>
            </a:r>
            <a:r>
              <a:rPr lang="en-US" altLang="en-US" sz="1400" dirty="0">
                <a:solidFill>
                  <a:srgbClr val="1155CC"/>
                </a:solidFill>
                <a:latin typeface="Arial" panose="020B0604020202020204" pitchFamily="34" charset="0"/>
                <a:hlinkClick r:id="rId3"/>
              </a:rPr>
              <a:t>https://stats.stackexchange.com/questions/265966/why-do-we-use-kullback-leibler-divergence-rather-than-cross-entropy-in-the-t-sne/265989</a:t>
            </a:r>
            <a:br>
              <a:rPr lang="en-US" altLang="en-US" sz="1400" dirty="0">
                <a:solidFill>
                  <a:srgbClr val="444444"/>
                </a:solidFill>
                <a:latin typeface="Arial" panose="020B0604020202020204" pitchFamily="34" charset="0"/>
              </a:rPr>
            </a:br>
            <a:br>
              <a:rPr lang="en-US" altLang="en-US" sz="1400" dirty="0">
                <a:solidFill>
                  <a:srgbClr val="444444"/>
                </a:solidFill>
                <a:latin typeface="Arial" panose="020B0604020202020204" pitchFamily="34" charset="0"/>
              </a:rPr>
            </a:br>
            <a:r>
              <a:rPr lang="en-US" altLang="en-US" sz="1400" dirty="0">
                <a:solidFill>
                  <a:srgbClr val="444444"/>
                </a:solidFill>
                <a:latin typeface="Arial" panose="020B0604020202020204" pitchFamily="34" charset="0"/>
              </a:rPr>
              <a:t>3) </a:t>
            </a:r>
            <a:r>
              <a:rPr lang="en-US" altLang="en-US" sz="1400" dirty="0">
                <a:solidFill>
                  <a:srgbClr val="1155CC"/>
                </a:solidFill>
                <a:latin typeface="Arial" panose="020B0604020202020204" pitchFamily="34" charset="0"/>
                <a:hlinkClick r:id="rId4"/>
              </a:rPr>
              <a:t>https://stats.stackexchange.com/questions/357963/what-is-the-difference-cross-entropy-and-kl-divergence</a:t>
            </a:r>
            <a:br>
              <a:rPr lang="en-US" altLang="en-US" sz="1400" dirty="0">
                <a:solidFill>
                  <a:srgbClr val="444444"/>
                </a:solidFill>
                <a:latin typeface="Arial" panose="020B0604020202020204" pitchFamily="34" charset="0"/>
              </a:rPr>
            </a:br>
            <a:br>
              <a:rPr lang="en-US" altLang="en-US" sz="1400" dirty="0">
                <a:solidFill>
                  <a:srgbClr val="444444"/>
                </a:solidFill>
                <a:latin typeface="Arial" panose="020B0604020202020204" pitchFamily="34" charset="0"/>
              </a:rPr>
            </a:br>
            <a:r>
              <a:rPr lang="en-US" altLang="en-US" sz="1400" dirty="0">
                <a:solidFill>
                  <a:srgbClr val="444444"/>
                </a:solidFill>
                <a:latin typeface="Arial" panose="020B0604020202020204" pitchFamily="34" charset="0"/>
              </a:rPr>
              <a:t>4) </a:t>
            </a:r>
            <a:r>
              <a:rPr lang="en-US" altLang="en-US" sz="1400" dirty="0">
                <a:solidFill>
                  <a:srgbClr val="1155CC"/>
                </a:solidFill>
                <a:latin typeface="Arial" panose="020B0604020202020204" pitchFamily="34" charset="0"/>
                <a:hlinkClick r:id="rId5"/>
              </a:rPr>
              <a:t>https://www.reddit.com/r/MachineLearning/comments/4mebvf/why_train_with_crossentropy_instead_of_kl/</a:t>
            </a:r>
            <a:br>
              <a:rPr lang="en-US" altLang="en-US" sz="1400" dirty="0">
                <a:solidFill>
                  <a:srgbClr val="444444"/>
                </a:solidFill>
                <a:latin typeface="Arial" panose="020B0604020202020204" pitchFamily="34" charset="0"/>
              </a:rPr>
            </a:br>
            <a:br>
              <a:rPr lang="en-US" altLang="en-US" sz="1400" dirty="0">
                <a:solidFill>
                  <a:srgbClr val="444444"/>
                </a:solidFill>
                <a:latin typeface="Arial" panose="020B0604020202020204" pitchFamily="34" charset="0"/>
              </a:rPr>
            </a:br>
            <a:r>
              <a:rPr lang="en-US" altLang="en-US" sz="1400" dirty="0">
                <a:solidFill>
                  <a:srgbClr val="444444"/>
                </a:solidFill>
                <a:latin typeface="Arial" panose="020B0604020202020204" pitchFamily="34" charset="0"/>
              </a:rPr>
              <a:t>5) </a:t>
            </a:r>
            <a:r>
              <a:rPr lang="en-US" altLang="en-US" sz="1400" dirty="0">
                <a:solidFill>
                  <a:srgbClr val="1155CC"/>
                </a:solidFill>
                <a:latin typeface="Arial" panose="020B0604020202020204" pitchFamily="34" charset="0"/>
                <a:hlinkClick r:id="rId6"/>
              </a:rPr>
              <a:t>https://stats.stackexchange.com/questions/188903/intuition-on-the-kullback-leibler-kl-divergence</a:t>
            </a:r>
            <a:endParaRPr lang="en-US" altLang="en-US" sz="14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5.2.3 Measure Information</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7745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Measure Information (7):</a:t>
            </a:r>
          </a:p>
          <a:p>
            <a:pPr marL="342900" indent="-342900" algn="l">
              <a:buClr>
                <a:srgbClr val="0070C0"/>
              </a:buClr>
              <a:buSzPct val="80000"/>
              <a:buFont typeface="Wingdings" pitchFamily="2" charset="2"/>
              <a:buChar char="u"/>
            </a:pPr>
            <a:r>
              <a:rPr lang="en-US" sz="1600" dirty="0">
                <a:solidFill>
                  <a:schemeClr val="tx1"/>
                </a:solidFill>
              </a:rPr>
              <a:t>How much of information you are going to get from the weather station, on average?</a:t>
            </a:r>
          </a:p>
          <a:p>
            <a:pPr marL="342900" indent="-342900" algn="l">
              <a:buClr>
                <a:srgbClr val="0070C0"/>
              </a:buClr>
              <a:buSzPct val="80000"/>
              <a:buFont typeface="Wingdings" pitchFamily="2" charset="2"/>
              <a:buChar char="u"/>
            </a:pPr>
            <a:r>
              <a:rPr lang="en-US" sz="1600" dirty="0">
                <a:solidFill>
                  <a:schemeClr val="tx1"/>
                </a:solidFill>
              </a:rPr>
              <a:t>Well, there is a 75% chance that it will be sunny tomorrow, so that is what the weather station would tell you and that is 0.41 bits of information.</a:t>
            </a:r>
          </a:p>
          <a:p>
            <a:pPr marL="342900" indent="-342900" algn="l">
              <a:buClr>
                <a:srgbClr val="0070C0"/>
              </a:buClr>
              <a:buSzPct val="80000"/>
              <a:buFont typeface="Wingdings" pitchFamily="2" charset="2"/>
              <a:buChar char="u"/>
            </a:pPr>
            <a:r>
              <a:rPr lang="en-US" sz="1600" dirty="0">
                <a:solidFill>
                  <a:schemeClr val="tx1"/>
                </a:solidFill>
              </a:rPr>
              <a:t>Then, there is 25% chance that is will be rainy, in which case the weather station will tell you so, and this will give you 2 bits of information.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281158" y="5315666"/>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632789" y="5625225"/>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543215" y="5942035"/>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548056" y="3212976"/>
            <a:ext cx="6256199" cy="3364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4E17109-00B9-4CD6-ABB3-62D5071196F4}"/>
              </a:ext>
            </a:extLst>
          </p:cNvPr>
          <p:cNvPicPr>
            <a:picLocks noChangeAspect="1"/>
          </p:cNvPicPr>
          <p:nvPr/>
        </p:nvPicPr>
        <p:blipFill>
          <a:blip r:embed="rId4"/>
          <a:stretch>
            <a:fillRect/>
          </a:stretch>
        </p:blipFill>
        <p:spPr>
          <a:xfrm>
            <a:off x="2771800" y="3411947"/>
            <a:ext cx="4645515" cy="1844642"/>
          </a:xfrm>
          <a:prstGeom prst="rect">
            <a:avLst/>
          </a:prstGeom>
        </p:spPr>
      </p:pic>
      <p:sp>
        <p:nvSpPr>
          <p:cNvPr id="26" name="Rectangle 25">
            <a:extLst>
              <a:ext uri="{FF2B5EF4-FFF2-40B4-BE49-F238E27FC236}">
                <a16:creationId xmlns:a16="http://schemas.microsoft.com/office/drawing/2014/main" id="{47E1A690-D26E-49BF-8A30-F4FA1D12AAC4}"/>
              </a:ext>
            </a:extLst>
          </p:cNvPr>
          <p:cNvSpPr/>
          <p:nvPr/>
        </p:nvSpPr>
        <p:spPr>
          <a:xfrm>
            <a:off x="4503357" y="6260769"/>
            <a:ext cx="1039701" cy="2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US" dirty="0">
              <a:solidFill>
                <a:schemeClr val="tx1"/>
              </a:solidFill>
            </a:endParaRPr>
          </a:p>
        </p:txBody>
      </p:sp>
      <p:pic>
        <p:nvPicPr>
          <p:cNvPr id="11" name="Picture 10">
            <a:extLst>
              <a:ext uri="{FF2B5EF4-FFF2-40B4-BE49-F238E27FC236}">
                <a16:creationId xmlns:a16="http://schemas.microsoft.com/office/drawing/2014/main" id="{7F770995-116C-45F4-B771-6821D58F2260}"/>
              </a:ext>
            </a:extLst>
          </p:cNvPr>
          <p:cNvPicPr>
            <a:picLocks noChangeAspect="1"/>
          </p:cNvPicPr>
          <p:nvPr/>
        </p:nvPicPr>
        <p:blipFill>
          <a:blip r:embed="rId5"/>
          <a:stretch>
            <a:fillRect/>
          </a:stretch>
        </p:blipFill>
        <p:spPr>
          <a:xfrm>
            <a:off x="1689877" y="5759971"/>
            <a:ext cx="1504950" cy="314325"/>
          </a:xfrm>
          <a:prstGeom prst="rect">
            <a:avLst/>
          </a:prstGeom>
        </p:spPr>
      </p:pic>
    </p:spTree>
    <p:extLst>
      <p:ext uri="{BB962C8B-B14F-4D97-AF65-F5344CB8AC3E}">
        <p14:creationId xmlns:p14="http://schemas.microsoft.com/office/powerpoint/2010/main" val="3827525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5.2.3 Measure Information</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2587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Measure Information (8):</a:t>
            </a:r>
          </a:p>
          <a:p>
            <a:pPr marL="342900" indent="-342900" algn="l">
              <a:buClr>
                <a:srgbClr val="0070C0"/>
              </a:buClr>
              <a:buSzPct val="80000"/>
              <a:buFont typeface="Wingdings" pitchFamily="2" charset="2"/>
              <a:buChar char="u"/>
            </a:pPr>
            <a:r>
              <a:rPr lang="en-US" sz="1600" dirty="0">
                <a:solidFill>
                  <a:schemeClr val="tx1"/>
                </a:solidFill>
              </a:rPr>
              <a:t>So, on the average, you will get 0.81 bits of information from the weather station, every data. </a:t>
            </a:r>
          </a:p>
          <a:p>
            <a:pPr marL="342900" indent="-342900" algn="l">
              <a:buClr>
                <a:srgbClr val="0070C0"/>
              </a:buClr>
              <a:buSzPct val="80000"/>
              <a:buFont typeface="Wingdings" pitchFamily="2" charset="2"/>
              <a:buChar char="u"/>
            </a:pPr>
            <a:r>
              <a:rPr lang="en-US" sz="1600" dirty="0">
                <a:solidFill>
                  <a:schemeClr val="tx1"/>
                </a:solidFill>
              </a:rPr>
              <a:t>So what we computed is called the Entropy. </a:t>
            </a:r>
          </a:p>
          <a:p>
            <a:pPr marL="342900" indent="-342900" algn="l">
              <a:buClr>
                <a:srgbClr val="0070C0"/>
              </a:buClr>
              <a:buSzPct val="80000"/>
              <a:buFont typeface="Wingdings" pitchFamily="2" charset="2"/>
              <a:buChar char="u"/>
            </a:pPr>
            <a:r>
              <a:rPr lang="en-US" sz="1600" dirty="0">
                <a:solidFill>
                  <a:schemeClr val="tx1"/>
                </a:solidFill>
              </a:rPr>
              <a:t>It is a nice measure of how uncertain the events are.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569190" y="4774237"/>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920821" y="5083796"/>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831247" y="5400606"/>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403648" y="2671547"/>
            <a:ext cx="6688639" cy="3364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4E17109-00B9-4CD6-ABB3-62D5071196F4}"/>
              </a:ext>
            </a:extLst>
          </p:cNvPr>
          <p:cNvPicPr>
            <a:picLocks noChangeAspect="1"/>
          </p:cNvPicPr>
          <p:nvPr/>
        </p:nvPicPr>
        <p:blipFill>
          <a:blip r:embed="rId4"/>
          <a:stretch>
            <a:fillRect/>
          </a:stretch>
        </p:blipFill>
        <p:spPr>
          <a:xfrm>
            <a:off x="3059832" y="2870518"/>
            <a:ext cx="4645515" cy="1844642"/>
          </a:xfrm>
          <a:prstGeom prst="rect">
            <a:avLst/>
          </a:prstGeom>
        </p:spPr>
      </p:pic>
      <p:sp>
        <p:nvSpPr>
          <p:cNvPr id="26" name="Rectangle 25">
            <a:extLst>
              <a:ext uri="{FF2B5EF4-FFF2-40B4-BE49-F238E27FC236}">
                <a16:creationId xmlns:a16="http://schemas.microsoft.com/office/drawing/2014/main" id="{47E1A690-D26E-49BF-8A30-F4FA1D12AAC4}"/>
              </a:ext>
            </a:extLst>
          </p:cNvPr>
          <p:cNvSpPr/>
          <p:nvPr/>
        </p:nvSpPr>
        <p:spPr>
          <a:xfrm>
            <a:off x="4791389" y="5719340"/>
            <a:ext cx="1175726" cy="2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0.81 </a:t>
            </a:r>
            <a:r>
              <a:rPr lang="en-US" dirty="0">
                <a:solidFill>
                  <a:schemeClr val="tx1"/>
                </a:solidFill>
              </a:rPr>
              <a:t>bits</a:t>
            </a:r>
          </a:p>
        </p:txBody>
      </p:sp>
      <p:pic>
        <p:nvPicPr>
          <p:cNvPr id="7" name="Picture 6">
            <a:extLst>
              <a:ext uri="{FF2B5EF4-FFF2-40B4-BE49-F238E27FC236}">
                <a16:creationId xmlns:a16="http://schemas.microsoft.com/office/drawing/2014/main" id="{1FE95E9F-90BD-43A5-8FFF-9F623E8D9158}"/>
              </a:ext>
            </a:extLst>
          </p:cNvPr>
          <p:cNvPicPr>
            <a:picLocks noChangeAspect="1"/>
          </p:cNvPicPr>
          <p:nvPr/>
        </p:nvPicPr>
        <p:blipFill>
          <a:blip r:embed="rId5"/>
          <a:stretch>
            <a:fillRect/>
          </a:stretch>
        </p:blipFill>
        <p:spPr>
          <a:xfrm>
            <a:off x="1577859" y="5186751"/>
            <a:ext cx="1905000" cy="342900"/>
          </a:xfrm>
          <a:prstGeom prst="rect">
            <a:avLst/>
          </a:prstGeom>
        </p:spPr>
      </p:pic>
    </p:spTree>
    <p:extLst>
      <p:ext uri="{BB962C8B-B14F-4D97-AF65-F5344CB8AC3E}">
        <p14:creationId xmlns:p14="http://schemas.microsoft.com/office/powerpoint/2010/main" val="402503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5.2.4 Entropy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30417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5.2.4 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6638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Entropy (1):</a:t>
            </a:r>
          </a:p>
          <a:p>
            <a:pPr marL="342900" indent="-342900" algn="l">
              <a:buClr>
                <a:srgbClr val="0070C0"/>
              </a:buClr>
              <a:buSzPct val="80000"/>
              <a:buFont typeface="Wingdings" pitchFamily="2" charset="2"/>
              <a:buChar char="u"/>
            </a:pPr>
            <a:r>
              <a:rPr lang="en-US" sz="1600" dirty="0">
                <a:solidFill>
                  <a:schemeClr val="tx1"/>
                </a:solidFill>
              </a:rPr>
              <a:t>Hopefully, the Entropy’s equation should now make complete sense: it measure the average amount of information that you get when you learn the weather each day, ore more generally, the average amount of information that you get from one sample drawn from a given probability distribution p.</a:t>
            </a:r>
          </a:p>
          <a:p>
            <a:pPr marL="342900" indent="-342900" algn="l">
              <a:buClr>
                <a:srgbClr val="0070C0"/>
              </a:buClr>
              <a:buSzPct val="80000"/>
              <a:buFont typeface="Wingdings" pitchFamily="2" charset="2"/>
              <a:buChar char="u"/>
            </a:pPr>
            <a:r>
              <a:rPr lang="en-US" sz="1600" dirty="0">
                <a:solidFill>
                  <a:schemeClr val="tx1"/>
                </a:solidFill>
              </a:rPr>
              <a:t>It tells you how unpredictable that probability distribution 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569190" y="509433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920821" y="540389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831247" y="572070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403648" y="2991648"/>
            <a:ext cx="6688639" cy="3364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4E17109-00B9-4CD6-ABB3-62D5071196F4}"/>
              </a:ext>
            </a:extLst>
          </p:cNvPr>
          <p:cNvPicPr>
            <a:picLocks noChangeAspect="1"/>
          </p:cNvPicPr>
          <p:nvPr/>
        </p:nvPicPr>
        <p:blipFill>
          <a:blip r:embed="rId4"/>
          <a:stretch>
            <a:fillRect/>
          </a:stretch>
        </p:blipFill>
        <p:spPr>
          <a:xfrm>
            <a:off x="3059832" y="3190619"/>
            <a:ext cx="4645515" cy="1844642"/>
          </a:xfrm>
          <a:prstGeom prst="rect">
            <a:avLst/>
          </a:prstGeom>
        </p:spPr>
      </p:pic>
      <p:pic>
        <p:nvPicPr>
          <p:cNvPr id="9" name="Picture 8">
            <a:extLst>
              <a:ext uri="{FF2B5EF4-FFF2-40B4-BE49-F238E27FC236}">
                <a16:creationId xmlns:a16="http://schemas.microsoft.com/office/drawing/2014/main" id="{3158818D-4E5D-46F2-ABD4-A9AD1B8C6196}"/>
              </a:ext>
            </a:extLst>
          </p:cNvPr>
          <p:cNvPicPr>
            <a:picLocks noChangeAspect="1"/>
          </p:cNvPicPr>
          <p:nvPr/>
        </p:nvPicPr>
        <p:blipFill>
          <a:blip r:embed="rId5"/>
          <a:stretch>
            <a:fillRect/>
          </a:stretch>
        </p:blipFill>
        <p:spPr>
          <a:xfrm>
            <a:off x="1835695" y="5557967"/>
            <a:ext cx="1588539" cy="472540"/>
          </a:xfrm>
          <a:prstGeom prst="rect">
            <a:avLst/>
          </a:prstGeom>
          <a:ln>
            <a:solidFill>
              <a:srgbClr val="C00000"/>
            </a:solidFill>
          </a:ln>
        </p:spPr>
      </p:pic>
    </p:spTree>
    <p:extLst>
      <p:ext uri="{BB962C8B-B14F-4D97-AF65-F5344CB8AC3E}">
        <p14:creationId xmlns:p14="http://schemas.microsoft.com/office/powerpoint/2010/main" val="3752843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5.2.4 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6638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Entropy (2):</a:t>
            </a:r>
          </a:p>
          <a:p>
            <a:pPr marL="342900" indent="-342900" algn="l">
              <a:buClr>
                <a:srgbClr val="0070C0"/>
              </a:buClr>
              <a:buSzPct val="80000"/>
              <a:buFont typeface="Wingdings" pitchFamily="2" charset="2"/>
              <a:buChar char="u"/>
            </a:pPr>
            <a:r>
              <a:rPr lang="en-US" sz="1600" dirty="0">
                <a:solidFill>
                  <a:schemeClr val="tx1"/>
                </a:solidFill>
              </a:rPr>
              <a:t>If you live in the middle of a desert where it is sunny every day. </a:t>
            </a:r>
          </a:p>
          <a:p>
            <a:pPr marL="342900" indent="-342900" algn="l">
              <a:buClr>
                <a:srgbClr val="0070C0"/>
              </a:buClr>
              <a:buSzPct val="80000"/>
              <a:buFont typeface="Wingdings" pitchFamily="2" charset="2"/>
              <a:buChar char="u"/>
            </a:pPr>
            <a:r>
              <a:rPr lang="en-US" sz="1600" dirty="0">
                <a:solidFill>
                  <a:schemeClr val="tx1"/>
                </a:solidFill>
              </a:rPr>
              <a:t>On average, you wont’s get much information the weather station, the entropy will be close to zero.</a:t>
            </a:r>
          </a:p>
          <a:p>
            <a:pPr marL="342900" indent="-342900" algn="l">
              <a:buClr>
                <a:srgbClr val="0070C0"/>
              </a:buClr>
              <a:buSzPct val="80000"/>
              <a:buFont typeface="Wingdings" pitchFamily="2" charset="2"/>
              <a:buChar char="u"/>
            </a:pPr>
            <a:r>
              <a:rPr lang="en-US" sz="1600" dirty="0">
                <a:solidFill>
                  <a:schemeClr val="tx1"/>
                </a:solidFill>
              </a:rPr>
              <a:t>Conversely, if the weather varied a lot, the entropy will be much larger.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569190" y="509433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920821" y="540389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831247" y="572070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403648" y="2991648"/>
            <a:ext cx="6688639" cy="3364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4E17109-00B9-4CD6-ABB3-62D5071196F4}"/>
              </a:ext>
            </a:extLst>
          </p:cNvPr>
          <p:cNvPicPr>
            <a:picLocks noChangeAspect="1"/>
          </p:cNvPicPr>
          <p:nvPr/>
        </p:nvPicPr>
        <p:blipFill>
          <a:blip r:embed="rId4"/>
          <a:stretch>
            <a:fillRect/>
          </a:stretch>
        </p:blipFill>
        <p:spPr>
          <a:xfrm>
            <a:off x="3059832" y="3190619"/>
            <a:ext cx="4645515" cy="1844642"/>
          </a:xfrm>
          <a:prstGeom prst="rect">
            <a:avLst/>
          </a:prstGeom>
        </p:spPr>
      </p:pic>
      <p:pic>
        <p:nvPicPr>
          <p:cNvPr id="9" name="Picture 8">
            <a:extLst>
              <a:ext uri="{FF2B5EF4-FFF2-40B4-BE49-F238E27FC236}">
                <a16:creationId xmlns:a16="http://schemas.microsoft.com/office/drawing/2014/main" id="{3158818D-4E5D-46F2-ABD4-A9AD1B8C6196}"/>
              </a:ext>
            </a:extLst>
          </p:cNvPr>
          <p:cNvPicPr>
            <a:picLocks noChangeAspect="1"/>
          </p:cNvPicPr>
          <p:nvPr/>
        </p:nvPicPr>
        <p:blipFill>
          <a:blip r:embed="rId5"/>
          <a:stretch>
            <a:fillRect/>
          </a:stretch>
        </p:blipFill>
        <p:spPr>
          <a:xfrm>
            <a:off x="1835695" y="5557967"/>
            <a:ext cx="1588539" cy="472540"/>
          </a:xfrm>
          <a:prstGeom prst="rect">
            <a:avLst/>
          </a:prstGeom>
          <a:ln>
            <a:solidFill>
              <a:srgbClr val="C00000"/>
            </a:solidFill>
          </a:ln>
        </p:spPr>
      </p:pic>
    </p:spTree>
    <p:extLst>
      <p:ext uri="{BB962C8B-B14F-4D97-AF65-F5344CB8AC3E}">
        <p14:creationId xmlns:p14="http://schemas.microsoft.com/office/powerpoint/2010/main" val="415153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5.2.5 Cross-Entropy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911804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0082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(1):</a:t>
            </a:r>
          </a:p>
          <a:p>
            <a:pPr marL="342900" indent="-342900" algn="l">
              <a:buClr>
                <a:srgbClr val="0070C0"/>
              </a:buClr>
              <a:buSzPct val="80000"/>
              <a:buFont typeface="Wingdings" pitchFamily="2" charset="2"/>
              <a:buChar char="u"/>
            </a:pPr>
            <a:r>
              <a:rPr lang="en-US" sz="1600" dirty="0">
                <a:solidFill>
                  <a:schemeClr val="tx1"/>
                </a:solidFill>
              </a:rPr>
              <a:t>OK, now, let’s talk about cross-entropy. </a:t>
            </a:r>
          </a:p>
          <a:p>
            <a:pPr marL="342900" indent="-342900" algn="l">
              <a:buClr>
                <a:srgbClr val="0070C0"/>
              </a:buClr>
              <a:buSzPct val="80000"/>
              <a:buFont typeface="Wingdings" pitchFamily="2" charset="2"/>
              <a:buChar char="u"/>
            </a:pPr>
            <a:r>
              <a:rPr lang="en-US" sz="1600" dirty="0">
                <a:solidFill>
                  <a:schemeClr val="tx1"/>
                </a:solidFill>
              </a:rPr>
              <a:t>It is really quite simple: It is just the average message length.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569190" y="509433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920821" y="540389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831247" y="572070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403648" y="2991648"/>
            <a:ext cx="6688639" cy="3364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14234B2-33D2-4555-9243-57B1B5082897}"/>
              </a:ext>
            </a:extLst>
          </p:cNvPr>
          <p:cNvPicPr>
            <a:picLocks noChangeAspect="1"/>
          </p:cNvPicPr>
          <p:nvPr/>
        </p:nvPicPr>
        <p:blipFill>
          <a:blip r:embed="rId4"/>
          <a:stretch>
            <a:fillRect/>
          </a:stretch>
        </p:blipFill>
        <p:spPr>
          <a:xfrm>
            <a:off x="3153095" y="3389491"/>
            <a:ext cx="3183641" cy="1616564"/>
          </a:xfrm>
          <a:prstGeom prst="rect">
            <a:avLst/>
          </a:prstGeom>
        </p:spPr>
      </p:pic>
    </p:spTree>
    <p:extLst>
      <p:ext uri="{BB962C8B-B14F-4D97-AF65-F5344CB8AC3E}">
        <p14:creationId xmlns:p14="http://schemas.microsoft.com/office/powerpoint/2010/main" val="2945074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2031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(2):</a:t>
            </a:r>
          </a:p>
          <a:p>
            <a:pPr marL="342900" indent="-342900" algn="l">
              <a:buClr>
                <a:srgbClr val="0070C0"/>
              </a:buClr>
              <a:buSzPct val="80000"/>
              <a:buFont typeface="Wingdings" pitchFamily="2" charset="2"/>
              <a:buChar char="u"/>
            </a:pPr>
            <a:r>
              <a:rPr lang="en-US" sz="1600" dirty="0">
                <a:solidFill>
                  <a:schemeClr val="tx1"/>
                </a:solidFill>
              </a:rPr>
              <a:t>For example, if the weather station encodes each of the 8 possible options using a 3-bits code like this. Then every message will have 3 bits. So the average message length, will of course be 3 bits, that is the cross-entropy.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569190" y="509433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5920821" y="540389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4831247" y="572070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1403648" y="2991648"/>
            <a:ext cx="6688639" cy="3364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F744C1F-18CE-4D03-8474-E9ABE598BE93}"/>
              </a:ext>
            </a:extLst>
          </p:cNvPr>
          <p:cNvPicPr>
            <a:picLocks noChangeAspect="1"/>
          </p:cNvPicPr>
          <p:nvPr/>
        </p:nvPicPr>
        <p:blipFill>
          <a:blip r:embed="rId4"/>
          <a:stretch>
            <a:fillRect/>
          </a:stretch>
        </p:blipFill>
        <p:spPr>
          <a:xfrm>
            <a:off x="3156537" y="3176954"/>
            <a:ext cx="3409045" cy="1838715"/>
          </a:xfrm>
          <a:prstGeom prst="rect">
            <a:avLst/>
          </a:prstGeom>
        </p:spPr>
      </p:pic>
      <p:pic>
        <p:nvPicPr>
          <p:cNvPr id="8" name="Picture 7">
            <a:extLst>
              <a:ext uri="{FF2B5EF4-FFF2-40B4-BE49-F238E27FC236}">
                <a16:creationId xmlns:a16="http://schemas.microsoft.com/office/drawing/2014/main" id="{29D9A9A6-11FB-4190-8024-48F085EDC437}"/>
              </a:ext>
            </a:extLst>
          </p:cNvPr>
          <p:cNvPicPr>
            <a:picLocks noChangeAspect="1"/>
          </p:cNvPicPr>
          <p:nvPr/>
        </p:nvPicPr>
        <p:blipFill>
          <a:blip r:embed="rId5"/>
          <a:stretch>
            <a:fillRect/>
          </a:stretch>
        </p:blipFill>
        <p:spPr>
          <a:xfrm>
            <a:off x="1702255" y="5991225"/>
            <a:ext cx="1625528" cy="202160"/>
          </a:xfrm>
          <a:prstGeom prst="rect">
            <a:avLst/>
          </a:prstGeom>
        </p:spPr>
      </p:pic>
    </p:spTree>
    <p:extLst>
      <p:ext uri="{BB962C8B-B14F-4D97-AF65-F5344CB8AC3E}">
        <p14:creationId xmlns:p14="http://schemas.microsoft.com/office/powerpoint/2010/main" val="3453341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426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(3):</a:t>
            </a:r>
          </a:p>
          <a:p>
            <a:pPr marL="342900" indent="-342900" algn="l">
              <a:buClr>
                <a:srgbClr val="0070C0"/>
              </a:buClr>
              <a:buSzPct val="80000"/>
              <a:buFont typeface="Wingdings" pitchFamily="2" charset="2"/>
              <a:buChar char="u"/>
            </a:pPr>
            <a:r>
              <a:rPr lang="en-US" sz="1600" dirty="0">
                <a:solidFill>
                  <a:schemeClr val="tx1"/>
                </a:solidFill>
              </a:rPr>
              <a:t>But now, suppose you live in a sunny region and the weather’s probability distribution looks like this.</a:t>
            </a:r>
          </a:p>
          <a:p>
            <a:pPr marL="342900" indent="-342900" algn="l">
              <a:buClr>
                <a:srgbClr val="0070C0"/>
              </a:buClr>
              <a:buSzPct val="80000"/>
              <a:buFont typeface="Wingdings" pitchFamily="2" charset="2"/>
              <a:buChar char="u"/>
            </a:pPr>
            <a:r>
              <a:rPr lang="en-US" sz="1600" dirty="0">
                <a:solidFill>
                  <a:schemeClr val="tx1"/>
                </a:solidFill>
              </a:rPr>
              <a:t>Each day, there is a 35% chance of being sunny, and 1% chance of thunderstorm.</a:t>
            </a:r>
          </a:p>
          <a:p>
            <a:pPr marL="342900" indent="-342900" algn="l">
              <a:buClr>
                <a:srgbClr val="0070C0"/>
              </a:buClr>
              <a:buSzPct val="80000"/>
              <a:buFont typeface="Wingdings" pitchFamily="2" charset="2"/>
              <a:buChar char="u"/>
            </a:pPr>
            <a:r>
              <a:rPr lang="en-US" sz="1600" dirty="0">
                <a:solidFill>
                  <a:schemeClr val="tx1"/>
                </a:solidFill>
              </a:rPr>
              <a:t>You can compute the entropy of probability distribution, and you will find that it is 2.23 bits.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933282" y="4846352"/>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284913" y="5155911"/>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195339" y="5472721"/>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687620" y="2743662"/>
            <a:ext cx="7768759" cy="3364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FE86700-941C-455C-AADA-68689F7D313E}"/>
              </a:ext>
            </a:extLst>
          </p:cNvPr>
          <p:cNvPicPr>
            <a:picLocks noChangeAspect="1"/>
          </p:cNvPicPr>
          <p:nvPr/>
        </p:nvPicPr>
        <p:blipFill>
          <a:blip r:embed="rId4"/>
          <a:stretch>
            <a:fillRect/>
          </a:stretch>
        </p:blipFill>
        <p:spPr>
          <a:xfrm>
            <a:off x="3425278" y="2847528"/>
            <a:ext cx="3367459" cy="1910782"/>
          </a:xfrm>
          <a:prstGeom prst="rect">
            <a:avLst/>
          </a:prstGeom>
        </p:spPr>
      </p:pic>
      <p:pic>
        <p:nvPicPr>
          <p:cNvPr id="12" name="Picture 11">
            <a:extLst>
              <a:ext uri="{FF2B5EF4-FFF2-40B4-BE49-F238E27FC236}">
                <a16:creationId xmlns:a16="http://schemas.microsoft.com/office/drawing/2014/main" id="{EEDE1702-049D-4ED9-8AA2-8DB43E6FE1E0}"/>
              </a:ext>
            </a:extLst>
          </p:cNvPr>
          <p:cNvPicPr>
            <a:picLocks noChangeAspect="1"/>
          </p:cNvPicPr>
          <p:nvPr/>
        </p:nvPicPr>
        <p:blipFill>
          <a:blip r:embed="rId5"/>
          <a:stretch>
            <a:fillRect/>
          </a:stretch>
        </p:blipFill>
        <p:spPr>
          <a:xfrm>
            <a:off x="752187" y="5478247"/>
            <a:ext cx="3009900" cy="361950"/>
          </a:xfrm>
          <a:prstGeom prst="rect">
            <a:avLst/>
          </a:prstGeom>
        </p:spPr>
      </p:pic>
      <p:sp>
        <p:nvSpPr>
          <p:cNvPr id="13" name="Rectangle 12">
            <a:extLst>
              <a:ext uri="{FF2B5EF4-FFF2-40B4-BE49-F238E27FC236}">
                <a16:creationId xmlns:a16="http://schemas.microsoft.com/office/drawing/2014/main" id="{5776B2F1-75DA-4EF5-91BF-D62A0FE8F17F}"/>
              </a:ext>
            </a:extLst>
          </p:cNvPr>
          <p:cNvSpPr/>
          <p:nvPr/>
        </p:nvSpPr>
        <p:spPr>
          <a:xfrm>
            <a:off x="740062" y="5210080"/>
            <a:ext cx="1728192" cy="266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Cross-Entropy</a:t>
            </a:r>
          </a:p>
        </p:txBody>
      </p:sp>
      <p:sp>
        <p:nvSpPr>
          <p:cNvPr id="18" name="Rectangle 17">
            <a:extLst>
              <a:ext uri="{FF2B5EF4-FFF2-40B4-BE49-F238E27FC236}">
                <a16:creationId xmlns:a16="http://schemas.microsoft.com/office/drawing/2014/main" id="{1B5CC4F1-A83E-4A26-A3A0-311CC9C188CD}"/>
              </a:ext>
            </a:extLst>
          </p:cNvPr>
          <p:cNvSpPr/>
          <p:nvPr/>
        </p:nvSpPr>
        <p:spPr>
          <a:xfrm>
            <a:off x="764307" y="5840701"/>
            <a:ext cx="1728192" cy="266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=2.23 bits</a:t>
            </a:r>
          </a:p>
        </p:txBody>
      </p:sp>
    </p:spTree>
    <p:extLst>
      <p:ext uri="{BB962C8B-B14F-4D97-AF65-F5344CB8AC3E}">
        <p14:creationId xmlns:p14="http://schemas.microsoft.com/office/powerpoint/2010/main" val="243461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426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(4):</a:t>
            </a:r>
          </a:p>
          <a:p>
            <a:pPr marL="342900" indent="-342900" algn="l">
              <a:buClr>
                <a:srgbClr val="0070C0"/>
              </a:buClr>
              <a:buSzPct val="80000"/>
              <a:buFont typeface="Wingdings" pitchFamily="2" charset="2"/>
              <a:buChar char="u"/>
            </a:pPr>
            <a:r>
              <a:rPr lang="en-US" sz="1600" dirty="0">
                <a:solidFill>
                  <a:schemeClr val="tx1"/>
                </a:solidFill>
              </a:rPr>
              <a:t>So, it is shame the weather station send 3 bits per message on average when the weather’s entropy is just 2.23 bits.</a:t>
            </a:r>
          </a:p>
          <a:p>
            <a:pPr marL="342900" indent="-342900" algn="l">
              <a:buClr>
                <a:srgbClr val="0070C0"/>
              </a:buClr>
              <a:buSzPct val="80000"/>
              <a:buFont typeface="Wingdings" pitchFamily="2" charset="2"/>
              <a:buChar char="u"/>
            </a:pPr>
            <a:r>
              <a:rPr lang="en-US" sz="1600" dirty="0">
                <a:solidFill>
                  <a:schemeClr val="tx1"/>
                </a:solidFill>
              </a:rPr>
              <a:t>In other words, on average we send 3 bits, but the recipient entropy is just 2.23 useful bits. We can do better.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933282" y="4846352"/>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284913" y="5155911"/>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195339" y="5472721"/>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687620" y="2743662"/>
            <a:ext cx="7768759" cy="3364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FE86700-941C-455C-AADA-68689F7D313E}"/>
              </a:ext>
            </a:extLst>
          </p:cNvPr>
          <p:cNvPicPr>
            <a:picLocks noChangeAspect="1"/>
          </p:cNvPicPr>
          <p:nvPr/>
        </p:nvPicPr>
        <p:blipFill>
          <a:blip r:embed="rId4"/>
          <a:stretch>
            <a:fillRect/>
          </a:stretch>
        </p:blipFill>
        <p:spPr>
          <a:xfrm>
            <a:off x="3425278" y="2847528"/>
            <a:ext cx="3367459" cy="1910782"/>
          </a:xfrm>
          <a:prstGeom prst="rect">
            <a:avLst/>
          </a:prstGeom>
        </p:spPr>
      </p:pic>
      <p:pic>
        <p:nvPicPr>
          <p:cNvPr id="12" name="Picture 11">
            <a:extLst>
              <a:ext uri="{FF2B5EF4-FFF2-40B4-BE49-F238E27FC236}">
                <a16:creationId xmlns:a16="http://schemas.microsoft.com/office/drawing/2014/main" id="{EEDE1702-049D-4ED9-8AA2-8DB43E6FE1E0}"/>
              </a:ext>
            </a:extLst>
          </p:cNvPr>
          <p:cNvPicPr>
            <a:picLocks noChangeAspect="1"/>
          </p:cNvPicPr>
          <p:nvPr/>
        </p:nvPicPr>
        <p:blipFill>
          <a:blip r:embed="rId5"/>
          <a:stretch>
            <a:fillRect/>
          </a:stretch>
        </p:blipFill>
        <p:spPr>
          <a:xfrm>
            <a:off x="778427" y="5429505"/>
            <a:ext cx="3009900" cy="361950"/>
          </a:xfrm>
          <a:prstGeom prst="rect">
            <a:avLst/>
          </a:prstGeom>
        </p:spPr>
      </p:pic>
      <p:sp>
        <p:nvSpPr>
          <p:cNvPr id="13" name="Rectangle 12">
            <a:extLst>
              <a:ext uri="{FF2B5EF4-FFF2-40B4-BE49-F238E27FC236}">
                <a16:creationId xmlns:a16="http://schemas.microsoft.com/office/drawing/2014/main" id="{5776B2F1-75DA-4EF5-91BF-D62A0FE8F17F}"/>
              </a:ext>
            </a:extLst>
          </p:cNvPr>
          <p:cNvSpPr/>
          <p:nvPr/>
        </p:nvSpPr>
        <p:spPr>
          <a:xfrm>
            <a:off x="764307" y="5120790"/>
            <a:ext cx="1728192" cy="266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Cross-Entropy</a:t>
            </a:r>
          </a:p>
        </p:txBody>
      </p:sp>
      <p:sp>
        <p:nvSpPr>
          <p:cNvPr id="18" name="Rectangle 17">
            <a:extLst>
              <a:ext uri="{FF2B5EF4-FFF2-40B4-BE49-F238E27FC236}">
                <a16:creationId xmlns:a16="http://schemas.microsoft.com/office/drawing/2014/main" id="{1B5CC4F1-A83E-4A26-A3A0-311CC9C188CD}"/>
              </a:ext>
            </a:extLst>
          </p:cNvPr>
          <p:cNvSpPr/>
          <p:nvPr/>
        </p:nvSpPr>
        <p:spPr>
          <a:xfrm>
            <a:off x="764307" y="5840701"/>
            <a:ext cx="1728192" cy="266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=2.23 bits</a:t>
            </a:r>
          </a:p>
        </p:txBody>
      </p:sp>
      <p:sp>
        <p:nvSpPr>
          <p:cNvPr id="16" name="Rectangle 15">
            <a:extLst>
              <a:ext uri="{FF2B5EF4-FFF2-40B4-BE49-F238E27FC236}">
                <a16:creationId xmlns:a16="http://schemas.microsoft.com/office/drawing/2014/main" id="{D592FE4A-AE33-4797-B99E-2BA5AF14817E}"/>
              </a:ext>
            </a:extLst>
          </p:cNvPr>
          <p:cNvSpPr/>
          <p:nvPr/>
        </p:nvSpPr>
        <p:spPr>
          <a:xfrm>
            <a:off x="745049" y="3429000"/>
            <a:ext cx="2615264" cy="9152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Count how many bits we used</a:t>
            </a:r>
          </a:p>
          <a:p>
            <a:r>
              <a:rPr lang="en-US" sz="1200" dirty="0">
                <a:solidFill>
                  <a:schemeClr val="tx1"/>
                </a:solidFill>
              </a:rPr>
              <a:t>= 35% x 3 + 35% x 3 +10% x 3 + 10% x 3 + 4% x 3 +  4% x 3 + 1% x 3 + 1% x 3</a:t>
            </a:r>
          </a:p>
          <a:p>
            <a:r>
              <a:rPr lang="en-US" sz="1200" dirty="0">
                <a:solidFill>
                  <a:schemeClr val="tx1"/>
                </a:solidFill>
              </a:rPr>
              <a:t>= 3 bits</a:t>
            </a:r>
          </a:p>
        </p:txBody>
      </p:sp>
    </p:spTree>
    <p:extLst>
      <p:ext uri="{BB962C8B-B14F-4D97-AF65-F5344CB8AC3E}">
        <p14:creationId xmlns:p14="http://schemas.microsoft.com/office/powerpoint/2010/main" val="217836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5.2.1 Information Theory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745620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19132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(5):</a:t>
            </a:r>
          </a:p>
          <a:p>
            <a:pPr marL="342900" indent="-342900" algn="l">
              <a:buClr>
                <a:srgbClr val="0070C0"/>
              </a:buClr>
              <a:buSzPct val="80000"/>
              <a:buFont typeface="Wingdings" pitchFamily="2" charset="2"/>
              <a:buChar char="u"/>
            </a:pPr>
            <a:r>
              <a:rPr lang="en-US" sz="1600" dirty="0">
                <a:solidFill>
                  <a:schemeClr val="tx1"/>
                </a:solidFill>
              </a:rPr>
              <a:t>We are now just using 2-bit messages for the sunny or partially sunny weather, 3 bits for cloudy and most cloudy, 4 bits for light and medium rain, and 5 bits for heavy </a:t>
            </a:r>
            <a:r>
              <a:rPr lang="en-US" sz="1600" dirty="0" err="1">
                <a:solidFill>
                  <a:schemeClr val="tx1"/>
                </a:solidFill>
              </a:rPr>
              <a:t>rainis</a:t>
            </a:r>
            <a:r>
              <a:rPr lang="en-US" sz="1600" dirty="0">
                <a:solidFill>
                  <a:schemeClr val="tx1"/>
                </a:solidFill>
              </a:rPr>
              <a:t> and thunderstorm.</a:t>
            </a:r>
          </a:p>
          <a:p>
            <a:pPr marL="342900" indent="-342900" algn="l">
              <a:buClr>
                <a:srgbClr val="0070C0"/>
              </a:buClr>
              <a:buSzPct val="80000"/>
              <a:buFont typeface="Wingdings" pitchFamily="2" charset="2"/>
              <a:buChar char="u"/>
            </a:pPr>
            <a:r>
              <a:rPr lang="en-US" sz="1600" dirty="0">
                <a:solidFill>
                  <a:schemeClr val="tx1"/>
                </a:solidFill>
              </a:rPr>
              <a:t>Note that our code is unambiguous: If you chain multiple messages, there is only one way to interpret the sequence of bits. </a:t>
            </a:r>
          </a:p>
          <a:p>
            <a:pPr marL="342900" indent="-342900" algn="l">
              <a:buClr>
                <a:srgbClr val="0070C0"/>
              </a:buClr>
              <a:buSzPct val="80000"/>
              <a:buFont typeface="Wingdings" pitchFamily="2" charset="2"/>
              <a:buChar char="u"/>
            </a:pPr>
            <a:r>
              <a:rPr lang="en-US" sz="1600" dirty="0">
                <a:solidFill>
                  <a:schemeClr val="tx1"/>
                </a:solidFill>
              </a:rPr>
              <a:t>For example, 011100 can only mean partially sunny followed by light rain.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3933282" y="5093353"/>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284913" y="5402912"/>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195339" y="5719722"/>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687620" y="3207425"/>
            <a:ext cx="7768759" cy="31479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1EFB1F0-F475-47ED-B531-B7F0DE187B7F}"/>
              </a:ext>
            </a:extLst>
          </p:cNvPr>
          <p:cNvPicPr>
            <a:picLocks noChangeAspect="1"/>
          </p:cNvPicPr>
          <p:nvPr/>
        </p:nvPicPr>
        <p:blipFill>
          <a:blip r:embed="rId4"/>
          <a:stretch>
            <a:fillRect/>
          </a:stretch>
        </p:blipFill>
        <p:spPr>
          <a:xfrm>
            <a:off x="3203848" y="3233041"/>
            <a:ext cx="3500040" cy="1852962"/>
          </a:xfrm>
          <a:prstGeom prst="rect">
            <a:avLst/>
          </a:prstGeom>
        </p:spPr>
      </p:pic>
    </p:spTree>
    <p:extLst>
      <p:ext uri="{BB962C8B-B14F-4D97-AF65-F5344CB8AC3E}">
        <p14:creationId xmlns:p14="http://schemas.microsoft.com/office/powerpoint/2010/main" val="3502863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(6):</a:t>
            </a:r>
          </a:p>
          <a:p>
            <a:pPr marL="342900" indent="-342900" algn="l">
              <a:buClr>
                <a:srgbClr val="0070C0"/>
              </a:buClr>
              <a:buSzPct val="80000"/>
              <a:buFont typeface="Wingdings" pitchFamily="2" charset="2"/>
              <a:buChar char="u"/>
            </a:pPr>
            <a:r>
              <a:rPr lang="en-US" sz="1600" dirty="0">
                <a:solidFill>
                  <a:schemeClr val="tx1"/>
                </a:solidFill>
              </a:rPr>
              <a:t>OK, so if you compute the average number of bits that we send every day, you get 2.42 bits.</a:t>
            </a:r>
          </a:p>
          <a:p>
            <a:pPr marL="342900" indent="-342900" algn="l">
              <a:buClr>
                <a:srgbClr val="0070C0"/>
              </a:buClr>
              <a:buSzPct val="80000"/>
              <a:buFont typeface="Wingdings" pitchFamily="2" charset="2"/>
              <a:buChar char="u"/>
            </a:pPr>
            <a:r>
              <a:rPr lang="en-US" sz="1600" dirty="0">
                <a:solidFill>
                  <a:schemeClr val="tx1"/>
                </a:solidFill>
              </a:rPr>
              <a:t>That is our new and improve cross-entry!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005290" y="482307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356921" y="513263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267347" y="544944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759628" y="2865042"/>
            <a:ext cx="7768759" cy="3220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1EFB1F0-F475-47ED-B531-B7F0DE187B7F}"/>
              </a:ext>
            </a:extLst>
          </p:cNvPr>
          <p:cNvPicPr>
            <a:picLocks noChangeAspect="1"/>
          </p:cNvPicPr>
          <p:nvPr/>
        </p:nvPicPr>
        <p:blipFill>
          <a:blip r:embed="rId4"/>
          <a:stretch>
            <a:fillRect/>
          </a:stretch>
        </p:blipFill>
        <p:spPr>
          <a:xfrm>
            <a:off x="3275856" y="2962766"/>
            <a:ext cx="3500040" cy="1852962"/>
          </a:xfrm>
          <a:prstGeom prst="rect">
            <a:avLst/>
          </a:prstGeom>
        </p:spPr>
      </p:pic>
      <p:sp>
        <p:nvSpPr>
          <p:cNvPr id="8" name="Rectangle 7">
            <a:extLst>
              <a:ext uri="{FF2B5EF4-FFF2-40B4-BE49-F238E27FC236}">
                <a16:creationId xmlns:a16="http://schemas.microsoft.com/office/drawing/2014/main" id="{1268AD5A-6AAC-4330-95C7-FA62B9C8B60B}"/>
              </a:ext>
            </a:extLst>
          </p:cNvPr>
          <p:cNvSpPr/>
          <p:nvPr/>
        </p:nvSpPr>
        <p:spPr>
          <a:xfrm>
            <a:off x="899592" y="5132637"/>
            <a:ext cx="2615264" cy="6355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35% x 2 + 35% x 2 + 10% x 3 + 10% x 3 + 4% x 4 + 4% x 4 + 1% x 5 + 1% x 5</a:t>
            </a:r>
          </a:p>
          <a:p>
            <a:r>
              <a:rPr lang="en-US" sz="1200" dirty="0">
                <a:solidFill>
                  <a:schemeClr val="tx1"/>
                </a:solidFill>
              </a:rPr>
              <a:t>= 2.42 bits</a:t>
            </a:r>
          </a:p>
        </p:txBody>
      </p:sp>
    </p:spTree>
    <p:extLst>
      <p:ext uri="{BB962C8B-B14F-4D97-AF65-F5344CB8AC3E}">
        <p14:creationId xmlns:p14="http://schemas.microsoft.com/office/powerpoint/2010/main" val="263320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388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(7):</a:t>
            </a:r>
          </a:p>
          <a:p>
            <a:pPr marL="342900" indent="-342900" algn="l">
              <a:buClr>
                <a:srgbClr val="0070C0"/>
              </a:buClr>
              <a:buSzPct val="80000"/>
              <a:buFont typeface="Wingdings" pitchFamily="2" charset="2"/>
              <a:buChar char="u"/>
            </a:pPr>
            <a:r>
              <a:rPr lang="en-US" sz="1600" dirty="0">
                <a:solidFill>
                  <a:schemeClr val="tx1"/>
                </a:solidFill>
              </a:rPr>
              <a:t>Now, it you compute the cross-entropy, you will find that is </a:t>
            </a:r>
            <a:r>
              <a:rPr lang="en-US" sz="1600" dirty="0" err="1">
                <a:solidFill>
                  <a:schemeClr val="tx1"/>
                </a:solidFill>
              </a:rPr>
              <a:t>euqla</a:t>
            </a:r>
            <a:r>
              <a:rPr lang="en-US" sz="1600" dirty="0">
                <a:solidFill>
                  <a:schemeClr val="tx1"/>
                </a:solidFill>
              </a:rPr>
              <a:t> to 4.58 bits.</a:t>
            </a:r>
          </a:p>
          <a:p>
            <a:pPr marL="342900" indent="-342900" algn="l">
              <a:buClr>
                <a:srgbClr val="0070C0"/>
              </a:buClr>
              <a:buSzPct val="80000"/>
              <a:buFont typeface="Wingdings" pitchFamily="2" charset="2"/>
              <a:buChar char="u"/>
            </a:pPr>
            <a:r>
              <a:rPr lang="en-US" sz="1600" dirty="0">
                <a:solidFill>
                  <a:schemeClr val="tx1"/>
                </a:solidFill>
              </a:rPr>
              <a:t>Wow, that is really bad, it is roughly twice the entropy.</a:t>
            </a:r>
          </a:p>
          <a:p>
            <a:pPr marL="342900" indent="-342900" algn="l">
              <a:buClr>
                <a:srgbClr val="0070C0"/>
              </a:buClr>
              <a:buSzPct val="80000"/>
              <a:buFont typeface="Wingdings" pitchFamily="2" charset="2"/>
              <a:buChar char="u"/>
            </a:pPr>
            <a:r>
              <a:rPr lang="en-US" sz="1600" dirty="0">
                <a:solidFill>
                  <a:schemeClr val="tx1"/>
                </a:solidFill>
              </a:rPr>
              <a:t>In other words, on average, we use send 4.58 bits but only 2.23 bits will really be useful to the recipient.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005290" y="482307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356921" y="513263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267347" y="544944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759628" y="2865042"/>
            <a:ext cx="7768759" cy="3220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268AD5A-6AAC-4330-95C7-FA62B9C8B60B}"/>
              </a:ext>
            </a:extLst>
          </p:cNvPr>
          <p:cNvSpPr/>
          <p:nvPr/>
        </p:nvSpPr>
        <p:spPr>
          <a:xfrm>
            <a:off x="899591" y="5132637"/>
            <a:ext cx="2737161" cy="6355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1% x 2 + 1% x 2 + 4% x 3 + 4% x 3 </a:t>
            </a:r>
          </a:p>
          <a:p>
            <a:r>
              <a:rPr lang="en-US" sz="1200" dirty="0">
                <a:solidFill>
                  <a:schemeClr val="tx1"/>
                </a:solidFill>
              </a:rPr>
              <a:t>+ 10% x 4 + 10% x 4 + 35% x 5 + 35% x 5</a:t>
            </a:r>
          </a:p>
          <a:p>
            <a:r>
              <a:rPr lang="en-US" sz="1200" dirty="0">
                <a:solidFill>
                  <a:schemeClr val="tx1"/>
                </a:solidFill>
              </a:rPr>
              <a:t>= 4.58 bits</a:t>
            </a:r>
          </a:p>
        </p:txBody>
      </p:sp>
      <p:pic>
        <p:nvPicPr>
          <p:cNvPr id="9" name="Picture 8">
            <a:extLst>
              <a:ext uri="{FF2B5EF4-FFF2-40B4-BE49-F238E27FC236}">
                <a16:creationId xmlns:a16="http://schemas.microsoft.com/office/drawing/2014/main" id="{8C9D275C-D393-40DB-B9E3-ABB7A1C54937}"/>
              </a:ext>
            </a:extLst>
          </p:cNvPr>
          <p:cNvPicPr>
            <a:picLocks noChangeAspect="1"/>
          </p:cNvPicPr>
          <p:nvPr/>
        </p:nvPicPr>
        <p:blipFill>
          <a:blip r:embed="rId4"/>
          <a:stretch>
            <a:fillRect/>
          </a:stretch>
        </p:blipFill>
        <p:spPr>
          <a:xfrm>
            <a:off x="3275937" y="2974150"/>
            <a:ext cx="3277263" cy="1780072"/>
          </a:xfrm>
          <a:prstGeom prst="rect">
            <a:avLst/>
          </a:prstGeom>
        </p:spPr>
      </p:pic>
    </p:spTree>
    <p:extLst>
      <p:ext uri="{BB962C8B-B14F-4D97-AF65-F5344CB8AC3E}">
        <p14:creationId xmlns:p14="http://schemas.microsoft.com/office/powerpoint/2010/main" val="3062487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388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(8):</a:t>
            </a:r>
          </a:p>
          <a:p>
            <a:pPr marL="342900" indent="-342900" algn="l">
              <a:buClr>
                <a:srgbClr val="0070C0"/>
              </a:buClr>
              <a:buSzPct val="80000"/>
              <a:buFont typeface="Wingdings" pitchFamily="2" charset="2"/>
              <a:buChar char="u"/>
            </a:pPr>
            <a:r>
              <a:rPr lang="en-US" sz="1600" dirty="0">
                <a:solidFill>
                  <a:schemeClr val="tx1"/>
                </a:solidFill>
              </a:rPr>
              <a:t>We are sending twice as much information per message as is necessary. </a:t>
            </a:r>
          </a:p>
          <a:p>
            <a:pPr marL="342900" indent="-342900" algn="l">
              <a:buClr>
                <a:srgbClr val="0070C0"/>
              </a:buClr>
              <a:buSzPct val="80000"/>
              <a:buFont typeface="Wingdings" pitchFamily="2" charset="2"/>
              <a:buChar char="u"/>
            </a:pPr>
            <a:r>
              <a:rPr lang="en-US" sz="1600" dirty="0">
                <a:solidFill>
                  <a:schemeClr val="tx1"/>
                </a:solidFill>
              </a:rPr>
              <a:t>This is because the code we are sending make some implicit assumption about the weather distribution.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005290" y="482307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356921" y="513263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267347" y="544944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759628" y="2865042"/>
            <a:ext cx="7768759" cy="3220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268AD5A-6AAC-4330-95C7-FA62B9C8B60B}"/>
              </a:ext>
            </a:extLst>
          </p:cNvPr>
          <p:cNvSpPr/>
          <p:nvPr/>
        </p:nvSpPr>
        <p:spPr>
          <a:xfrm>
            <a:off x="899591" y="5132637"/>
            <a:ext cx="2737161" cy="6355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1% x 2 + 1% x 2 + 4% x 3 + 4% x 3 </a:t>
            </a:r>
          </a:p>
          <a:p>
            <a:r>
              <a:rPr lang="en-US" sz="1200" dirty="0">
                <a:solidFill>
                  <a:schemeClr val="tx1"/>
                </a:solidFill>
              </a:rPr>
              <a:t>+ 10% x 4 + 10% x 4 + 35% x 5 + 35% x 5</a:t>
            </a:r>
          </a:p>
          <a:p>
            <a:r>
              <a:rPr lang="en-US" sz="1200" dirty="0">
                <a:solidFill>
                  <a:schemeClr val="tx1"/>
                </a:solidFill>
              </a:rPr>
              <a:t>= 4.58 bits</a:t>
            </a:r>
          </a:p>
        </p:txBody>
      </p:sp>
      <p:pic>
        <p:nvPicPr>
          <p:cNvPr id="9" name="Picture 8">
            <a:extLst>
              <a:ext uri="{FF2B5EF4-FFF2-40B4-BE49-F238E27FC236}">
                <a16:creationId xmlns:a16="http://schemas.microsoft.com/office/drawing/2014/main" id="{8C9D275C-D393-40DB-B9E3-ABB7A1C54937}"/>
              </a:ext>
            </a:extLst>
          </p:cNvPr>
          <p:cNvPicPr>
            <a:picLocks noChangeAspect="1"/>
          </p:cNvPicPr>
          <p:nvPr/>
        </p:nvPicPr>
        <p:blipFill>
          <a:blip r:embed="rId4"/>
          <a:stretch>
            <a:fillRect/>
          </a:stretch>
        </p:blipFill>
        <p:spPr>
          <a:xfrm>
            <a:off x="3275937" y="2974150"/>
            <a:ext cx="3277263" cy="1780072"/>
          </a:xfrm>
          <a:prstGeom prst="rect">
            <a:avLst/>
          </a:prstGeom>
        </p:spPr>
      </p:pic>
    </p:spTree>
    <p:extLst>
      <p:ext uri="{BB962C8B-B14F-4D97-AF65-F5344CB8AC3E}">
        <p14:creationId xmlns:p14="http://schemas.microsoft.com/office/powerpoint/2010/main" val="3364463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388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(9):</a:t>
            </a:r>
          </a:p>
          <a:p>
            <a:pPr marL="342900" indent="-342900" algn="l">
              <a:buClr>
                <a:srgbClr val="0070C0"/>
              </a:buClr>
              <a:buSzPct val="80000"/>
              <a:buFont typeface="Wingdings" pitchFamily="2" charset="2"/>
              <a:buChar char="u"/>
            </a:pPr>
            <a:r>
              <a:rPr lang="en-US" sz="1600" dirty="0">
                <a:solidFill>
                  <a:schemeClr val="tx1"/>
                </a:solidFill>
              </a:rPr>
              <a:t>For example, when we us a 2-bit message for sunny weather, we are implicitly assuming that it will be sunny every 4 days (2 to the power of 2), at least on average. </a:t>
            </a:r>
          </a:p>
          <a:p>
            <a:pPr marL="342900" indent="-342900" algn="l">
              <a:buClr>
                <a:srgbClr val="0070C0"/>
              </a:buClr>
              <a:buSzPct val="80000"/>
              <a:buFont typeface="Wingdings" pitchFamily="2" charset="2"/>
              <a:buChar char="u"/>
            </a:pPr>
            <a:r>
              <a:rPr lang="en-US" sz="1600" dirty="0">
                <a:solidFill>
                  <a:schemeClr val="tx1"/>
                </a:solidFill>
              </a:rPr>
              <a:t>In other words, by using this code, we are implicitly predicting a probability of 25% for sunny weather, or else our code will not be optimal.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005290" y="482307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356921" y="513263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267347" y="544944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759628" y="2865042"/>
            <a:ext cx="7768759" cy="3220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C9D275C-D393-40DB-B9E3-ABB7A1C54937}"/>
              </a:ext>
            </a:extLst>
          </p:cNvPr>
          <p:cNvPicPr>
            <a:picLocks noChangeAspect="1"/>
          </p:cNvPicPr>
          <p:nvPr/>
        </p:nvPicPr>
        <p:blipFill>
          <a:blip r:embed="rId4"/>
          <a:stretch>
            <a:fillRect/>
          </a:stretch>
        </p:blipFill>
        <p:spPr>
          <a:xfrm>
            <a:off x="3275937" y="2974150"/>
            <a:ext cx="3277263" cy="1780072"/>
          </a:xfrm>
          <a:prstGeom prst="rect">
            <a:avLst/>
          </a:prstGeom>
        </p:spPr>
      </p:pic>
    </p:spTree>
    <p:extLst>
      <p:ext uri="{BB962C8B-B14F-4D97-AF65-F5344CB8AC3E}">
        <p14:creationId xmlns:p14="http://schemas.microsoft.com/office/powerpoint/2010/main" val="2145025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388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(10):</a:t>
            </a:r>
          </a:p>
          <a:p>
            <a:pPr marL="342900" indent="-342900" algn="l">
              <a:buClr>
                <a:srgbClr val="0070C0"/>
              </a:buClr>
              <a:buSzPct val="80000"/>
              <a:buFont typeface="Wingdings" pitchFamily="2" charset="2"/>
              <a:buChar char="u"/>
            </a:pPr>
            <a:r>
              <a:rPr lang="en-US" sz="1600" dirty="0">
                <a:solidFill>
                  <a:schemeClr val="tx1"/>
                </a:solidFill>
              </a:rPr>
              <a:t>So, now it is pretty obvious that the predicted distribution q is quite different from the true distribution p. </a:t>
            </a:r>
          </a:p>
          <a:p>
            <a:pPr marL="342900" indent="-342900" algn="l">
              <a:buClr>
                <a:srgbClr val="0070C0"/>
              </a:buClr>
              <a:buSzPct val="80000"/>
              <a:buFont typeface="Wingdings" pitchFamily="2" charset="2"/>
              <a:buChar char="u"/>
            </a:pPr>
            <a:r>
              <a:rPr lang="en-US" sz="1600" dirty="0">
                <a:solidFill>
                  <a:schemeClr val="tx1"/>
                </a:solidFill>
              </a:rPr>
              <a:t>Note that our  code does not use messages starting with 1111. So that is why if you add up all the predicted probabilities in this example, they do not add up to 100%.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005290" y="482307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356921" y="513263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267347" y="544944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759628" y="2865042"/>
            <a:ext cx="7768759" cy="3220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0AEAD1-5C66-472A-B81E-56BC6ED7F657}"/>
              </a:ext>
            </a:extLst>
          </p:cNvPr>
          <p:cNvPicPr>
            <a:picLocks noChangeAspect="1"/>
          </p:cNvPicPr>
          <p:nvPr/>
        </p:nvPicPr>
        <p:blipFill>
          <a:blip r:embed="rId4"/>
          <a:stretch>
            <a:fillRect/>
          </a:stretch>
        </p:blipFill>
        <p:spPr>
          <a:xfrm>
            <a:off x="2267744" y="2978455"/>
            <a:ext cx="4334619" cy="1793635"/>
          </a:xfrm>
          <a:prstGeom prst="rect">
            <a:avLst/>
          </a:prstGeom>
          <a:ln>
            <a:noFill/>
          </a:ln>
        </p:spPr>
      </p:pic>
    </p:spTree>
    <p:extLst>
      <p:ext uri="{BB962C8B-B14F-4D97-AF65-F5344CB8AC3E}">
        <p14:creationId xmlns:p14="http://schemas.microsoft.com/office/powerpoint/2010/main" val="14114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Multi-Layer Perceptrons (2)</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7195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(11):</a:t>
            </a:r>
          </a:p>
          <a:p>
            <a:pPr marL="342900" indent="-342900" algn="l">
              <a:buClr>
                <a:srgbClr val="0070C0"/>
              </a:buClr>
              <a:buSzPct val="80000"/>
              <a:buFont typeface="Wingdings" pitchFamily="2" charset="2"/>
              <a:buChar char="u"/>
            </a:pPr>
            <a:r>
              <a:rPr lang="en-US" sz="1600" dirty="0">
                <a:solidFill>
                  <a:schemeClr val="tx1"/>
                </a:solidFill>
              </a:rPr>
              <a:t>Anyway, now we can express cross-entropy as a function of both true probability distribution p and predicted probability distribution q.</a:t>
            </a:r>
          </a:p>
          <a:p>
            <a:pPr marL="342900" indent="-342900" algn="l">
              <a:buClr>
                <a:srgbClr val="0070C0"/>
              </a:buClr>
              <a:buSzPct val="80000"/>
              <a:buFont typeface="Wingdings" pitchFamily="2" charset="2"/>
              <a:buChar char="u"/>
            </a:pPr>
            <a:r>
              <a:rPr lang="en-US" sz="1600" dirty="0">
                <a:solidFill>
                  <a:schemeClr val="tx1"/>
                </a:solidFill>
              </a:rPr>
              <a:t>As you can see, it looks pretty similar with the equation for the Entropy, but instead of computing the log of the true probability, we use the log of the predicted probability, which is equal to the message length.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184679" y="509433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536310" y="540389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446736" y="572070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939017" y="3136302"/>
            <a:ext cx="7768759" cy="33170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0AEAD1-5C66-472A-B81E-56BC6ED7F657}"/>
              </a:ext>
            </a:extLst>
          </p:cNvPr>
          <p:cNvPicPr>
            <a:picLocks noChangeAspect="1"/>
          </p:cNvPicPr>
          <p:nvPr/>
        </p:nvPicPr>
        <p:blipFill>
          <a:blip r:embed="rId4"/>
          <a:stretch>
            <a:fillRect/>
          </a:stretch>
        </p:blipFill>
        <p:spPr>
          <a:xfrm>
            <a:off x="2447133" y="3249715"/>
            <a:ext cx="4334619" cy="1793635"/>
          </a:xfrm>
          <a:prstGeom prst="rect">
            <a:avLst/>
          </a:prstGeom>
          <a:ln>
            <a:noFill/>
          </a:ln>
        </p:spPr>
      </p:pic>
      <p:pic>
        <p:nvPicPr>
          <p:cNvPr id="8" name="Picture 7">
            <a:extLst>
              <a:ext uri="{FF2B5EF4-FFF2-40B4-BE49-F238E27FC236}">
                <a16:creationId xmlns:a16="http://schemas.microsoft.com/office/drawing/2014/main" id="{505B4B38-A872-4389-ACEA-A5281A2279A4}"/>
              </a:ext>
            </a:extLst>
          </p:cNvPr>
          <p:cNvPicPr>
            <a:picLocks noChangeAspect="1"/>
          </p:cNvPicPr>
          <p:nvPr/>
        </p:nvPicPr>
        <p:blipFill>
          <a:blip r:embed="rId5"/>
          <a:stretch>
            <a:fillRect/>
          </a:stretch>
        </p:blipFill>
        <p:spPr>
          <a:xfrm>
            <a:off x="1196248" y="5656236"/>
            <a:ext cx="1819275" cy="447675"/>
          </a:xfrm>
          <a:prstGeom prst="rect">
            <a:avLst/>
          </a:prstGeom>
        </p:spPr>
      </p:pic>
      <p:sp>
        <p:nvSpPr>
          <p:cNvPr id="13" name="Rectangle 12">
            <a:extLst>
              <a:ext uri="{FF2B5EF4-FFF2-40B4-BE49-F238E27FC236}">
                <a16:creationId xmlns:a16="http://schemas.microsoft.com/office/drawing/2014/main" id="{B1764D4F-2375-4F24-B780-B67E7A1B3435}"/>
              </a:ext>
            </a:extLst>
          </p:cNvPr>
          <p:cNvSpPr/>
          <p:nvPr/>
        </p:nvSpPr>
        <p:spPr>
          <a:xfrm>
            <a:off x="1193598" y="5383833"/>
            <a:ext cx="1512597" cy="304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Cross-Entropy:</a:t>
            </a:r>
          </a:p>
        </p:txBody>
      </p:sp>
    </p:spTree>
    <p:extLst>
      <p:ext uri="{BB962C8B-B14F-4D97-AF65-F5344CB8AC3E}">
        <p14:creationId xmlns:p14="http://schemas.microsoft.com/office/powerpoint/2010/main" val="1099807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5.2.5 Cross-Entropy</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7195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Cross-Entropy (12):</a:t>
            </a:r>
          </a:p>
          <a:p>
            <a:pPr marL="342900" indent="-342900" algn="l">
              <a:buClr>
                <a:srgbClr val="0070C0"/>
              </a:buClr>
              <a:buSzPct val="80000"/>
              <a:buFont typeface="Wingdings" pitchFamily="2" charset="2"/>
              <a:buChar char="u"/>
            </a:pPr>
            <a:r>
              <a:rPr lang="en-US" sz="1600" dirty="0">
                <a:solidFill>
                  <a:schemeClr val="tx1"/>
                </a:solidFill>
              </a:rPr>
              <a:t>If our predictions are perfect, then the cross-entropy is simply equals to the entropy.</a:t>
            </a:r>
          </a:p>
          <a:p>
            <a:pPr marL="342900" indent="-342900" algn="l">
              <a:buClr>
                <a:srgbClr val="0070C0"/>
              </a:buClr>
              <a:buSzPct val="80000"/>
              <a:buFont typeface="Wingdings" pitchFamily="2" charset="2"/>
              <a:buChar char="u"/>
            </a:pPr>
            <a:r>
              <a:rPr lang="en-US" sz="1600" dirty="0">
                <a:solidFill>
                  <a:schemeClr val="tx1"/>
                </a:solidFill>
              </a:rPr>
              <a:t>But if the distribution differ, then the cross-entropy will be greater than the entropy by some number of bits.</a:t>
            </a:r>
          </a:p>
          <a:p>
            <a:pPr marL="342900" indent="-342900" algn="l">
              <a:buClr>
                <a:srgbClr val="0070C0"/>
              </a:buClr>
              <a:buSzPct val="80000"/>
              <a:buFont typeface="Wingdings" pitchFamily="2" charset="2"/>
              <a:buChar char="u"/>
            </a:pPr>
            <a:r>
              <a:rPr lang="en-US" sz="1600" dirty="0">
                <a:solidFill>
                  <a:schemeClr val="tx1"/>
                </a:solidFill>
              </a:rPr>
              <a:t>The amount by which the cross-entropy exceeds the entropy is called the relative entropy, or more commonly, the </a:t>
            </a:r>
            <a:r>
              <a:rPr lang="en-US" sz="1600" dirty="0" err="1">
                <a:solidFill>
                  <a:schemeClr val="tx1"/>
                </a:solidFill>
              </a:rPr>
              <a:t>Kullback-Leibler</a:t>
            </a:r>
            <a:r>
              <a:rPr lang="en-US" sz="1600" dirty="0">
                <a:solidFill>
                  <a:schemeClr val="tx1"/>
                </a:solidFill>
              </a:rPr>
              <a:t> Divergence (or KL Divergence).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184679" y="5094338"/>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536310" y="5403897"/>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446736" y="5720707"/>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939017" y="3136302"/>
            <a:ext cx="7768759" cy="33170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0AEAD1-5C66-472A-B81E-56BC6ED7F657}"/>
              </a:ext>
            </a:extLst>
          </p:cNvPr>
          <p:cNvPicPr>
            <a:picLocks noChangeAspect="1"/>
          </p:cNvPicPr>
          <p:nvPr/>
        </p:nvPicPr>
        <p:blipFill>
          <a:blip r:embed="rId4"/>
          <a:stretch>
            <a:fillRect/>
          </a:stretch>
        </p:blipFill>
        <p:spPr>
          <a:xfrm>
            <a:off x="2447133" y="3249715"/>
            <a:ext cx="4334619" cy="1793635"/>
          </a:xfrm>
          <a:prstGeom prst="rect">
            <a:avLst/>
          </a:prstGeom>
          <a:ln>
            <a:noFill/>
          </a:ln>
        </p:spPr>
      </p:pic>
      <p:pic>
        <p:nvPicPr>
          <p:cNvPr id="8" name="Picture 7">
            <a:extLst>
              <a:ext uri="{FF2B5EF4-FFF2-40B4-BE49-F238E27FC236}">
                <a16:creationId xmlns:a16="http://schemas.microsoft.com/office/drawing/2014/main" id="{505B4B38-A872-4389-ACEA-A5281A2279A4}"/>
              </a:ext>
            </a:extLst>
          </p:cNvPr>
          <p:cNvPicPr>
            <a:picLocks noChangeAspect="1"/>
          </p:cNvPicPr>
          <p:nvPr/>
        </p:nvPicPr>
        <p:blipFill>
          <a:blip r:embed="rId5"/>
          <a:stretch>
            <a:fillRect/>
          </a:stretch>
        </p:blipFill>
        <p:spPr>
          <a:xfrm>
            <a:off x="1196248" y="5656236"/>
            <a:ext cx="1819275" cy="447675"/>
          </a:xfrm>
          <a:prstGeom prst="rect">
            <a:avLst/>
          </a:prstGeom>
        </p:spPr>
      </p:pic>
      <p:sp>
        <p:nvSpPr>
          <p:cNvPr id="13" name="Rectangle 12">
            <a:extLst>
              <a:ext uri="{FF2B5EF4-FFF2-40B4-BE49-F238E27FC236}">
                <a16:creationId xmlns:a16="http://schemas.microsoft.com/office/drawing/2014/main" id="{B1764D4F-2375-4F24-B780-B67E7A1B3435}"/>
              </a:ext>
            </a:extLst>
          </p:cNvPr>
          <p:cNvSpPr/>
          <p:nvPr/>
        </p:nvSpPr>
        <p:spPr>
          <a:xfrm>
            <a:off x="1193598" y="5383833"/>
            <a:ext cx="1512597" cy="304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Cross-Entropy:</a:t>
            </a:r>
          </a:p>
        </p:txBody>
      </p:sp>
    </p:spTree>
    <p:extLst>
      <p:ext uri="{BB962C8B-B14F-4D97-AF65-F5344CB8AC3E}">
        <p14:creationId xmlns:p14="http://schemas.microsoft.com/office/powerpoint/2010/main" val="1760478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5.2.6 KL-Divergence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2256601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5.2.6 KL -Divergence</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648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KL-Divergence (1):</a:t>
            </a:r>
          </a:p>
          <a:p>
            <a:pPr marL="342900" indent="-342900" algn="l">
              <a:buClr>
                <a:srgbClr val="0070C0"/>
              </a:buClr>
              <a:buSzPct val="80000"/>
              <a:buFont typeface="Wingdings" pitchFamily="2" charset="2"/>
              <a:buChar char="u"/>
            </a:pPr>
            <a:r>
              <a:rPr lang="en-US" sz="1600" dirty="0">
                <a:solidFill>
                  <a:schemeClr val="tx1"/>
                </a:solidFill>
              </a:rPr>
              <a:t>So, in short: Cross-entropy is equals to the entropy plus the KL divergence.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073246" y="4205264"/>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424877" y="4514823"/>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335303" y="4831633"/>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827584" y="2247228"/>
            <a:ext cx="7768759" cy="33170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0AEAD1-5C66-472A-B81E-56BC6ED7F657}"/>
              </a:ext>
            </a:extLst>
          </p:cNvPr>
          <p:cNvPicPr>
            <a:picLocks noChangeAspect="1"/>
          </p:cNvPicPr>
          <p:nvPr/>
        </p:nvPicPr>
        <p:blipFill>
          <a:blip r:embed="rId4"/>
          <a:stretch>
            <a:fillRect/>
          </a:stretch>
        </p:blipFill>
        <p:spPr>
          <a:xfrm>
            <a:off x="2335700" y="2360641"/>
            <a:ext cx="4334619" cy="1793635"/>
          </a:xfrm>
          <a:prstGeom prst="rect">
            <a:avLst/>
          </a:prstGeom>
          <a:ln>
            <a:noFill/>
          </a:ln>
        </p:spPr>
      </p:pic>
      <p:sp>
        <p:nvSpPr>
          <p:cNvPr id="16" name="Rectangle 15">
            <a:extLst>
              <a:ext uri="{FF2B5EF4-FFF2-40B4-BE49-F238E27FC236}">
                <a16:creationId xmlns:a16="http://schemas.microsoft.com/office/drawing/2014/main" id="{736E2D09-7AE1-4684-8609-49D7EC09E375}"/>
              </a:ext>
            </a:extLst>
          </p:cNvPr>
          <p:cNvSpPr/>
          <p:nvPr/>
        </p:nvSpPr>
        <p:spPr>
          <a:xfrm>
            <a:off x="1082165" y="4237422"/>
            <a:ext cx="2622544" cy="1178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Cross-Entropy </a:t>
            </a:r>
          </a:p>
          <a:p>
            <a:r>
              <a:rPr lang="en-US" sz="1600" b="1" dirty="0">
                <a:solidFill>
                  <a:schemeClr val="tx1"/>
                </a:solidFill>
              </a:rPr>
              <a:t>= Entropy + KL Divergence</a:t>
            </a:r>
          </a:p>
          <a:p>
            <a:r>
              <a:rPr lang="en-US" sz="1600" b="1" dirty="0">
                <a:solidFill>
                  <a:schemeClr val="tx1"/>
                </a:solidFill>
              </a:rPr>
              <a:t>Or H(p) </a:t>
            </a:r>
          </a:p>
          <a:p>
            <a:r>
              <a:rPr lang="en-US" sz="1600" b="1" dirty="0">
                <a:solidFill>
                  <a:schemeClr val="tx1"/>
                </a:solidFill>
              </a:rPr>
              <a:t>= H(p, q) + D</a:t>
            </a:r>
            <a:r>
              <a:rPr lang="en-US" sz="1600" b="1" baseline="-25000" dirty="0">
                <a:solidFill>
                  <a:schemeClr val="tx1"/>
                </a:solidFill>
              </a:rPr>
              <a:t>KL</a:t>
            </a:r>
            <a:r>
              <a:rPr lang="en-US" sz="1600" b="1" dirty="0">
                <a:solidFill>
                  <a:schemeClr val="tx1"/>
                </a:solidFill>
              </a:rPr>
              <a:t>(p||q)</a:t>
            </a:r>
          </a:p>
        </p:txBody>
      </p:sp>
    </p:spTree>
    <p:extLst>
      <p:ext uri="{BB962C8B-B14F-4D97-AF65-F5344CB8AC3E}">
        <p14:creationId xmlns:p14="http://schemas.microsoft.com/office/powerpoint/2010/main" val="84679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5.2.1 Information Theory</a:t>
            </a:r>
            <a:endParaRPr lang="zh-TW" altLang="en-US" b="1" dirty="0">
              <a:solidFill>
                <a:srgbClr val="FFFF00"/>
              </a:solidFill>
            </a:endParaRPr>
          </a:p>
        </p:txBody>
      </p:sp>
      <p:sp>
        <p:nvSpPr>
          <p:cNvPr id="3" name="副標題 2"/>
          <p:cNvSpPr>
            <a:spLocks noGrp="1"/>
          </p:cNvSpPr>
          <p:nvPr>
            <p:ph type="subTitle" idx="1"/>
          </p:nvPr>
        </p:nvSpPr>
        <p:spPr>
          <a:xfrm>
            <a:off x="467544" y="1268762"/>
            <a:ext cx="8219256" cy="19356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Information Theory (1):</a:t>
            </a:r>
          </a:p>
          <a:p>
            <a:pPr marL="342900" indent="-342900" algn="l">
              <a:buClr>
                <a:srgbClr val="0070C0"/>
              </a:buClr>
              <a:buSzPct val="80000"/>
              <a:buFont typeface="Wingdings" pitchFamily="2" charset="2"/>
              <a:buChar char="u"/>
            </a:pPr>
            <a:r>
              <a:rPr lang="en-US" sz="1600" dirty="0">
                <a:solidFill>
                  <a:schemeClr val="tx1"/>
                </a:solidFill>
              </a:rPr>
              <a:t>In machine learning, cross-entry is very commonly used as a cost function when training classifiers.</a:t>
            </a:r>
          </a:p>
          <a:p>
            <a:pPr marL="342900" indent="-342900" algn="l">
              <a:buClr>
                <a:srgbClr val="0070C0"/>
              </a:buClr>
              <a:buSzPct val="80000"/>
              <a:buFont typeface="Wingdings" pitchFamily="2" charset="2"/>
              <a:buChar char="u"/>
            </a:pPr>
            <a:r>
              <a:rPr lang="en-US" sz="1600" dirty="0">
                <a:solidFill>
                  <a:schemeClr val="tx1"/>
                </a:solidFill>
              </a:rPr>
              <a:t>We will see why that is.</a:t>
            </a:r>
          </a:p>
          <a:p>
            <a:pPr marL="342900" indent="-342900" algn="l">
              <a:buClr>
                <a:srgbClr val="0070C0"/>
              </a:buClr>
              <a:buSzPct val="80000"/>
              <a:buFont typeface="Wingdings" pitchFamily="2" charset="2"/>
              <a:buChar char="u"/>
            </a:pPr>
            <a:r>
              <a:rPr lang="en-US" sz="1600" dirty="0">
                <a:solidFill>
                  <a:schemeClr val="tx1"/>
                </a:solidFill>
              </a:rPr>
              <a:t>Those concepts come from Claude Shannon’s information theory.</a:t>
            </a:r>
          </a:p>
          <a:p>
            <a:pPr marL="342900" indent="-342900" algn="l">
              <a:buClr>
                <a:srgbClr val="0070C0"/>
              </a:buClr>
              <a:buSzPct val="80000"/>
              <a:buFont typeface="Wingdings" pitchFamily="2" charset="2"/>
              <a:buChar char="u"/>
            </a:pPr>
            <a:r>
              <a:rPr lang="en-US" altLang="en-US" sz="1600" dirty="0">
                <a:solidFill>
                  <a:schemeClr val="tx1"/>
                </a:solidFill>
              </a:rPr>
              <a:t>Claude Shannon is an American mathematician, electrical engineer,  and cryptographer (encoding/encoding engineer).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87FB69F7-E409-4EF2-BDC9-EDEA26DBBAC4}"/>
              </a:ext>
            </a:extLst>
          </p:cNvPr>
          <p:cNvPicPr>
            <a:picLocks noChangeAspect="1"/>
          </p:cNvPicPr>
          <p:nvPr/>
        </p:nvPicPr>
        <p:blipFill>
          <a:blip r:embed="rId2"/>
          <a:stretch>
            <a:fillRect/>
          </a:stretch>
        </p:blipFill>
        <p:spPr>
          <a:xfrm>
            <a:off x="2339752" y="3348436"/>
            <a:ext cx="4680520" cy="3360568"/>
          </a:xfrm>
          <a:prstGeom prst="rect">
            <a:avLst/>
          </a:prstGeom>
          <a:ln>
            <a:solidFill>
              <a:srgbClr val="C00000"/>
            </a:solidFill>
          </a:ln>
        </p:spPr>
      </p:pic>
    </p:spTree>
    <p:extLst>
      <p:ext uri="{BB962C8B-B14F-4D97-AF65-F5344CB8AC3E}">
        <p14:creationId xmlns:p14="http://schemas.microsoft.com/office/powerpoint/2010/main" val="1042730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5.2.6 KL -Divergence</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8722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KL-Divergence (2):</a:t>
            </a:r>
          </a:p>
          <a:p>
            <a:pPr marL="342900" indent="-342900" algn="l">
              <a:buClr>
                <a:srgbClr val="0070C0"/>
              </a:buClr>
              <a:buSzPct val="80000"/>
              <a:buFont typeface="Wingdings" pitchFamily="2" charset="2"/>
              <a:buChar char="u"/>
            </a:pPr>
            <a:r>
              <a:rPr lang="en-US" sz="1600" dirty="0">
                <a:solidFill>
                  <a:schemeClr val="tx1"/>
                </a:solidFill>
              </a:rPr>
              <a:t>Or, equivalently, the KL Divergence, which is </a:t>
            </a:r>
            <a:r>
              <a:rPr lang="en-US" sz="1600" b="1" dirty="0">
                <a:solidFill>
                  <a:schemeClr val="tx1"/>
                </a:solidFill>
              </a:rPr>
              <a:t>D</a:t>
            </a:r>
            <a:r>
              <a:rPr lang="en-US" sz="1600" b="1" baseline="-25000" dirty="0">
                <a:solidFill>
                  <a:schemeClr val="tx1"/>
                </a:solidFill>
              </a:rPr>
              <a:t>KL</a:t>
            </a:r>
            <a:r>
              <a:rPr lang="en-US" sz="1600" b="1" dirty="0">
                <a:solidFill>
                  <a:schemeClr val="tx1"/>
                </a:solidFill>
              </a:rPr>
              <a:t>(p||q) is equals to cross-entropy H(p, q) minus the entropy H (p)</a:t>
            </a:r>
            <a:r>
              <a:rPr lang="en-US"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073246" y="4205264"/>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424877" y="4514823"/>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335303" y="4831633"/>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827584" y="2247228"/>
            <a:ext cx="7768759" cy="33170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0AEAD1-5C66-472A-B81E-56BC6ED7F657}"/>
              </a:ext>
            </a:extLst>
          </p:cNvPr>
          <p:cNvPicPr>
            <a:picLocks noChangeAspect="1"/>
          </p:cNvPicPr>
          <p:nvPr/>
        </p:nvPicPr>
        <p:blipFill>
          <a:blip r:embed="rId4"/>
          <a:stretch>
            <a:fillRect/>
          </a:stretch>
        </p:blipFill>
        <p:spPr>
          <a:xfrm>
            <a:off x="2335700" y="2360641"/>
            <a:ext cx="4334619" cy="1793635"/>
          </a:xfrm>
          <a:prstGeom prst="rect">
            <a:avLst/>
          </a:prstGeom>
          <a:ln>
            <a:noFill/>
          </a:ln>
        </p:spPr>
      </p:pic>
      <p:sp>
        <p:nvSpPr>
          <p:cNvPr id="16" name="Rectangle 15">
            <a:extLst>
              <a:ext uri="{FF2B5EF4-FFF2-40B4-BE49-F238E27FC236}">
                <a16:creationId xmlns:a16="http://schemas.microsoft.com/office/drawing/2014/main" id="{736E2D09-7AE1-4684-8609-49D7EC09E375}"/>
              </a:ext>
            </a:extLst>
          </p:cNvPr>
          <p:cNvSpPr/>
          <p:nvPr/>
        </p:nvSpPr>
        <p:spPr>
          <a:xfrm>
            <a:off x="991834" y="4561660"/>
            <a:ext cx="2503678" cy="709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KL Divergence:</a:t>
            </a:r>
          </a:p>
          <a:p>
            <a:r>
              <a:rPr lang="en-US" sz="1600" b="1" dirty="0">
                <a:solidFill>
                  <a:schemeClr val="tx1"/>
                </a:solidFill>
              </a:rPr>
              <a:t>D</a:t>
            </a:r>
            <a:r>
              <a:rPr lang="en-US" sz="1600" b="1" baseline="-25000" dirty="0">
                <a:solidFill>
                  <a:schemeClr val="tx1"/>
                </a:solidFill>
              </a:rPr>
              <a:t>KL</a:t>
            </a:r>
            <a:r>
              <a:rPr lang="en-US" sz="1600" b="1" dirty="0">
                <a:solidFill>
                  <a:schemeClr val="tx1"/>
                </a:solidFill>
              </a:rPr>
              <a:t>(p||q) = H(p, q) – H(p)</a:t>
            </a:r>
          </a:p>
        </p:txBody>
      </p:sp>
    </p:spTree>
    <p:extLst>
      <p:ext uri="{BB962C8B-B14F-4D97-AF65-F5344CB8AC3E}">
        <p14:creationId xmlns:p14="http://schemas.microsoft.com/office/powerpoint/2010/main" val="87407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5.2.6 KL -Divergence</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8722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KL-Divergence (3):</a:t>
            </a:r>
          </a:p>
          <a:p>
            <a:pPr marL="342900" indent="-342900" algn="l">
              <a:buClr>
                <a:srgbClr val="0070C0"/>
              </a:buClr>
              <a:buSzPct val="80000"/>
              <a:buFont typeface="Wingdings" pitchFamily="2" charset="2"/>
              <a:buChar char="u"/>
            </a:pPr>
            <a:r>
              <a:rPr lang="en-US" sz="1600" dirty="0">
                <a:solidFill>
                  <a:schemeClr val="tx1"/>
                </a:solidFill>
              </a:rPr>
              <a:t>In this particular example, the cross entropy is 4.58 bits, and the entropy is 2.23 bits.</a:t>
            </a:r>
          </a:p>
          <a:p>
            <a:pPr marL="342900" indent="-342900" algn="l">
              <a:buClr>
                <a:srgbClr val="0070C0"/>
              </a:buClr>
              <a:buSzPct val="80000"/>
              <a:buFont typeface="Wingdings" pitchFamily="2" charset="2"/>
              <a:buChar char="u"/>
            </a:pPr>
            <a:r>
              <a:rPr lang="en-US" sz="1600" dirty="0">
                <a:solidFill>
                  <a:schemeClr val="tx1"/>
                </a:solidFill>
              </a:rPr>
              <a:t>So the KL divergence is 2.35 bits.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pic>
        <p:nvPicPr>
          <p:cNvPr id="14" name="Picture 13">
            <a:extLst>
              <a:ext uri="{FF2B5EF4-FFF2-40B4-BE49-F238E27FC236}">
                <a16:creationId xmlns:a16="http://schemas.microsoft.com/office/drawing/2014/main" id="{526F71D7-8B8A-43B4-97B0-36A240FF8FAA}"/>
              </a:ext>
            </a:extLst>
          </p:cNvPr>
          <p:cNvPicPr>
            <a:picLocks noChangeAspect="1"/>
          </p:cNvPicPr>
          <p:nvPr/>
        </p:nvPicPr>
        <p:blipFill>
          <a:blip r:embed="rId2"/>
          <a:stretch>
            <a:fillRect/>
          </a:stretch>
        </p:blipFill>
        <p:spPr>
          <a:xfrm>
            <a:off x="4073246" y="4205264"/>
            <a:ext cx="1175726" cy="1252738"/>
          </a:xfrm>
          <a:prstGeom prst="rect">
            <a:avLst/>
          </a:prstGeom>
        </p:spPr>
      </p:pic>
      <p:pic>
        <p:nvPicPr>
          <p:cNvPr id="15" name="Picture 14">
            <a:extLst>
              <a:ext uri="{FF2B5EF4-FFF2-40B4-BE49-F238E27FC236}">
                <a16:creationId xmlns:a16="http://schemas.microsoft.com/office/drawing/2014/main" id="{410AAD30-2B02-4C2D-90F4-F468D3F53B10}"/>
              </a:ext>
            </a:extLst>
          </p:cNvPr>
          <p:cNvPicPr>
            <a:picLocks noChangeAspect="1"/>
          </p:cNvPicPr>
          <p:nvPr/>
        </p:nvPicPr>
        <p:blipFill>
          <a:blip r:embed="rId3"/>
          <a:stretch>
            <a:fillRect/>
          </a:stretch>
        </p:blipFill>
        <p:spPr>
          <a:xfrm>
            <a:off x="6424877" y="4514823"/>
            <a:ext cx="1802929" cy="901465"/>
          </a:xfrm>
          <a:prstGeom prst="rect">
            <a:avLst/>
          </a:prstGeom>
        </p:spPr>
      </p:pic>
      <p:sp>
        <p:nvSpPr>
          <p:cNvPr id="19" name="Arrow: Right 18">
            <a:extLst>
              <a:ext uri="{FF2B5EF4-FFF2-40B4-BE49-F238E27FC236}">
                <a16:creationId xmlns:a16="http://schemas.microsoft.com/office/drawing/2014/main" id="{A925D2D0-C4EA-44E9-8194-A5A52D2A7720}"/>
              </a:ext>
            </a:extLst>
          </p:cNvPr>
          <p:cNvSpPr/>
          <p:nvPr/>
        </p:nvSpPr>
        <p:spPr>
          <a:xfrm>
            <a:off x="5335303" y="4831633"/>
            <a:ext cx="1024227" cy="31873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D2AE11-B8C6-49D8-9D6B-B94EFC34243F}"/>
              </a:ext>
            </a:extLst>
          </p:cNvPr>
          <p:cNvSpPr/>
          <p:nvPr/>
        </p:nvSpPr>
        <p:spPr>
          <a:xfrm>
            <a:off x="827584" y="2247228"/>
            <a:ext cx="7768759" cy="33170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0AEAD1-5C66-472A-B81E-56BC6ED7F657}"/>
              </a:ext>
            </a:extLst>
          </p:cNvPr>
          <p:cNvPicPr>
            <a:picLocks noChangeAspect="1"/>
          </p:cNvPicPr>
          <p:nvPr/>
        </p:nvPicPr>
        <p:blipFill>
          <a:blip r:embed="rId4"/>
          <a:stretch>
            <a:fillRect/>
          </a:stretch>
        </p:blipFill>
        <p:spPr>
          <a:xfrm>
            <a:off x="2335700" y="2360641"/>
            <a:ext cx="4334619" cy="1793635"/>
          </a:xfrm>
          <a:prstGeom prst="rect">
            <a:avLst/>
          </a:prstGeom>
          <a:ln>
            <a:noFill/>
          </a:ln>
        </p:spPr>
      </p:pic>
      <p:sp>
        <p:nvSpPr>
          <p:cNvPr id="16" name="Rectangle 15">
            <a:extLst>
              <a:ext uri="{FF2B5EF4-FFF2-40B4-BE49-F238E27FC236}">
                <a16:creationId xmlns:a16="http://schemas.microsoft.com/office/drawing/2014/main" id="{736E2D09-7AE1-4684-8609-49D7EC09E375}"/>
              </a:ext>
            </a:extLst>
          </p:cNvPr>
          <p:cNvSpPr/>
          <p:nvPr/>
        </p:nvSpPr>
        <p:spPr>
          <a:xfrm>
            <a:off x="991834" y="4561660"/>
            <a:ext cx="2503678" cy="709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KL Divergence:</a:t>
            </a:r>
          </a:p>
          <a:p>
            <a:r>
              <a:rPr lang="en-US" sz="1600" b="1" dirty="0">
                <a:solidFill>
                  <a:schemeClr val="tx1"/>
                </a:solidFill>
              </a:rPr>
              <a:t>D</a:t>
            </a:r>
            <a:r>
              <a:rPr lang="en-US" sz="1600" b="1" baseline="-25000" dirty="0">
                <a:solidFill>
                  <a:schemeClr val="tx1"/>
                </a:solidFill>
              </a:rPr>
              <a:t>KL</a:t>
            </a:r>
            <a:r>
              <a:rPr lang="en-US" sz="1600" b="1" dirty="0">
                <a:solidFill>
                  <a:schemeClr val="tx1"/>
                </a:solidFill>
              </a:rPr>
              <a:t>(p||q) = H(p, q) – H(p)</a:t>
            </a:r>
          </a:p>
        </p:txBody>
      </p:sp>
    </p:spTree>
    <p:extLst>
      <p:ext uri="{BB962C8B-B14F-4D97-AF65-F5344CB8AC3E}">
        <p14:creationId xmlns:p14="http://schemas.microsoft.com/office/powerpoint/2010/main" val="2608390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5.2.7 Cross-Entropy as a Cost Function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2239896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5.2.7 Cross-Entropy as a Cost Function</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11716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Cross-Entry as a Cost Function (1):</a:t>
            </a:r>
          </a:p>
          <a:p>
            <a:pPr marL="342900" indent="-342900" algn="l">
              <a:buClr>
                <a:srgbClr val="0070C0"/>
              </a:buClr>
              <a:buSzPct val="80000"/>
              <a:buFont typeface="Wingdings" pitchFamily="2" charset="2"/>
              <a:buChar char="u"/>
            </a:pPr>
            <a:r>
              <a:rPr lang="en-US" sz="1600" dirty="0">
                <a:solidFill>
                  <a:schemeClr val="tx1"/>
                </a:solidFill>
              </a:rPr>
              <a:t>OK. Now let’s use cross-entropy in machine learning!</a:t>
            </a:r>
          </a:p>
          <a:p>
            <a:pPr marL="342900" indent="-342900" algn="l">
              <a:buClr>
                <a:srgbClr val="0070C0"/>
              </a:buClr>
              <a:buSzPct val="80000"/>
              <a:buFont typeface="Wingdings" pitchFamily="2" charset="2"/>
              <a:buChar char="u"/>
            </a:pPr>
            <a:r>
              <a:rPr lang="en-US" sz="1600" dirty="0">
                <a:solidFill>
                  <a:schemeClr val="tx1"/>
                </a:solidFill>
              </a:rPr>
              <a:t>Say, we want to train an image classifier that will detect some animal. </a:t>
            </a:r>
          </a:p>
          <a:p>
            <a:pPr marL="342900" indent="-342900" algn="l">
              <a:buClr>
                <a:srgbClr val="0070C0"/>
              </a:buClr>
              <a:buSzPct val="80000"/>
              <a:buFont typeface="Wingdings" pitchFamily="2" charset="2"/>
              <a:buChar char="u"/>
            </a:pPr>
            <a:r>
              <a:rPr lang="en-US" sz="1600" dirty="0">
                <a:solidFill>
                  <a:schemeClr val="tx1"/>
                </a:solidFill>
              </a:rPr>
              <a:t>For each of the 7 possible classes, the classifier outputs an estimate probability. </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sp>
        <p:nvSpPr>
          <p:cNvPr id="20" name="Rectangle 19">
            <a:extLst>
              <a:ext uri="{FF2B5EF4-FFF2-40B4-BE49-F238E27FC236}">
                <a16:creationId xmlns:a16="http://schemas.microsoft.com/office/drawing/2014/main" id="{08D2AE11-B8C6-49D8-9D6B-B94EFC34243F}"/>
              </a:ext>
            </a:extLst>
          </p:cNvPr>
          <p:cNvSpPr/>
          <p:nvPr/>
        </p:nvSpPr>
        <p:spPr>
          <a:xfrm>
            <a:off x="827584" y="2572152"/>
            <a:ext cx="7768759" cy="36651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97A1848-4748-4E94-A67A-11851B53E639}"/>
              </a:ext>
            </a:extLst>
          </p:cNvPr>
          <p:cNvSpPr/>
          <p:nvPr/>
        </p:nvSpPr>
        <p:spPr>
          <a:xfrm>
            <a:off x="4333417" y="4041281"/>
            <a:ext cx="1584176" cy="590454"/>
          </a:xfrm>
          <a:prstGeom prst="round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Classifier</a:t>
            </a:r>
          </a:p>
        </p:txBody>
      </p:sp>
      <p:cxnSp>
        <p:nvCxnSpPr>
          <p:cNvPr id="10" name="Straight Arrow Connector 9">
            <a:extLst>
              <a:ext uri="{FF2B5EF4-FFF2-40B4-BE49-F238E27FC236}">
                <a16:creationId xmlns:a16="http://schemas.microsoft.com/office/drawing/2014/main" id="{7EDAE078-54D2-4CC3-91B1-B5024FB66275}"/>
              </a:ext>
            </a:extLst>
          </p:cNvPr>
          <p:cNvCxnSpPr>
            <a:cxnSpLocks/>
            <a:stCxn id="1028" idx="0"/>
            <a:endCxn id="8" idx="2"/>
          </p:cNvCxnSpPr>
          <p:nvPr/>
        </p:nvCxnSpPr>
        <p:spPr>
          <a:xfrm flipV="1">
            <a:off x="5125505" y="4631735"/>
            <a:ext cx="0" cy="3630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F1A6360-37DE-4A2B-A457-002113CEA56B}"/>
              </a:ext>
            </a:extLst>
          </p:cNvPr>
          <p:cNvCxnSpPr>
            <a:cxnSpLocks/>
            <a:stCxn id="8" idx="0"/>
          </p:cNvCxnSpPr>
          <p:nvPr/>
        </p:nvCxnSpPr>
        <p:spPr>
          <a:xfrm flipV="1">
            <a:off x="5125505" y="3697853"/>
            <a:ext cx="0" cy="3434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37CD87B-2DF4-471C-99E9-A15923FD06CF}"/>
              </a:ext>
            </a:extLst>
          </p:cNvPr>
          <p:cNvPicPr>
            <a:picLocks noChangeAspect="1"/>
          </p:cNvPicPr>
          <p:nvPr/>
        </p:nvPicPr>
        <p:blipFill>
          <a:blip r:embed="rId2"/>
          <a:stretch>
            <a:fillRect/>
          </a:stretch>
        </p:blipFill>
        <p:spPr>
          <a:xfrm>
            <a:off x="1089126" y="2816719"/>
            <a:ext cx="6543675" cy="866775"/>
          </a:xfrm>
          <a:prstGeom prst="rect">
            <a:avLst/>
          </a:prstGeom>
        </p:spPr>
      </p:pic>
      <p:pic>
        <p:nvPicPr>
          <p:cNvPr id="1028" name="Picture 4" descr="Image result for red panda">
            <a:extLst>
              <a:ext uri="{FF2B5EF4-FFF2-40B4-BE49-F238E27FC236}">
                <a16:creationId xmlns:a16="http://schemas.microsoft.com/office/drawing/2014/main" id="{9B3E0B98-C959-4D0C-A4C5-BD4D1C03F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633" y="4994820"/>
            <a:ext cx="1813744" cy="120696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14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5.2.7 Cross-Entropy as a Cost Function</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15594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Cross-Entry as a Cost Function (2):</a:t>
            </a:r>
          </a:p>
          <a:p>
            <a:pPr marL="342900" indent="-342900" algn="l">
              <a:buClr>
                <a:srgbClr val="0070C0"/>
              </a:buClr>
              <a:buSzPct val="80000"/>
              <a:buFont typeface="Wingdings" pitchFamily="2" charset="2"/>
              <a:buChar char="u"/>
            </a:pPr>
            <a:r>
              <a:rPr lang="en-US" sz="1600" dirty="0">
                <a:solidFill>
                  <a:schemeClr val="tx1"/>
                </a:solidFill>
              </a:rPr>
              <a:t>This is the predicted probability distribution.</a:t>
            </a:r>
          </a:p>
          <a:p>
            <a:pPr marL="342900" indent="-342900" algn="l">
              <a:buClr>
                <a:srgbClr val="0070C0"/>
              </a:buClr>
              <a:buSzPct val="80000"/>
              <a:buFont typeface="Wingdings" pitchFamily="2" charset="2"/>
              <a:buChar char="u"/>
            </a:pPr>
            <a:r>
              <a:rPr lang="en-US" sz="1600" dirty="0">
                <a:solidFill>
                  <a:schemeClr val="tx1"/>
                </a:solidFill>
              </a:rPr>
              <a:t>Now, this is a supervised learning problem, so we know the true distribution:</a:t>
            </a:r>
          </a:p>
          <a:p>
            <a:pPr marL="342900" indent="-342900" algn="l">
              <a:buClr>
                <a:srgbClr val="0070C0"/>
              </a:buClr>
              <a:buSzPct val="80000"/>
              <a:buFont typeface="Wingdings" pitchFamily="2" charset="2"/>
              <a:buChar char="u"/>
            </a:pPr>
            <a:r>
              <a:rPr lang="en-US" sz="1600" dirty="0">
                <a:solidFill>
                  <a:schemeClr val="tx1"/>
                </a:solidFill>
              </a:rPr>
              <a:t>In this example, we know that this is an image of the cute red panda, so the probability is 100% for red panda and 0% for the rest.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sp>
        <p:nvSpPr>
          <p:cNvPr id="20" name="Rectangle 19">
            <a:extLst>
              <a:ext uri="{FF2B5EF4-FFF2-40B4-BE49-F238E27FC236}">
                <a16:creationId xmlns:a16="http://schemas.microsoft.com/office/drawing/2014/main" id="{08D2AE11-B8C6-49D8-9D6B-B94EFC34243F}"/>
              </a:ext>
            </a:extLst>
          </p:cNvPr>
          <p:cNvSpPr/>
          <p:nvPr/>
        </p:nvSpPr>
        <p:spPr>
          <a:xfrm>
            <a:off x="899592" y="3212976"/>
            <a:ext cx="7696751" cy="32403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97A1848-4748-4E94-A67A-11851B53E639}"/>
              </a:ext>
            </a:extLst>
          </p:cNvPr>
          <p:cNvSpPr/>
          <p:nvPr/>
        </p:nvSpPr>
        <p:spPr>
          <a:xfrm>
            <a:off x="4456059" y="4494822"/>
            <a:ext cx="1584176" cy="316628"/>
          </a:xfrm>
          <a:prstGeom prst="round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Classifier</a:t>
            </a:r>
          </a:p>
        </p:txBody>
      </p:sp>
      <p:cxnSp>
        <p:nvCxnSpPr>
          <p:cNvPr id="10" name="Straight Arrow Connector 9">
            <a:extLst>
              <a:ext uri="{FF2B5EF4-FFF2-40B4-BE49-F238E27FC236}">
                <a16:creationId xmlns:a16="http://schemas.microsoft.com/office/drawing/2014/main" id="{7EDAE078-54D2-4CC3-91B1-B5024FB66275}"/>
              </a:ext>
            </a:extLst>
          </p:cNvPr>
          <p:cNvCxnSpPr>
            <a:cxnSpLocks/>
            <a:stCxn id="1028" idx="0"/>
            <a:endCxn id="8" idx="2"/>
          </p:cNvCxnSpPr>
          <p:nvPr/>
        </p:nvCxnSpPr>
        <p:spPr>
          <a:xfrm flipV="1">
            <a:off x="5248147" y="4811450"/>
            <a:ext cx="0" cy="4789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F1A6360-37DE-4A2B-A457-002113CEA56B}"/>
              </a:ext>
            </a:extLst>
          </p:cNvPr>
          <p:cNvCxnSpPr>
            <a:cxnSpLocks/>
            <a:stCxn id="8" idx="0"/>
          </p:cNvCxnSpPr>
          <p:nvPr/>
        </p:nvCxnSpPr>
        <p:spPr>
          <a:xfrm flipV="1">
            <a:off x="5248147" y="4151394"/>
            <a:ext cx="0" cy="3434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37CD87B-2DF4-471C-99E9-A15923FD06CF}"/>
              </a:ext>
            </a:extLst>
          </p:cNvPr>
          <p:cNvPicPr>
            <a:picLocks noChangeAspect="1"/>
          </p:cNvPicPr>
          <p:nvPr/>
        </p:nvPicPr>
        <p:blipFill>
          <a:blip r:embed="rId2"/>
          <a:stretch>
            <a:fillRect/>
          </a:stretch>
        </p:blipFill>
        <p:spPr>
          <a:xfrm>
            <a:off x="1076325" y="3307159"/>
            <a:ext cx="6543675" cy="866775"/>
          </a:xfrm>
          <a:prstGeom prst="rect">
            <a:avLst/>
          </a:prstGeom>
        </p:spPr>
      </p:pic>
      <p:pic>
        <p:nvPicPr>
          <p:cNvPr id="1028" name="Picture 4" descr="Image result for red panda">
            <a:extLst>
              <a:ext uri="{FF2B5EF4-FFF2-40B4-BE49-F238E27FC236}">
                <a16:creationId xmlns:a16="http://schemas.microsoft.com/office/drawing/2014/main" id="{9B3E0B98-C959-4D0C-A4C5-BD4D1C03F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380" y="5290404"/>
            <a:ext cx="1461534" cy="97258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272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5.2.7 Cross-Entropy as a Cost Function</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19442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Cross-Entry as a Cost Function (3):</a:t>
            </a:r>
          </a:p>
          <a:p>
            <a:pPr marL="342900" indent="-342900" algn="l">
              <a:buClr>
                <a:srgbClr val="0070C0"/>
              </a:buClr>
              <a:buSzPct val="80000"/>
              <a:buFont typeface="Wingdings" pitchFamily="2" charset="2"/>
              <a:buChar char="u"/>
            </a:pPr>
            <a:r>
              <a:rPr lang="en-US" sz="1600" dirty="0">
                <a:solidFill>
                  <a:schemeClr val="tx1"/>
                </a:solidFill>
              </a:rPr>
              <a:t>We can use the cross-entropy between these two distribution as a cost function. This is called the cross-entropy loss, or simply the log loss, and it is just the equation we saw earlier except it usually uses the natural logarithm rather than the binary logarithm.</a:t>
            </a:r>
          </a:p>
          <a:p>
            <a:pPr marL="342900" indent="-342900" algn="l">
              <a:buClr>
                <a:srgbClr val="0070C0"/>
              </a:buClr>
              <a:buSzPct val="80000"/>
              <a:buFont typeface="Wingdings" pitchFamily="2" charset="2"/>
              <a:buChar char="u"/>
            </a:pPr>
            <a:r>
              <a:rPr lang="en-US" sz="1600" dirty="0">
                <a:solidFill>
                  <a:schemeClr val="tx1"/>
                </a:solidFill>
              </a:rPr>
              <a:t>This does not change much for training, since the binary log od x is just equal to the natural log of x divided by a constant (the natural log of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sp>
        <p:nvSpPr>
          <p:cNvPr id="20" name="Rectangle 19">
            <a:extLst>
              <a:ext uri="{FF2B5EF4-FFF2-40B4-BE49-F238E27FC236}">
                <a16:creationId xmlns:a16="http://schemas.microsoft.com/office/drawing/2014/main" id="{08D2AE11-B8C6-49D8-9D6B-B94EFC34243F}"/>
              </a:ext>
            </a:extLst>
          </p:cNvPr>
          <p:cNvSpPr/>
          <p:nvPr/>
        </p:nvSpPr>
        <p:spPr>
          <a:xfrm>
            <a:off x="899592" y="3212976"/>
            <a:ext cx="7696751" cy="32403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97A1848-4748-4E94-A67A-11851B53E639}"/>
              </a:ext>
            </a:extLst>
          </p:cNvPr>
          <p:cNvSpPr/>
          <p:nvPr/>
        </p:nvSpPr>
        <p:spPr>
          <a:xfrm>
            <a:off x="4456059" y="4494822"/>
            <a:ext cx="1584176" cy="316628"/>
          </a:xfrm>
          <a:prstGeom prst="round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Classifier</a:t>
            </a:r>
          </a:p>
        </p:txBody>
      </p:sp>
      <p:cxnSp>
        <p:nvCxnSpPr>
          <p:cNvPr id="10" name="Straight Arrow Connector 9">
            <a:extLst>
              <a:ext uri="{FF2B5EF4-FFF2-40B4-BE49-F238E27FC236}">
                <a16:creationId xmlns:a16="http://schemas.microsoft.com/office/drawing/2014/main" id="{7EDAE078-54D2-4CC3-91B1-B5024FB66275}"/>
              </a:ext>
            </a:extLst>
          </p:cNvPr>
          <p:cNvCxnSpPr>
            <a:cxnSpLocks/>
            <a:stCxn id="1028" idx="0"/>
            <a:endCxn id="8" idx="2"/>
          </p:cNvCxnSpPr>
          <p:nvPr/>
        </p:nvCxnSpPr>
        <p:spPr>
          <a:xfrm flipV="1">
            <a:off x="5248147" y="4811450"/>
            <a:ext cx="0" cy="4789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F1A6360-37DE-4A2B-A457-002113CEA56B}"/>
              </a:ext>
            </a:extLst>
          </p:cNvPr>
          <p:cNvCxnSpPr>
            <a:cxnSpLocks/>
            <a:stCxn id="8" idx="0"/>
          </p:cNvCxnSpPr>
          <p:nvPr/>
        </p:nvCxnSpPr>
        <p:spPr>
          <a:xfrm flipV="1">
            <a:off x="5248147" y="4151394"/>
            <a:ext cx="0" cy="3434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37CD87B-2DF4-471C-99E9-A15923FD06CF}"/>
              </a:ext>
            </a:extLst>
          </p:cNvPr>
          <p:cNvPicPr>
            <a:picLocks noChangeAspect="1"/>
          </p:cNvPicPr>
          <p:nvPr/>
        </p:nvPicPr>
        <p:blipFill>
          <a:blip r:embed="rId2"/>
          <a:stretch>
            <a:fillRect/>
          </a:stretch>
        </p:blipFill>
        <p:spPr>
          <a:xfrm>
            <a:off x="1076325" y="3307159"/>
            <a:ext cx="6543675" cy="866775"/>
          </a:xfrm>
          <a:prstGeom prst="rect">
            <a:avLst/>
          </a:prstGeom>
        </p:spPr>
      </p:pic>
      <p:pic>
        <p:nvPicPr>
          <p:cNvPr id="1028" name="Picture 4" descr="Image result for red panda">
            <a:extLst>
              <a:ext uri="{FF2B5EF4-FFF2-40B4-BE49-F238E27FC236}">
                <a16:creationId xmlns:a16="http://schemas.microsoft.com/office/drawing/2014/main" id="{9B3E0B98-C959-4D0C-A4C5-BD4D1C03F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380" y="5290404"/>
            <a:ext cx="1461534" cy="97258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C18B33E-4444-436C-8AAF-020F7E5D0E40}"/>
              </a:ext>
            </a:extLst>
          </p:cNvPr>
          <p:cNvSpPr/>
          <p:nvPr/>
        </p:nvSpPr>
        <p:spPr>
          <a:xfrm>
            <a:off x="1238625" y="4898444"/>
            <a:ext cx="2010250" cy="304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Cross-Entropy Loss:</a:t>
            </a:r>
          </a:p>
        </p:txBody>
      </p:sp>
      <p:pic>
        <p:nvPicPr>
          <p:cNvPr id="7" name="Picture 6">
            <a:extLst>
              <a:ext uri="{FF2B5EF4-FFF2-40B4-BE49-F238E27FC236}">
                <a16:creationId xmlns:a16="http://schemas.microsoft.com/office/drawing/2014/main" id="{DBF03A9D-060F-4BA8-B0D7-C5578F92C6C9}"/>
              </a:ext>
            </a:extLst>
          </p:cNvPr>
          <p:cNvPicPr>
            <a:picLocks noChangeAspect="1"/>
          </p:cNvPicPr>
          <p:nvPr/>
        </p:nvPicPr>
        <p:blipFill>
          <a:blip r:embed="rId4"/>
          <a:stretch>
            <a:fillRect/>
          </a:stretch>
        </p:blipFill>
        <p:spPr>
          <a:xfrm>
            <a:off x="1267818" y="5191221"/>
            <a:ext cx="1666875" cy="466725"/>
          </a:xfrm>
          <a:prstGeom prst="rect">
            <a:avLst/>
          </a:prstGeom>
        </p:spPr>
      </p:pic>
      <p:pic>
        <p:nvPicPr>
          <p:cNvPr id="9" name="Picture 8">
            <a:extLst>
              <a:ext uri="{FF2B5EF4-FFF2-40B4-BE49-F238E27FC236}">
                <a16:creationId xmlns:a16="http://schemas.microsoft.com/office/drawing/2014/main" id="{2A3C5C95-BF6E-40F7-B937-6B7040467E5A}"/>
              </a:ext>
            </a:extLst>
          </p:cNvPr>
          <p:cNvPicPr>
            <a:picLocks noChangeAspect="1"/>
          </p:cNvPicPr>
          <p:nvPr/>
        </p:nvPicPr>
        <p:blipFill>
          <a:blip r:embed="rId5"/>
          <a:stretch>
            <a:fillRect/>
          </a:stretch>
        </p:blipFill>
        <p:spPr>
          <a:xfrm>
            <a:off x="1261323" y="5689852"/>
            <a:ext cx="1657350" cy="323850"/>
          </a:xfrm>
          <a:prstGeom prst="rect">
            <a:avLst/>
          </a:prstGeom>
        </p:spPr>
      </p:pic>
    </p:spTree>
    <p:extLst>
      <p:ext uri="{BB962C8B-B14F-4D97-AF65-F5344CB8AC3E}">
        <p14:creationId xmlns:p14="http://schemas.microsoft.com/office/powerpoint/2010/main" val="2636055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5.2.7 Cross-Entropy as a Cost Function)</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10658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Cross-Entry as a Cost Function (4):</a:t>
            </a:r>
          </a:p>
          <a:p>
            <a:pPr marL="342900" indent="-342900" algn="l">
              <a:buClr>
                <a:srgbClr val="0070C0"/>
              </a:buClr>
              <a:buSzPct val="80000"/>
              <a:buFont typeface="Wingdings" pitchFamily="2" charset="2"/>
              <a:buChar char="u"/>
            </a:pPr>
            <a:r>
              <a:rPr lang="en-US" sz="1600" dirty="0">
                <a:solidFill>
                  <a:schemeClr val="tx1"/>
                </a:solidFill>
              </a:rPr>
              <a:t>So when the labels are one-hot vectors, meaning one class has a probability of 100% and the rests are 0, as is the case in this example, then the cross-entropy is just negative log of the estimate probability for the true.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sp>
        <p:nvSpPr>
          <p:cNvPr id="20" name="Rectangle 19">
            <a:extLst>
              <a:ext uri="{FF2B5EF4-FFF2-40B4-BE49-F238E27FC236}">
                <a16:creationId xmlns:a16="http://schemas.microsoft.com/office/drawing/2014/main" id="{08D2AE11-B8C6-49D8-9D6B-B94EFC34243F}"/>
              </a:ext>
            </a:extLst>
          </p:cNvPr>
          <p:cNvSpPr/>
          <p:nvPr/>
        </p:nvSpPr>
        <p:spPr>
          <a:xfrm>
            <a:off x="899592" y="3212976"/>
            <a:ext cx="7696751" cy="32403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97A1848-4748-4E94-A67A-11851B53E639}"/>
              </a:ext>
            </a:extLst>
          </p:cNvPr>
          <p:cNvSpPr/>
          <p:nvPr/>
        </p:nvSpPr>
        <p:spPr>
          <a:xfrm>
            <a:off x="4456059" y="4494822"/>
            <a:ext cx="1584176" cy="316628"/>
          </a:xfrm>
          <a:prstGeom prst="round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Classifier</a:t>
            </a:r>
          </a:p>
        </p:txBody>
      </p:sp>
      <p:cxnSp>
        <p:nvCxnSpPr>
          <p:cNvPr id="10" name="Straight Arrow Connector 9">
            <a:extLst>
              <a:ext uri="{FF2B5EF4-FFF2-40B4-BE49-F238E27FC236}">
                <a16:creationId xmlns:a16="http://schemas.microsoft.com/office/drawing/2014/main" id="{7EDAE078-54D2-4CC3-91B1-B5024FB66275}"/>
              </a:ext>
            </a:extLst>
          </p:cNvPr>
          <p:cNvCxnSpPr>
            <a:cxnSpLocks/>
            <a:stCxn id="1028" idx="0"/>
            <a:endCxn id="8" idx="2"/>
          </p:cNvCxnSpPr>
          <p:nvPr/>
        </p:nvCxnSpPr>
        <p:spPr>
          <a:xfrm flipV="1">
            <a:off x="5248147" y="4811450"/>
            <a:ext cx="0" cy="4789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F1A6360-37DE-4A2B-A457-002113CEA56B}"/>
              </a:ext>
            </a:extLst>
          </p:cNvPr>
          <p:cNvCxnSpPr>
            <a:cxnSpLocks/>
            <a:stCxn id="8" idx="0"/>
          </p:cNvCxnSpPr>
          <p:nvPr/>
        </p:nvCxnSpPr>
        <p:spPr>
          <a:xfrm flipV="1">
            <a:off x="5248147" y="4151394"/>
            <a:ext cx="0" cy="3434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37CD87B-2DF4-471C-99E9-A15923FD06CF}"/>
              </a:ext>
            </a:extLst>
          </p:cNvPr>
          <p:cNvPicPr>
            <a:picLocks noChangeAspect="1"/>
          </p:cNvPicPr>
          <p:nvPr/>
        </p:nvPicPr>
        <p:blipFill>
          <a:blip r:embed="rId2"/>
          <a:stretch>
            <a:fillRect/>
          </a:stretch>
        </p:blipFill>
        <p:spPr>
          <a:xfrm>
            <a:off x="1076325" y="3307159"/>
            <a:ext cx="6543675" cy="866775"/>
          </a:xfrm>
          <a:prstGeom prst="rect">
            <a:avLst/>
          </a:prstGeom>
        </p:spPr>
      </p:pic>
      <p:pic>
        <p:nvPicPr>
          <p:cNvPr id="1028" name="Picture 4" descr="Image result for red panda">
            <a:extLst>
              <a:ext uri="{FF2B5EF4-FFF2-40B4-BE49-F238E27FC236}">
                <a16:creationId xmlns:a16="http://schemas.microsoft.com/office/drawing/2014/main" id="{9B3E0B98-C959-4D0C-A4C5-BD4D1C03F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380" y="5290404"/>
            <a:ext cx="1461534" cy="97258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C18B33E-4444-436C-8AAF-020F7E5D0E40}"/>
              </a:ext>
            </a:extLst>
          </p:cNvPr>
          <p:cNvSpPr/>
          <p:nvPr/>
        </p:nvSpPr>
        <p:spPr>
          <a:xfrm>
            <a:off x="1238625" y="4898444"/>
            <a:ext cx="2010250" cy="304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Cross-Entropy Loss:</a:t>
            </a:r>
          </a:p>
        </p:txBody>
      </p:sp>
      <p:pic>
        <p:nvPicPr>
          <p:cNvPr id="7" name="Picture 6">
            <a:extLst>
              <a:ext uri="{FF2B5EF4-FFF2-40B4-BE49-F238E27FC236}">
                <a16:creationId xmlns:a16="http://schemas.microsoft.com/office/drawing/2014/main" id="{DBF03A9D-060F-4BA8-B0D7-C5578F92C6C9}"/>
              </a:ext>
            </a:extLst>
          </p:cNvPr>
          <p:cNvPicPr>
            <a:picLocks noChangeAspect="1"/>
          </p:cNvPicPr>
          <p:nvPr/>
        </p:nvPicPr>
        <p:blipFill>
          <a:blip r:embed="rId4"/>
          <a:stretch>
            <a:fillRect/>
          </a:stretch>
        </p:blipFill>
        <p:spPr>
          <a:xfrm>
            <a:off x="1267818" y="5191221"/>
            <a:ext cx="1666875" cy="466725"/>
          </a:xfrm>
          <a:prstGeom prst="rect">
            <a:avLst/>
          </a:prstGeom>
        </p:spPr>
      </p:pic>
      <p:sp>
        <p:nvSpPr>
          <p:cNvPr id="16" name="Rectangle 15">
            <a:extLst>
              <a:ext uri="{FF2B5EF4-FFF2-40B4-BE49-F238E27FC236}">
                <a16:creationId xmlns:a16="http://schemas.microsoft.com/office/drawing/2014/main" id="{919F64C6-61F6-4626-A430-295496DA0D20}"/>
              </a:ext>
            </a:extLst>
          </p:cNvPr>
          <p:cNvSpPr/>
          <p:nvPr/>
        </p:nvSpPr>
        <p:spPr>
          <a:xfrm>
            <a:off x="1238625" y="5615017"/>
            <a:ext cx="2010250" cy="304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 ln(025) =1.386 </a:t>
            </a:r>
          </a:p>
        </p:txBody>
      </p:sp>
    </p:spTree>
    <p:extLst>
      <p:ext uri="{BB962C8B-B14F-4D97-AF65-F5344CB8AC3E}">
        <p14:creationId xmlns:p14="http://schemas.microsoft.com/office/powerpoint/2010/main" val="308721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5.2.7 Cross-Entropy as a Cost Function</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17175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Cross-Entry as a Cost Function (5):</a:t>
            </a:r>
          </a:p>
          <a:p>
            <a:pPr marL="342900" indent="-342900" algn="l">
              <a:buClr>
                <a:srgbClr val="0070C0"/>
              </a:buClr>
              <a:buSzPct val="80000"/>
              <a:buFont typeface="Wingdings" pitchFamily="2" charset="2"/>
              <a:buChar char="u"/>
            </a:pPr>
            <a:r>
              <a:rPr lang="en-US" sz="1600" dirty="0">
                <a:solidFill>
                  <a:schemeClr val="tx1"/>
                </a:solidFill>
              </a:rPr>
              <a:t>You can see the cost will grow very large if the predicted probability for the true class is close to 0.</a:t>
            </a:r>
          </a:p>
          <a:p>
            <a:pPr marL="342900" indent="-342900" algn="l">
              <a:buClr>
                <a:srgbClr val="0070C0"/>
              </a:buClr>
              <a:buSzPct val="80000"/>
              <a:buFont typeface="Wingdings" pitchFamily="2" charset="2"/>
              <a:buChar char="u"/>
            </a:pPr>
            <a:r>
              <a:rPr lang="en-US" sz="1600" dirty="0">
                <a:solidFill>
                  <a:schemeClr val="tx1"/>
                </a:solidFill>
              </a:rPr>
              <a:t>But if the predicted probability is close to 1, then the cost will be close to true distribution’s entropy which in this case, is equal to 0 since it is a one-hot vector.</a:t>
            </a:r>
          </a:p>
          <a:p>
            <a:pPr marL="342900" indent="-342900" algn="l">
              <a:buClr>
                <a:srgbClr val="0070C0"/>
              </a:buClr>
              <a:buSzPct val="80000"/>
              <a:buFont typeface="Wingdings" pitchFamily="2" charset="2"/>
              <a:buChar char="u"/>
            </a:pPr>
            <a:r>
              <a:rPr lang="en-US" sz="1600" dirty="0">
                <a:solidFill>
                  <a:schemeClr val="tx1"/>
                </a:solidFill>
              </a:rPr>
              <a:t>This is the  Entropy, Cross-Entropy, and KL </a:t>
            </a:r>
            <a:r>
              <a:rPr lang="en-US" sz="1600" dirty="0" err="1">
                <a:solidFill>
                  <a:schemeClr val="tx1"/>
                </a:solidFill>
              </a:rPr>
              <a:t>diversgence</a:t>
            </a:r>
            <a:r>
              <a:rPr lang="en-US" sz="16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47</a:t>
            </a:fld>
            <a:endParaRPr lang="zh-TW" altLang="en-US"/>
          </a:p>
        </p:txBody>
      </p:sp>
      <p:sp>
        <p:nvSpPr>
          <p:cNvPr id="20" name="Rectangle 19">
            <a:extLst>
              <a:ext uri="{FF2B5EF4-FFF2-40B4-BE49-F238E27FC236}">
                <a16:creationId xmlns:a16="http://schemas.microsoft.com/office/drawing/2014/main" id="{08D2AE11-B8C6-49D8-9D6B-B94EFC34243F}"/>
              </a:ext>
            </a:extLst>
          </p:cNvPr>
          <p:cNvSpPr/>
          <p:nvPr/>
        </p:nvSpPr>
        <p:spPr>
          <a:xfrm>
            <a:off x="899592" y="3212976"/>
            <a:ext cx="7696751" cy="32403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97A1848-4748-4E94-A67A-11851B53E639}"/>
              </a:ext>
            </a:extLst>
          </p:cNvPr>
          <p:cNvSpPr/>
          <p:nvPr/>
        </p:nvSpPr>
        <p:spPr>
          <a:xfrm>
            <a:off x="4456059" y="4494822"/>
            <a:ext cx="1584176" cy="316628"/>
          </a:xfrm>
          <a:prstGeom prst="round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Classifier</a:t>
            </a:r>
          </a:p>
        </p:txBody>
      </p:sp>
      <p:cxnSp>
        <p:nvCxnSpPr>
          <p:cNvPr id="10" name="Straight Arrow Connector 9">
            <a:extLst>
              <a:ext uri="{FF2B5EF4-FFF2-40B4-BE49-F238E27FC236}">
                <a16:creationId xmlns:a16="http://schemas.microsoft.com/office/drawing/2014/main" id="{7EDAE078-54D2-4CC3-91B1-B5024FB66275}"/>
              </a:ext>
            </a:extLst>
          </p:cNvPr>
          <p:cNvCxnSpPr>
            <a:cxnSpLocks/>
            <a:stCxn id="1028" idx="0"/>
            <a:endCxn id="8" idx="2"/>
          </p:cNvCxnSpPr>
          <p:nvPr/>
        </p:nvCxnSpPr>
        <p:spPr>
          <a:xfrm flipV="1">
            <a:off x="5248147" y="4811450"/>
            <a:ext cx="0" cy="4789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F1A6360-37DE-4A2B-A457-002113CEA56B}"/>
              </a:ext>
            </a:extLst>
          </p:cNvPr>
          <p:cNvCxnSpPr>
            <a:cxnSpLocks/>
            <a:stCxn id="8" idx="0"/>
          </p:cNvCxnSpPr>
          <p:nvPr/>
        </p:nvCxnSpPr>
        <p:spPr>
          <a:xfrm flipV="1">
            <a:off x="5248147" y="4151394"/>
            <a:ext cx="0" cy="3434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37CD87B-2DF4-471C-99E9-A15923FD06CF}"/>
              </a:ext>
            </a:extLst>
          </p:cNvPr>
          <p:cNvPicPr>
            <a:picLocks noChangeAspect="1"/>
          </p:cNvPicPr>
          <p:nvPr/>
        </p:nvPicPr>
        <p:blipFill>
          <a:blip r:embed="rId2"/>
          <a:stretch>
            <a:fillRect/>
          </a:stretch>
        </p:blipFill>
        <p:spPr>
          <a:xfrm>
            <a:off x="1076325" y="3307159"/>
            <a:ext cx="6543675" cy="866775"/>
          </a:xfrm>
          <a:prstGeom prst="rect">
            <a:avLst/>
          </a:prstGeom>
        </p:spPr>
      </p:pic>
      <p:pic>
        <p:nvPicPr>
          <p:cNvPr id="1028" name="Picture 4" descr="Image result for red panda">
            <a:extLst>
              <a:ext uri="{FF2B5EF4-FFF2-40B4-BE49-F238E27FC236}">
                <a16:creationId xmlns:a16="http://schemas.microsoft.com/office/drawing/2014/main" id="{9B3E0B98-C959-4D0C-A4C5-BD4D1C03F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380" y="5290404"/>
            <a:ext cx="1461534" cy="97258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C18B33E-4444-436C-8AAF-020F7E5D0E40}"/>
              </a:ext>
            </a:extLst>
          </p:cNvPr>
          <p:cNvSpPr/>
          <p:nvPr/>
        </p:nvSpPr>
        <p:spPr>
          <a:xfrm>
            <a:off x="1238625" y="4898444"/>
            <a:ext cx="2010250" cy="304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Cross-Entropy Loss:</a:t>
            </a:r>
          </a:p>
        </p:txBody>
      </p:sp>
      <p:pic>
        <p:nvPicPr>
          <p:cNvPr id="7" name="Picture 6">
            <a:extLst>
              <a:ext uri="{FF2B5EF4-FFF2-40B4-BE49-F238E27FC236}">
                <a16:creationId xmlns:a16="http://schemas.microsoft.com/office/drawing/2014/main" id="{DBF03A9D-060F-4BA8-B0D7-C5578F92C6C9}"/>
              </a:ext>
            </a:extLst>
          </p:cNvPr>
          <p:cNvPicPr>
            <a:picLocks noChangeAspect="1"/>
          </p:cNvPicPr>
          <p:nvPr/>
        </p:nvPicPr>
        <p:blipFill>
          <a:blip r:embed="rId4"/>
          <a:stretch>
            <a:fillRect/>
          </a:stretch>
        </p:blipFill>
        <p:spPr>
          <a:xfrm>
            <a:off x="1267818" y="5191221"/>
            <a:ext cx="1666875" cy="466725"/>
          </a:xfrm>
          <a:prstGeom prst="rect">
            <a:avLst/>
          </a:prstGeom>
        </p:spPr>
      </p:pic>
      <p:sp>
        <p:nvSpPr>
          <p:cNvPr id="16" name="Rectangle 15">
            <a:extLst>
              <a:ext uri="{FF2B5EF4-FFF2-40B4-BE49-F238E27FC236}">
                <a16:creationId xmlns:a16="http://schemas.microsoft.com/office/drawing/2014/main" id="{919F64C6-61F6-4626-A430-295496DA0D20}"/>
              </a:ext>
            </a:extLst>
          </p:cNvPr>
          <p:cNvSpPr/>
          <p:nvPr/>
        </p:nvSpPr>
        <p:spPr>
          <a:xfrm>
            <a:off x="1238625" y="5615017"/>
            <a:ext cx="2010250" cy="304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 ln(025) =1.386 </a:t>
            </a:r>
          </a:p>
        </p:txBody>
      </p:sp>
    </p:spTree>
    <p:extLst>
      <p:ext uri="{BB962C8B-B14F-4D97-AF65-F5344CB8AC3E}">
        <p14:creationId xmlns:p14="http://schemas.microsoft.com/office/powerpoint/2010/main" val="1440800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48</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5.2.1 Information Theory</a:t>
            </a:r>
            <a:endParaRPr lang="zh-TW" altLang="en-US" b="1" dirty="0">
              <a:solidFill>
                <a:srgbClr val="FFFF00"/>
              </a:solidFill>
            </a:endParaRPr>
          </a:p>
        </p:txBody>
      </p:sp>
      <p:sp>
        <p:nvSpPr>
          <p:cNvPr id="3" name="副標題 2"/>
          <p:cNvSpPr>
            <a:spLocks noGrp="1"/>
          </p:cNvSpPr>
          <p:nvPr>
            <p:ph type="subTitle" idx="1"/>
          </p:nvPr>
        </p:nvSpPr>
        <p:spPr>
          <a:xfrm>
            <a:off x="467544" y="1268762"/>
            <a:ext cx="4320480" cy="21602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Information Theory (2):</a:t>
            </a:r>
          </a:p>
          <a:p>
            <a:pPr marL="342900" indent="-342900" algn="l">
              <a:buClr>
                <a:srgbClr val="0070C0"/>
              </a:buClr>
              <a:buSzPct val="80000"/>
              <a:buFont typeface="Wingdings" pitchFamily="2" charset="2"/>
              <a:buChar char="u"/>
            </a:pPr>
            <a:r>
              <a:rPr lang="en-US" sz="1600" dirty="0">
                <a:solidFill>
                  <a:schemeClr val="tx1"/>
                </a:solidFill>
              </a:rPr>
              <a:t>In Claude Shannon 1948 paper, “A Mathematical Theory of Communication”, he founded what is now known as Information Theory. </a:t>
            </a:r>
          </a:p>
          <a:p>
            <a:pPr marL="342900" indent="-342900" algn="l">
              <a:buClr>
                <a:srgbClr val="0070C0"/>
              </a:buClr>
              <a:buSzPct val="80000"/>
              <a:buFont typeface="Wingdings" pitchFamily="2" charset="2"/>
              <a:buChar char="u"/>
            </a:pPr>
            <a:r>
              <a:rPr lang="en-US" sz="1600" dirty="0">
                <a:solidFill>
                  <a:schemeClr val="tx1"/>
                </a:solidFill>
              </a:rPr>
              <a:t>The goal is to reliably and efficiently transmit a message from a sender to a recipient.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098" name="Picture 2" descr="A Mathematical Theory of&#10;Communication">
            <a:extLst>
              <a:ext uri="{FF2B5EF4-FFF2-40B4-BE49-F238E27FC236}">
                <a16:creationId xmlns:a16="http://schemas.microsoft.com/office/drawing/2014/main" id="{024DB65C-7B55-4BCE-8345-F230D9D60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216745"/>
            <a:ext cx="3938468" cy="510451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7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5.2.1 Information Theory</a:t>
            </a:r>
            <a:endParaRPr lang="zh-TW" altLang="en-US" b="1" dirty="0">
              <a:solidFill>
                <a:srgbClr val="FFFF00"/>
              </a:solidFill>
            </a:endParaRPr>
          </a:p>
        </p:txBody>
      </p:sp>
      <p:sp>
        <p:nvSpPr>
          <p:cNvPr id="3" name="副標題 2"/>
          <p:cNvSpPr>
            <a:spLocks noGrp="1"/>
          </p:cNvSpPr>
          <p:nvPr>
            <p:ph type="subTitle" idx="1"/>
          </p:nvPr>
        </p:nvSpPr>
        <p:spPr>
          <a:xfrm>
            <a:off x="467544" y="1268762"/>
            <a:ext cx="8280920" cy="17281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Information Theory (3):</a:t>
            </a:r>
          </a:p>
          <a:p>
            <a:pPr marL="342900" indent="-342900" algn="l">
              <a:buClr>
                <a:srgbClr val="0070C0"/>
              </a:buClr>
              <a:buSzPct val="80000"/>
              <a:buFont typeface="Wingdings" pitchFamily="2" charset="2"/>
              <a:buChar char="u"/>
            </a:pPr>
            <a:r>
              <a:rPr lang="en-US" sz="1600" dirty="0">
                <a:solidFill>
                  <a:schemeClr val="tx1"/>
                </a:solidFill>
              </a:rPr>
              <a:t>In our digital age, messages are composed of bits.</a:t>
            </a:r>
          </a:p>
          <a:p>
            <a:pPr marL="342900" indent="-342900" algn="l">
              <a:buClr>
                <a:srgbClr val="0070C0"/>
              </a:buClr>
              <a:buSzPct val="80000"/>
              <a:buFont typeface="Wingdings" pitchFamily="2" charset="2"/>
              <a:buChar char="u"/>
            </a:pPr>
            <a:r>
              <a:rPr lang="en-US" sz="1600" dirty="0">
                <a:solidFill>
                  <a:schemeClr val="tx1"/>
                </a:solidFill>
              </a:rPr>
              <a:t>Of course, you know that a bit is a number that is either equal to 0 or 1. Bit not all bits are useful: some of them are redundant, some of them are errors, and so on.</a:t>
            </a:r>
          </a:p>
          <a:p>
            <a:pPr marL="342900" indent="-342900" algn="l">
              <a:buClr>
                <a:srgbClr val="0070C0"/>
              </a:buClr>
              <a:buSzPct val="80000"/>
              <a:buFont typeface="Wingdings" pitchFamily="2" charset="2"/>
              <a:buChar char="u"/>
            </a:pPr>
            <a:r>
              <a:rPr lang="en-US" sz="1600" dirty="0">
                <a:solidFill>
                  <a:schemeClr val="tx1"/>
                </a:solidFill>
              </a:rPr>
              <a:t>So when we communicate a message we want as much useful information as possible to get through.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03D7DFCB-4A5E-454B-ADFE-8432FACE5595}"/>
              </a:ext>
            </a:extLst>
          </p:cNvPr>
          <p:cNvPicPr>
            <a:picLocks noChangeAspect="1"/>
          </p:cNvPicPr>
          <p:nvPr/>
        </p:nvPicPr>
        <p:blipFill>
          <a:blip r:embed="rId2"/>
          <a:stretch>
            <a:fillRect/>
          </a:stretch>
        </p:blipFill>
        <p:spPr>
          <a:xfrm>
            <a:off x="1835696" y="3193728"/>
            <a:ext cx="5033367" cy="2580827"/>
          </a:xfrm>
          <a:prstGeom prst="rect">
            <a:avLst/>
          </a:prstGeom>
          <a:ln>
            <a:solidFill>
              <a:srgbClr val="C00000"/>
            </a:solidFill>
          </a:ln>
        </p:spPr>
      </p:pic>
    </p:spTree>
    <p:extLst>
      <p:ext uri="{BB962C8B-B14F-4D97-AF65-F5344CB8AC3E}">
        <p14:creationId xmlns:p14="http://schemas.microsoft.com/office/powerpoint/2010/main" val="268350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Multi-Layer Perceptrons (2)</a:t>
            </a:r>
            <a:endParaRPr lang="zh-TW" altLang="en-US" b="1" dirty="0">
              <a:solidFill>
                <a:srgbClr val="FFFF00"/>
              </a:solidFill>
            </a:endParaRPr>
          </a:p>
        </p:txBody>
      </p:sp>
      <p:sp>
        <p:nvSpPr>
          <p:cNvPr id="3" name="副標題 2"/>
          <p:cNvSpPr>
            <a:spLocks noGrp="1"/>
          </p:cNvSpPr>
          <p:nvPr>
            <p:ph type="subTitle" idx="1"/>
          </p:nvPr>
        </p:nvSpPr>
        <p:spPr>
          <a:xfrm>
            <a:off x="467544" y="1268762"/>
            <a:ext cx="8280920" cy="10081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Information Theory (4):</a:t>
            </a:r>
          </a:p>
          <a:p>
            <a:pPr marL="342900" indent="-342900" algn="l">
              <a:buClr>
                <a:srgbClr val="0070C0"/>
              </a:buClr>
              <a:buSzPct val="80000"/>
              <a:buFont typeface="Wingdings" pitchFamily="2" charset="2"/>
              <a:buChar char="u"/>
            </a:pPr>
            <a:r>
              <a:rPr lang="en-US" sz="1600" dirty="0">
                <a:solidFill>
                  <a:schemeClr val="tx1"/>
                </a:solidFill>
              </a:rPr>
              <a:t>In Shannon’s theory, to transmit one bit of information means to reduce the recipient’s uncertainty by a factor of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DEE4FC12-93CA-4611-88F0-6BC807565827}"/>
              </a:ext>
            </a:extLst>
          </p:cNvPr>
          <p:cNvPicPr>
            <a:picLocks noChangeAspect="1"/>
          </p:cNvPicPr>
          <p:nvPr/>
        </p:nvPicPr>
        <p:blipFill>
          <a:blip r:embed="rId2"/>
          <a:stretch>
            <a:fillRect/>
          </a:stretch>
        </p:blipFill>
        <p:spPr>
          <a:xfrm>
            <a:off x="1403648" y="2478246"/>
            <a:ext cx="6638181" cy="2908687"/>
          </a:xfrm>
          <a:prstGeom prst="rect">
            <a:avLst/>
          </a:prstGeom>
          <a:ln>
            <a:solidFill>
              <a:srgbClr val="C00000"/>
            </a:solidFill>
          </a:ln>
        </p:spPr>
      </p:pic>
    </p:spTree>
    <p:extLst>
      <p:ext uri="{BB962C8B-B14F-4D97-AF65-F5344CB8AC3E}">
        <p14:creationId xmlns:p14="http://schemas.microsoft.com/office/powerpoint/2010/main" val="138109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5.2.2 What is a bit?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283368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5.2.2 What is a bit?</a:t>
            </a:r>
            <a:endParaRPr lang="zh-TW" altLang="en-US" b="1" dirty="0">
              <a:solidFill>
                <a:srgbClr val="FFFF00"/>
              </a:solidFill>
            </a:endParaRPr>
          </a:p>
        </p:txBody>
      </p:sp>
      <p:sp>
        <p:nvSpPr>
          <p:cNvPr id="3" name="副標題 2"/>
          <p:cNvSpPr>
            <a:spLocks noGrp="1"/>
          </p:cNvSpPr>
          <p:nvPr>
            <p:ph type="subTitle" idx="1"/>
          </p:nvPr>
        </p:nvSpPr>
        <p:spPr>
          <a:xfrm>
            <a:off x="467544" y="1268762"/>
            <a:ext cx="8280920" cy="10081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What is a bit (1)?</a:t>
            </a:r>
          </a:p>
          <a:p>
            <a:pPr marL="342900" indent="-342900" algn="l">
              <a:buClr>
                <a:srgbClr val="0070C0"/>
              </a:buClr>
              <a:buSzPct val="80000"/>
              <a:buFont typeface="Wingdings" pitchFamily="2" charset="2"/>
              <a:buChar char="u"/>
            </a:pPr>
            <a:r>
              <a:rPr lang="en-US" sz="1600" dirty="0">
                <a:solidFill>
                  <a:schemeClr val="tx1"/>
                </a:solidFill>
              </a:rPr>
              <a:t>For example, say that the weather is completely random, with 50/50 chance of being either sunny or rainy every day.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https://www.youtube.com/watch?v=ErfnhcEV1O8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56BEBAE8-C81B-4072-9A18-B18C4CD14630}"/>
              </a:ext>
            </a:extLst>
          </p:cNvPr>
          <p:cNvPicPr>
            <a:picLocks noChangeAspect="1"/>
          </p:cNvPicPr>
          <p:nvPr/>
        </p:nvPicPr>
        <p:blipFill>
          <a:blip r:embed="rId2"/>
          <a:stretch>
            <a:fillRect/>
          </a:stretch>
        </p:blipFill>
        <p:spPr>
          <a:xfrm>
            <a:off x="1804987" y="2877415"/>
            <a:ext cx="5534025" cy="2286000"/>
          </a:xfrm>
          <a:prstGeom prst="rect">
            <a:avLst/>
          </a:prstGeom>
          <a:ln>
            <a:solidFill>
              <a:srgbClr val="C00000"/>
            </a:solidFill>
          </a:ln>
        </p:spPr>
      </p:pic>
    </p:spTree>
    <p:extLst>
      <p:ext uri="{BB962C8B-B14F-4D97-AF65-F5344CB8AC3E}">
        <p14:creationId xmlns:p14="http://schemas.microsoft.com/office/powerpoint/2010/main" val="25153664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2329</TotalTime>
  <Words>3091</Words>
  <Application>Microsoft Office PowerPoint</Application>
  <PresentationFormat>On-screen Show (4:3)</PresentationFormat>
  <Paragraphs>346</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Wingdings</vt:lpstr>
      <vt:lpstr>Office 佈景主題</vt:lpstr>
      <vt:lpstr>5.2 Multi-Layer Perceptron: Entropy, Cross-Entropy, and KL-Divergence</vt:lpstr>
      <vt:lpstr>5.2 Entropy, Cross-Entropy, and KL-Divergence</vt:lpstr>
      <vt:lpstr>5.2.1 Information Theory</vt:lpstr>
      <vt:lpstr>5.2.1 Information Theory</vt:lpstr>
      <vt:lpstr>5.2.1 Information Theory</vt:lpstr>
      <vt:lpstr>5.2.1 Information Theory</vt:lpstr>
      <vt:lpstr>5 Multi-Layer Perceptrons (2)</vt:lpstr>
      <vt:lpstr>5.2.2 What is a bit?</vt:lpstr>
      <vt:lpstr>5.2.2 What is a bit?</vt:lpstr>
      <vt:lpstr>5.2.2 What is a bit?</vt:lpstr>
      <vt:lpstr>5.2.2 What is a bit?</vt:lpstr>
      <vt:lpstr>5.2.2 What is a bit?</vt:lpstr>
      <vt:lpstr>5.2.3 Measure Information</vt:lpstr>
      <vt:lpstr>5.2.3 Measure Information</vt:lpstr>
      <vt:lpstr>5.2.3 Measure Information</vt:lpstr>
      <vt:lpstr>5.2.3 Measure Information</vt:lpstr>
      <vt:lpstr>5.2.3 Measure Information</vt:lpstr>
      <vt:lpstr>5.2.3 Measure Information</vt:lpstr>
      <vt:lpstr>5.2.3 Measure Information</vt:lpstr>
      <vt:lpstr>5.2.3 Measure Information</vt:lpstr>
      <vt:lpstr>5.2.3 Measure Information</vt:lpstr>
      <vt:lpstr>5.2.4 Entropy</vt:lpstr>
      <vt:lpstr>5.2.4 Entropy</vt:lpstr>
      <vt:lpstr>5.2.4 Entropy</vt:lpstr>
      <vt:lpstr>5.2.5 Cross-Entropy</vt:lpstr>
      <vt:lpstr>5.2.5 Cross-Entropy</vt:lpstr>
      <vt:lpstr>5.2.5 Cross-Entropy</vt:lpstr>
      <vt:lpstr>5.2.5 Cross-Entropy</vt:lpstr>
      <vt:lpstr>5.2.5 Cross-Entropy</vt:lpstr>
      <vt:lpstr>5.2.5 Cross-Entropy</vt:lpstr>
      <vt:lpstr>5.2.5 Cross-Entropy</vt:lpstr>
      <vt:lpstr>5.2.5 Cross-Entropy</vt:lpstr>
      <vt:lpstr>5.2.5 Cross-Entropy</vt:lpstr>
      <vt:lpstr>5.2.5 Cross-Entropy</vt:lpstr>
      <vt:lpstr>5.2.5 Cross-Entropy</vt:lpstr>
      <vt:lpstr>5 Multi-Layer Perceptrons (2)</vt:lpstr>
      <vt:lpstr>5.2.5 Cross-Entropy</vt:lpstr>
      <vt:lpstr>5.2.6 KL-Divergence</vt:lpstr>
      <vt:lpstr>5.2.6 KL -Divergence</vt:lpstr>
      <vt:lpstr>5.2.6 KL -Divergence</vt:lpstr>
      <vt:lpstr>5.2.6 KL -Divergence</vt:lpstr>
      <vt:lpstr>5.2.7 Cross-Entropy as a Cost Function</vt:lpstr>
      <vt:lpstr>5.2.7 Cross-Entropy as a Cost Function</vt:lpstr>
      <vt:lpstr>5.2.7 Cross-Entropy as a Cost Function</vt:lpstr>
      <vt:lpstr>5.2.7 Cross-Entropy as a Cost Function</vt:lpstr>
      <vt:lpstr>5.2.7 Cross-Entropy as a Cost Function)</vt:lpstr>
      <vt:lpstr>5.2.7 Cross-Entropy as a Cost Function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1165</cp:revision>
  <dcterms:created xsi:type="dcterms:W3CDTF">2018-09-28T16:40:41Z</dcterms:created>
  <dcterms:modified xsi:type="dcterms:W3CDTF">2019-03-09T05:16:58Z</dcterms:modified>
</cp:coreProperties>
</file>