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1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8" d="100"/>
          <a:sy n="98" d="100"/>
        </p:scale>
        <p:origin x="2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Introduction to TensorFlow (1)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765638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method: </a:t>
            </a:r>
            <a:r>
              <a:rPr lang="en-US" sz="1600" b="1" dirty="0" err="1">
                <a:solidFill>
                  <a:schemeClr val="tx1"/>
                </a:solidFill>
              </a:rPr>
              <a:t>random_normal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 sample output (6 rows x 3 columns):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is-IS" sz="1600" dirty="0">
                <a:solidFill>
                  <a:schemeClr val="tx1"/>
                </a:solidFill>
                <a:cs typeface="Courier"/>
              </a:rPr>
              <a:t>[[ 0.83530873  1.00292623 -0.11506019]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-0.82566637  0.45110381 -1.09818149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-0.26840609 -0.4434818   0.48984894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0.48618484 -1.55438101  1.38592315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0.23166555 -0.37035158  0.10339094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-0.58803022 -0.17280568 -0.96742302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 ]</a:t>
            </a:r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6D1E2-64FD-43E7-A49B-27220C88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257365"/>
            <a:ext cx="8705850" cy="1714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963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4560044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Arrays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os</a:t>
            </a:r>
            <a:r>
              <a:rPr lang="en-US" sz="1600" dirty="0">
                <a:solidFill>
                  <a:schemeClr val="tx1"/>
                </a:solidFill>
              </a:rPr>
              <a:t> # array1.py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os.environ</a:t>
            </a:r>
            <a:r>
              <a:rPr lang="en-US" sz="1600" dirty="0">
                <a:solidFill>
                  <a:schemeClr val="tx1"/>
                </a:solidFill>
              </a:rPr>
              <a:t>['TF_CPP_MIN_LOG_LEVEL']='2'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as np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create a Python array: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array_1d = </a:t>
            </a:r>
            <a:r>
              <a:rPr lang="en-US" sz="1600" dirty="0" err="1">
                <a:solidFill>
                  <a:schemeClr val="tx1"/>
                </a:solidFill>
              </a:rPr>
              <a:t>np.array</a:t>
            </a:r>
            <a:r>
              <a:rPr lang="en-US" sz="1600" dirty="0">
                <a:solidFill>
                  <a:schemeClr val="tx1"/>
                </a:solidFill>
              </a:rPr>
              <a:t>([1.3, 1, 4.0, 23.5])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tf_tensor</a:t>
            </a:r>
            <a:r>
              <a:rPr lang="en-US" sz="1600" dirty="0">
                <a:solidFill>
                  <a:schemeClr val="tx1"/>
                </a:solidFill>
              </a:rPr>
              <a:t> = \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tf.convert_to_tensor</a:t>
            </a:r>
            <a:r>
              <a:rPr lang="en-US" sz="1600" dirty="0">
                <a:solidFill>
                  <a:schemeClr val="tx1"/>
                </a:solidFill>
              </a:rPr>
              <a:t>(array_1d,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=tf.float64)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print 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tf_tensor</a:t>
            </a:r>
            <a:r>
              <a:rPr lang="en-US" sz="1600" dirty="0">
                <a:solidFill>
                  <a:schemeClr val="tx1"/>
                </a:solidFill>
              </a:rPr>
              <a:t>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print 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tf_tensor</a:t>
            </a:r>
            <a:r>
              <a:rPr lang="en-US" sz="1600" dirty="0">
                <a:solidFill>
                  <a:schemeClr val="tx1"/>
                </a:solidFill>
              </a:rPr>
              <a:t>[0]))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print 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tf_tensor</a:t>
            </a:r>
            <a:r>
              <a:rPr lang="en-US" sz="1600" dirty="0">
                <a:solidFill>
                  <a:schemeClr val="tx1"/>
                </a:solidFill>
              </a:rPr>
              <a:t>[2]))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358D3-AA8D-407F-962B-AC1BE1DA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1268760"/>
            <a:ext cx="4467225" cy="2895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159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556815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Arrays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&gt; Python ch0301_05_Array.py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[ 1.3  1.   4.  23.5]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1.3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9B1D3-913E-46B5-923E-5A1EA94F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33" y="2990850"/>
            <a:ext cx="5133975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196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3839964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Arrays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tf-row-max.py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initialize array of arrays: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 = [[1,2,3], [30,20,10], [40,60,50]]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 = 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(a, name='b')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print("b: ",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tf.argmax</a:t>
            </a:r>
            <a:r>
              <a:rPr lang="en-US" sz="1600" dirty="0">
                <a:solidFill>
                  <a:schemeClr val="tx1"/>
                </a:solidFill>
              </a:rPr>
              <a:t>(b,1)))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#RESULT: (b:, array([2, 0, 1]))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B5553-C6B7-448F-A848-E6A625C1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268760"/>
            <a:ext cx="4114800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717B78-35EB-4C5A-8DD3-5BF988D0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84" y="4869160"/>
            <a:ext cx="8265416" cy="8336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D719D1-B28C-4F31-8012-B91837710CA1}"/>
              </a:ext>
            </a:extLst>
          </p:cNvPr>
          <p:cNvSpPr/>
          <p:nvPr/>
        </p:nvSpPr>
        <p:spPr>
          <a:xfrm>
            <a:off x="5796136" y="1988840"/>
            <a:ext cx="216024" cy="374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59907-B8DE-4D8A-9102-9EDDC9E16A07}"/>
              </a:ext>
            </a:extLst>
          </p:cNvPr>
          <p:cNvSpPr/>
          <p:nvPr/>
        </p:nvSpPr>
        <p:spPr>
          <a:xfrm>
            <a:off x="6144096" y="1988840"/>
            <a:ext cx="216024" cy="374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BF8E5-6334-4685-A4D5-9214BFE5431E}"/>
              </a:ext>
            </a:extLst>
          </p:cNvPr>
          <p:cNvSpPr/>
          <p:nvPr/>
        </p:nvSpPr>
        <p:spPr>
          <a:xfrm>
            <a:off x="7292156" y="1988840"/>
            <a:ext cx="216024" cy="374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DF84E-100A-4034-AE7D-1040D9662A89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904148" y="2362944"/>
            <a:ext cx="815935" cy="14981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E958A2-DAE8-47E4-8DE4-1D92DBD80B9B}"/>
              </a:ext>
            </a:extLst>
          </p:cNvPr>
          <p:cNvSpPr/>
          <p:nvPr/>
        </p:nvSpPr>
        <p:spPr>
          <a:xfrm>
            <a:off x="719572" y="5228580"/>
            <a:ext cx="540060" cy="374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7B2904-03B6-41C3-A3B5-52D4A8D4B868}"/>
              </a:ext>
            </a:extLst>
          </p:cNvPr>
          <p:cNvSpPr/>
          <p:nvPr/>
        </p:nvSpPr>
        <p:spPr>
          <a:xfrm>
            <a:off x="4829566" y="3861047"/>
            <a:ext cx="3781034" cy="4234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of Max value in row = [2, 0, 1]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F925-41B7-4E4E-86BC-504F05D120D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6252108" y="2362944"/>
            <a:ext cx="467975" cy="14981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8586FD-DC5E-4BC1-B271-9B6D1187DA99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6720083" y="2362944"/>
            <a:ext cx="680085" cy="14981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5C589E-9478-47D6-ABC3-4A3470024657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989602" y="4284514"/>
            <a:ext cx="5730481" cy="9440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6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3839964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Axis?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Axis = 1: row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Axis = 0: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argmax (arry_2d, axis = 1)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pick up the max from each row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argmax (array_2d, axis = 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pick up the max from each column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F7A22-FBAB-4E3D-B242-57FBFFF7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11" y="1304240"/>
            <a:ext cx="3977829" cy="4249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099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6216228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range() API</a:t>
            </a:r>
          </a:p>
          <a:p>
            <a:pPr algn="l"/>
            <a:r>
              <a:rPr lang="cs-CZ" sz="1600" dirty="0">
                <a:solidFill>
                  <a:schemeClr val="tx1"/>
                </a:solidFill>
              </a:rPr>
              <a:t>=&gt; Similar to np.linspace() API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tf.range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start,limit,delta</a:t>
            </a:r>
            <a:r>
              <a:rPr lang="en-US" sz="1400" dirty="0">
                <a:solidFill>
                  <a:schemeClr val="tx1"/>
                </a:solidFill>
              </a:rPr>
              <a:t>=1,dtype=</a:t>
            </a:r>
            <a:r>
              <a:rPr lang="en-US" sz="1400" dirty="0" err="1">
                <a:solidFill>
                  <a:schemeClr val="tx1"/>
                </a:solidFill>
              </a:rPr>
              <a:t>None,name</a:t>
            </a:r>
            <a:r>
              <a:rPr lang="en-US" sz="1400" dirty="0">
                <a:solidFill>
                  <a:schemeClr val="tx1"/>
                </a:solidFill>
              </a:rPr>
              <a:t>='range')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EXAMPLE:</a:t>
            </a:r>
            <a:endParaRPr lang="nl-NL" sz="1600" dirty="0">
              <a:solidFill>
                <a:schemeClr val="tx1"/>
              </a:solidFill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</a:rPr>
              <a:t>tf.range(3,18,3)</a:t>
            </a:r>
          </a:p>
          <a:p>
            <a:pPr algn="l"/>
            <a:r>
              <a:rPr lang="cs-CZ" sz="1600" dirty="0">
                <a:solidFill>
                  <a:schemeClr val="tx1"/>
                </a:solidFill>
              </a:rPr>
              <a:t>=&gt; [3, 6, 9, 12, 15]</a:t>
            </a:r>
            <a:endParaRPr lang="cs-CZ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cs-CZ" sz="1600" dirty="0">
                <a:solidFill>
                  <a:schemeClr val="tx1"/>
                </a:solidFill>
                <a:cs typeface="Courier"/>
              </a:rPr>
              <a:t>=&gt; similar to a for loop:</a:t>
            </a:r>
          </a:p>
          <a:p>
            <a:pPr algn="l"/>
            <a:r>
              <a:rPr lang="cs-CZ" sz="1600" dirty="0">
                <a:solidFill>
                  <a:schemeClr val="tx1"/>
                </a:solidFill>
                <a:cs typeface="Courier"/>
              </a:rPr>
              <a:t>f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or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x=3; 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&lt;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18; x+=3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8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3479924" cy="37338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range() API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tf-range1.py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a1 = </a:t>
            </a:r>
            <a:r>
              <a:rPr lang="en-US" sz="1600" dirty="0" err="1">
                <a:solidFill>
                  <a:schemeClr val="tx1"/>
                </a:solidFill>
              </a:rPr>
              <a:t>tf.range</a:t>
            </a:r>
            <a:r>
              <a:rPr lang="en-US" sz="1600" dirty="0">
                <a:solidFill>
                  <a:schemeClr val="tx1"/>
                </a:solidFill>
              </a:rPr>
              <a:t>(3, 18, 3)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a2 = </a:t>
            </a:r>
            <a:r>
              <a:rPr lang="en-US" sz="1600" dirty="0" err="1">
                <a:solidFill>
                  <a:schemeClr val="tx1"/>
                </a:solidFill>
              </a:rPr>
              <a:t>tf.range</a:t>
            </a:r>
            <a:r>
              <a:rPr lang="en-US" sz="1600" dirty="0">
                <a:solidFill>
                  <a:schemeClr val="tx1"/>
                </a:solidFill>
              </a:rPr>
              <a:t>(0, 8, 2)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a3 = </a:t>
            </a:r>
            <a:r>
              <a:rPr lang="en-US" sz="1600" dirty="0" err="1">
                <a:solidFill>
                  <a:schemeClr val="tx1"/>
                </a:solidFill>
              </a:rPr>
              <a:t>tf.range</a:t>
            </a:r>
            <a:r>
              <a:rPr lang="en-US" sz="1600" dirty="0">
                <a:solidFill>
                  <a:schemeClr val="tx1"/>
                </a:solidFill>
              </a:rPr>
              <a:t>(-6, 6, 3)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a4 = </a:t>
            </a:r>
            <a:r>
              <a:rPr lang="en-US" sz="1600" dirty="0" err="1">
                <a:solidFill>
                  <a:schemeClr val="tx1"/>
                </a:solidFill>
              </a:rPr>
              <a:t>tf.range</a:t>
            </a:r>
            <a:r>
              <a:rPr lang="en-US" sz="1600" dirty="0">
                <a:solidFill>
                  <a:schemeClr val="tx1"/>
                </a:solidFill>
              </a:rPr>
              <a:t>(-10, 10, 4)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print('a1:',sess.run(a1))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print('a2:',sess.run(a2))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print('a3:',sess.run(a3))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print('a4:',sess.run(a4))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80A00-D31A-4A51-BB1C-910141A9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206897"/>
            <a:ext cx="3467100" cy="2533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601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1"/>
            <a:ext cx="549614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range() API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Output from tf-range1.py: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'a1:', array([3,  6,  9, 12, 15], dtype=int32))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('a2:', array([0, 2, 4, 6], dtype=int32))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('a3:', array([-6, -3,  0,  3], dtype=int32))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('a4:', array([-10, -6, -2, 2,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6], dtype=int32))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914C06-7BD2-44C7-B926-19968D30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4" y="4586611"/>
            <a:ext cx="7810500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951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1"/>
            <a:ext cx="549614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Python Lists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Output from tf-range1.py: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'a1:', array([3,  6,  9, 12, 15], dtype=int32))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('a2:', array([0, 2, 4, 6], dtype=int32))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('a3:', array([-6, -3,  0,  3], dtype=int32))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('a4:', array([-10, -6, -2, 2,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6], dtype=int32))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5496148" cy="34563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Python Lists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tf-row-max.py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initialize array of arrays: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 = [[1, 2, 3],[30, 20, 10],[40, 60, 50]]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 = 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(a, name='b')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print("index of max values: ",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tf.argmax</a:t>
            </a:r>
            <a:r>
              <a:rPr lang="en-US" sz="1600" dirty="0">
                <a:solidFill>
                  <a:schemeClr val="tx1"/>
                </a:solidFill>
              </a:rPr>
              <a:t>(b,1)))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#('index of max values: ', array([2, 0, 1]))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6187C-1EAF-4684-B837-8C382D54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34" y="1261616"/>
            <a:ext cx="4857750" cy="2362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640BA-0DE3-4437-845C-B323384B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57478"/>
            <a:ext cx="8579295" cy="8830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454C54-73FE-4FCD-A99B-FA820250DA3F}"/>
              </a:ext>
            </a:extLst>
          </p:cNvPr>
          <p:cNvSpPr/>
          <p:nvPr/>
        </p:nvSpPr>
        <p:spPr>
          <a:xfrm>
            <a:off x="4427984" y="4179117"/>
            <a:ext cx="4608511" cy="109205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Argmax (b, axis=1), axis =1, flag select row</a:t>
            </a:r>
          </a:p>
          <a:p>
            <a:r>
              <a:rPr lang="en-US" dirty="0">
                <a:solidFill>
                  <a:schemeClr val="tx1"/>
                </a:solidFill>
              </a:rPr>
              <a:t>2. Max values of each row is 3, 30, 60</a:t>
            </a:r>
          </a:p>
          <a:p>
            <a:r>
              <a:rPr lang="en-US" dirty="0">
                <a:solidFill>
                  <a:schemeClr val="tx1"/>
                </a:solidFill>
              </a:rPr>
              <a:t>3. The corresponding Index of Max values of each row is [2, 0, 1]</a:t>
            </a:r>
          </a:p>
        </p:txBody>
      </p:sp>
    </p:spTree>
    <p:extLst>
      <p:ext uri="{BB962C8B-B14F-4D97-AF65-F5344CB8AC3E}">
        <p14:creationId xmlns:p14="http://schemas.microsoft.com/office/powerpoint/2010/main" val="36448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Buffers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eager execution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Adding TF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methods (for constants)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methods (for sequences)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methods (for Python lists)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3983980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Adding TF Nodes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#addnodes.py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a1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a2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a3 = a1 + a2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(a3, {a1:7, a2:13}))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(a3, {a1:[7,10], a2:[13,20]}))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20.0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[20. 30.]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6CDE2C-F89C-4689-8A95-391FD87E3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412776"/>
            <a:ext cx="3990975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E77B0F-A5A9-4802-A9ED-AA6676C0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2" y="5297008"/>
            <a:ext cx="8076530" cy="9245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DA61E2-F43C-4325-9735-A8EC0FF2BD75}"/>
              </a:ext>
            </a:extLst>
          </p:cNvPr>
          <p:cNvSpPr/>
          <p:nvPr/>
        </p:nvSpPr>
        <p:spPr>
          <a:xfrm>
            <a:off x="2987824" y="4179117"/>
            <a:ext cx="5625951" cy="75785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a1 = 7, a2= 13 =&gt; a3 = a1 + a2 = 20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a1 = [7, 10], a2 = [13, 20] =&gt; a3 = a1 + a2 = [20 30] </a:t>
            </a:r>
          </a:p>
        </p:txBody>
      </p:sp>
    </p:spTree>
    <p:extLst>
      <p:ext uri="{BB962C8B-B14F-4D97-AF65-F5344CB8AC3E}">
        <p14:creationId xmlns:p14="http://schemas.microsoft.com/office/powerpoint/2010/main" val="20433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3983980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Operations with TF Nodes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#addnodes2.py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a1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a2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a3 = a1 + a2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a4 = a3*6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a5 = a4/2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(a4, {a1:7, a2:13}))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(a5, {a1:[7,10], a2:[13,20]}))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120.0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[60. 90.]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A61E2-F43C-4325-9735-A8EC0FF2BD75}"/>
              </a:ext>
            </a:extLst>
          </p:cNvPr>
          <p:cNvSpPr/>
          <p:nvPr/>
        </p:nvSpPr>
        <p:spPr>
          <a:xfrm>
            <a:off x="3281028" y="4269982"/>
            <a:ext cx="5405772" cy="75785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a1 = 7, a2= 13 =&gt; a3 = a1 + a2 = 20, a4 = a3 * 6 = 120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a1 = [7, 10], a2 = [13, 20] =&gt; a3 = a1 + a2 = [20 30] , a4 = a3 * 6 = [120, 180], a5 = a4/2 = [60, 90]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EAFD1-CE61-4B68-ACBE-516818E2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1284711"/>
            <a:ext cx="3895725" cy="288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928ABF-701D-448C-852E-05078C74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5" y="5148575"/>
            <a:ext cx="7991130" cy="9447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52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6648276" cy="4536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Operations with TF Nodes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import tensorflow as </a:t>
            </a:r>
            <a:r>
              <a:rPr lang="en-US" sz="1200" dirty="0" err="1">
                <a:solidFill>
                  <a:schemeClr val="tx1"/>
                </a:solidFill>
              </a:rPr>
              <a:t>tf</a:t>
            </a:r>
            <a:r>
              <a:rPr lang="en-US" sz="1200" dirty="0">
                <a:solidFill>
                  <a:schemeClr val="tx1"/>
                </a:solidFill>
              </a:rPr>
              <a:t> #addnodes3.py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a1 = </a:t>
            </a:r>
            <a:r>
              <a:rPr lang="en-US" sz="1200" dirty="0" err="1">
                <a:solidFill>
                  <a:schemeClr val="tx1"/>
                </a:solidFill>
              </a:rPr>
              <a:t>tf.placeholder</a:t>
            </a:r>
            <a:r>
              <a:rPr lang="en-US" sz="1200" dirty="0">
                <a:solidFill>
                  <a:schemeClr val="tx1"/>
                </a:solidFill>
              </a:rPr>
              <a:t>(tf.float32)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a2 = </a:t>
            </a:r>
            <a:r>
              <a:rPr lang="en-US" sz="1200" dirty="0" err="1">
                <a:solidFill>
                  <a:schemeClr val="tx1"/>
                </a:solidFill>
              </a:rPr>
              <a:t>tf.placeholder</a:t>
            </a:r>
            <a:r>
              <a:rPr lang="en-US" sz="1200" dirty="0">
                <a:solidFill>
                  <a:schemeClr val="tx1"/>
                </a:solidFill>
              </a:rPr>
              <a:t>(tf.float32)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a3 = a1 + a2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a4 = a3*6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a5 = a4/2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with </a:t>
            </a:r>
            <a:r>
              <a:rPr lang="en-US" sz="1200" dirty="0" err="1">
                <a:solidFill>
                  <a:schemeClr val="tx1"/>
                </a:solidFill>
              </a:rPr>
              <a:t>tf.Session</a:t>
            </a:r>
            <a:r>
              <a:rPr lang="en-US" sz="1200" dirty="0">
                <a:solidFill>
                  <a:schemeClr val="tx1"/>
                </a:solidFill>
              </a:rPr>
              <a:t>() as </a:t>
            </a:r>
            <a:r>
              <a:rPr lang="en-US" sz="1200" dirty="0" err="1">
                <a:solidFill>
                  <a:schemeClr val="tx1"/>
                </a:solidFill>
              </a:rPr>
              <a:t>sess</a:t>
            </a:r>
            <a:r>
              <a:rPr lang="en-US" sz="1200" dirty="0">
                <a:solidFill>
                  <a:schemeClr val="tx1"/>
                </a:solidFill>
              </a:rPr>
              <a:t>: #addnodes3.py</a:t>
            </a:r>
          </a:p>
          <a:p>
            <a:pPr lvl="1" algn="l"/>
            <a:r>
              <a:rPr lang="en-US" sz="1200" dirty="0">
                <a:solidFill>
                  <a:schemeClr val="tx1"/>
                </a:solidFill>
              </a:rPr>
              <a:t>print(</a:t>
            </a:r>
            <a:r>
              <a:rPr lang="en-US" sz="1200" dirty="0" err="1">
                <a:solidFill>
                  <a:schemeClr val="tx1"/>
                </a:solidFill>
              </a:rPr>
              <a:t>sess.run</a:t>
            </a:r>
            <a:r>
              <a:rPr lang="en-US" sz="1200" dirty="0">
                <a:solidFill>
                  <a:schemeClr val="tx1"/>
                </a:solidFill>
              </a:rPr>
              <a:t>(a4, {a1:7, a2:13}))</a:t>
            </a:r>
          </a:p>
          <a:p>
            <a:pPr lvl="1" algn="l"/>
            <a:r>
              <a:rPr lang="en-US" sz="1200" dirty="0">
                <a:solidFill>
                  <a:schemeClr val="tx1"/>
                </a:solidFill>
              </a:rPr>
              <a:t>print(</a:t>
            </a:r>
            <a:r>
              <a:rPr lang="en-US" sz="1200" dirty="0" err="1">
                <a:solidFill>
                  <a:schemeClr val="tx1"/>
                </a:solidFill>
              </a:rPr>
              <a:t>sess.run</a:t>
            </a:r>
            <a:r>
              <a:rPr lang="en-US" sz="1200" dirty="0">
                <a:solidFill>
                  <a:schemeClr val="tx1"/>
                </a:solidFill>
              </a:rPr>
              <a:t>(a5, {a1:[7,10], a2:[13,20]}))</a:t>
            </a:r>
          </a:p>
          <a:p>
            <a:pPr lvl="1" algn="l"/>
            <a:r>
              <a:rPr lang="en-US" sz="1200" dirty="0">
                <a:solidFill>
                  <a:schemeClr val="tx1"/>
                </a:solidFill>
              </a:rPr>
              <a:t># print('a4: ',</a:t>
            </a:r>
            <a:r>
              <a:rPr lang="en-US" sz="1200" dirty="0" err="1">
                <a:solidFill>
                  <a:schemeClr val="tx1"/>
                </a:solidFill>
              </a:rPr>
              <a:t>sess.run</a:t>
            </a:r>
            <a:r>
              <a:rPr lang="en-US" sz="1200" dirty="0">
                <a:solidFill>
                  <a:schemeClr val="tx1"/>
                </a:solidFill>
              </a:rPr>
              <a:t>(a4))</a:t>
            </a:r>
          </a:p>
          <a:p>
            <a:pPr lvl="1" algn="l"/>
            <a:r>
              <a:rPr lang="en-US" sz="1200" dirty="0">
                <a:solidFill>
                  <a:schemeClr val="tx1"/>
                </a:solidFill>
              </a:rPr>
              <a:t># print('a5: ',</a:t>
            </a:r>
            <a:r>
              <a:rPr lang="en-US" sz="1200" dirty="0" err="1">
                <a:solidFill>
                  <a:schemeClr val="tx1"/>
                </a:solidFill>
              </a:rPr>
              <a:t>sess.run</a:t>
            </a:r>
            <a:r>
              <a:rPr lang="en-US" sz="1200" dirty="0">
                <a:solidFill>
                  <a:schemeClr val="tx1"/>
                </a:solidFill>
              </a:rPr>
              <a:t>(a5))</a:t>
            </a:r>
          </a:p>
          <a:p>
            <a:pPr lvl="1" algn="l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# b1 = </a:t>
            </a:r>
            <a:r>
              <a:rPr lang="en-US" sz="1200" dirty="0" err="1">
                <a:solidFill>
                  <a:schemeClr val="tx1"/>
                </a:solidFill>
              </a:rPr>
              <a:t>tf.add_n</a:t>
            </a:r>
            <a:r>
              <a:rPr lang="en-US" sz="1200" dirty="0">
                <a:solidFill>
                  <a:schemeClr val="tx1"/>
                </a:solidFill>
              </a:rPr>
              <a:t>([a4, a5], name="b1")</a:t>
            </a:r>
          </a:p>
          <a:p>
            <a:pPr lvl="1" algn="l"/>
            <a:r>
              <a:rPr lang="en-US" sz="1200" dirty="0">
                <a:solidFill>
                  <a:schemeClr val="tx1"/>
                </a:solidFill>
              </a:rPr>
              <a:t># print('b1: ',</a:t>
            </a:r>
            <a:r>
              <a:rPr lang="en-US" sz="1200" dirty="0" err="1">
                <a:solidFill>
                  <a:schemeClr val="tx1"/>
                </a:solidFill>
              </a:rPr>
              <a:t>sess.run</a:t>
            </a:r>
            <a:r>
              <a:rPr lang="en-US" sz="1200" dirty="0">
                <a:solidFill>
                  <a:schemeClr val="tx1"/>
                </a:solidFill>
              </a:rPr>
              <a:t>(b1))</a:t>
            </a:r>
          </a:p>
          <a:p>
            <a:pPr lvl="1" algn="l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# b2 = </a:t>
            </a:r>
            <a:r>
              <a:rPr lang="en-US" sz="1200" dirty="0" err="1">
                <a:solidFill>
                  <a:schemeClr val="tx1"/>
                </a:solidFill>
              </a:rPr>
              <a:t>tf.multiply</a:t>
            </a:r>
            <a:r>
              <a:rPr lang="en-US" sz="1200" dirty="0">
                <a:solidFill>
                  <a:schemeClr val="tx1"/>
                </a:solidFill>
              </a:rPr>
              <a:t>(a4, a5, name="b2")</a:t>
            </a:r>
          </a:p>
          <a:p>
            <a:pPr lvl="1" algn="l"/>
            <a:r>
              <a:rPr lang="en-US" sz="1200" dirty="0">
                <a:solidFill>
                  <a:schemeClr val="tx1"/>
                </a:solidFill>
              </a:rPr>
              <a:t># print('b2: ',</a:t>
            </a:r>
            <a:r>
              <a:rPr lang="en-US" sz="1200" dirty="0" err="1">
                <a:solidFill>
                  <a:schemeClr val="tx1"/>
                </a:solidFill>
              </a:rPr>
              <a:t>sess.run</a:t>
            </a:r>
            <a:r>
              <a:rPr lang="en-US" sz="1200" dirty="0">
                <a:solidFill>
                  <a:schemeClr val="tx1"/>
                </a:solidFill>
              </a:rPr>
              <a:t>(b2))</a:t>
            </a:r>
          </a:p>
          <a:p>
            <a:pPr lvl="1" algn="l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# b3 = </a:t>
            </a:r>
            <a:r>
              <a:rPr lang="en-US" sz="1200" dirty="0" err="1">
                <a:solidFill>
                  <a:schemeClr val="tx1"/>
                </a:solidFill>
              </a:rPr>
              <a:t>tf.multiply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tf.pow</a:t>
            </a:r>
            <a:r>
              <a:rPr lang="en-US" sz="1200" dirty="0">
                <a:solidFill>
                  <a:schemeClr val="tx1"/>
                </a:solidFill>
              </a:rPr>
              <a:t>(a4,2),</a:t>
            </a:r>
            <a:r>
              <a:rPr lang="en-US" sz="1200" dirty="0" err="1">
                <a:solidFill>
                  <a:schemeClr val="tx1"/>
                </a:solidFill>
              </a:rPr>
              <a:t>tf.pow</a:t>
            </a:r>
            <a:r>
              <a:rPr lang="en-US" sz="1200" dirty="0">
                <a:solidFill>
                  <a:schemeClr val="tx1"/>
                </a:solidFill>
              </a:rPr>
              <a:t>(a5,2), name="b3")</a:t>
            </a:r>
          </a:p>
          <a:p>
            <a:pPr lvl="1" algn="l"/>
            <a:r>
              <a:rPr lang="en-US" sz="1200" dirty="0">
                <a:solidFill>
                  <a:schemeClr val="tx1"/>
                </a:solidFill>
              </a:rPr>
              <a:t># print('b3: ',</a:t>
            </a:r>
            <a:r>
              <a:rPr lang="en-US" sz="1200" dirty="0" err="1">
                <a:solidFill>
                  <a:schemeClr val="tx1"/>
                </a:solidFill>
              </a:rPr>
              <a:t>sess.run</a:t>
            </a:r>
            <a:r>
              <a:rPr lang="en-US" sz="1200" dirty="0">
                <a:solidFill>
                  <a:schemeClr val="tx1"/>
                </a:solidFill>
              </a:rPr>
              <a:t>(b3))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88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7512372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cs typeface="Courier"/>
              </a:rPr>
              <a:t>TensorFlow Buffers (JSON 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cs typeface="Courier"/>
              </a:rPr>
              <a:t>TF loops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 while not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tf.equal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(a, 1): 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cs typeface="Courier"/>
              </a:rPr>
              <a:t>“if” logic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 if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tf.equal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 % 2, 0): 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cs typeface="Courier"/>
              </a:rPr>
              <a:t>TF functions (a la Python):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def square(x):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tf.multiply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(x, x)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82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7512372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cs typeface="Courier"/>
              </a:rPr>
              <a:t>TF functions (a la Python):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def abs(x):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return x if x &gt; 0. else –x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operations on tensors: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Add/subtract/multiply/divide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</a:t>
            </a:r>
            <a:r>
              <a:rPr lang="en-US" sz="1600" dirty="0" err="1">
                <a:solidFill>
                  <a:schemeClr val="tx1"/>
                </a:solidFill>
              </a:rPr>
              <a:t>tf.random_normal</a:t>
            </a:r>
            <a:r>
              <a:rPr lang="en-US" sz="1600" dirty="0">
                <a:solidFill>
                  <a:schemeClr val="tx1"/>
                </a:solidFill>
              </a:rPr>
              <a:t>() method: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v</a:t>
            </a:r>
            <a:r>
              <a:rPr lang="en-US" sz="1400" b="1" dirty="0">
                <a:solidFill>
                  <a:schemeClr val="tx1"/>
                </a:solidFill>
              </a:rPr>
              <a:t>alues = {'weights':</a:t>
            </a:r>
            <a:r>
              <a:rPr lang="en-US" sz="1400" b="1" dirty="0" err="1">
                <a:solidFill>
                  <a:schemeClr val="tx1"/>
                </a:solidFill>
              </a:rPr>
              <a:t>tf.Variable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tf.random_normal</a:t>
            </a:r>
            <a:r>
              <a:rPr lang="en-US" sz="1400" b="1" dirty="0">
                <a:solidFill>
                  <a:schemeClr val="tx1"/>
                </a:solidFill>
              </a:rPr>
              <a:t>([6,3]))}</a:t>
            </a:r>
          </a:p>
          <a:p>
            <a:pPr algn="l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773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7512372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TF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tf.argmax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method: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 = [[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1,2,3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30,20,10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40,60,50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b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tf.Variable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(a, name='b’)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print("b: ",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tf.argmax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(b,1)))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TF sum and prod array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m_prod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tf.matmul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(matrix1, </a:t>
            </a:r>
            <a:r>
              <a:rPr lang="en-US" sz="1600">
                <a:solidFill>
                  <a:schemeClr val="tx1"/>
                </a:solidFill>
                <a:cs typeface="Courier"/>
              </a:rPr>
              <a:t>matrix2)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  <a:cs typeface="Courier"/>
              </a:rPr>
              <a:t>m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_sum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tf.add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(matrix1,matrix2)</a:t>
            </a:r>
          </a:p>
          <a:p>
            <a:pPr algn="l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21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816424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Graphs and Buffers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#basic-buffer.py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g = </a:t>
            </a:r>
            <a:r>
              <a:rPr lang="en-US" sz="1600" dirty="0" err="1">
                <a:solidFill>
                  <a:schemeClr val="tx1"/>
                </a:solidFill>
              </a:rPr>
              <a:t>tf.Graph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g.as_default</a:t>
            </a:r>
            <a:r>
              <a:rPr lang="en-US" sz="1600" dirty="0">
                <a:solidFill>
                  <a:schemeClr val="tx1"/>
                </a:solidFill>
              </a:rPr>
              <a:t>():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('float', name='a')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('float', name='b')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 = </a:t>
            </a:r>
            <a:r>
              <a:rPr lang="en-US" sz="1600" dirty="0" err="1">
                <a:solidFill>
                  <a:schemeClr val="tx1"/>
                </a:solidFill>
              </a:rPr>
              <a:t>tf.multiply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a,b</a:t>
            </a:r>
            <a:r>
              <a:rPr lang="en-US" sz="1600" dirty="0">
                <a:solidFill>
                  <a:schemeClr val="tx1"/>
                </a:solidFill>
              </a:rPr>
              <a:t>, name='c')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feed_dict</a:t>
            </a:r>
            <a:r>
              <a:rPr lang="en-US" sz="1600" dirty="0">
                <a:solidFill>
                  <a:schemeClr val="tx1"/>
                </a:solidFill>
              </a:rPr>
              <a:t> = {a:2, b:3}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(c, </a:t>
            </a:r>
            <a:r>
              <a:rPr lang="en-US" sz="1600" dirty="0" err="1">
                <a:solidFill>
                  <a:schemeClr val="tx1"/>
                </a:solidFill>
              </a:rPr>
              <a:t>feed_dict</a:t>
            </a:r>
            <a:r>
              <a:rPr lang="en-US" sz="1600" dirty="0">
                <a:solidFill>
                  <a:schemeClr val="tx1"/>
                </a:solidFill>
              </a:rPr>
              <a:t>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 (</a:t>
            </a:r>
            <a:r>
              <a:rPr lang="en-US" sz="1600" dirty="0" err="1">
                <a:solidFill>
                  <a:schemeClr val="tx1"/>
                </a:solidFill>
              </a:rPr>
              <a:t>g.as_graph_def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=&gt; see basic-</a:t>
            </a:r>
            <a:r>
              <a:rPr lang="en-US" sz="1600" dirty="0" err="1">
                <a:solidFill>
                  <a:schemeClr val="tx1"/>
                </a:solidFill>
              </a:rPr>
              <a:t>buffer.out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3C58C-3E2A-4D0E-B08D-71DD3E57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34" y="1268760"/>
            <a:ext cx="3790950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527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84376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Graphs and Buffers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python 25_ch0301_graph.py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. . . </a:t>
            </a:r>
          </a:p>
          <a:p>
            <a:pPr algn="l"/>
            <a:r>
              <a:rPr lang="sk-SK" sz="1600" dirty="0">
                <a:solidFill>
                  <a:schemeClr val="tx1"/>
                </a:solidFill>
                <a:cs typeface="Courier"/>
              </a:rPr>
              <a:t>node { 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name: "c"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op: "Mul"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input: "a"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input: "b"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  <a:cs typeface="Courier"/>
              </a:rPr>
              <a:t>  attr {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  key: "T"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  value 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type: DT_FLOAT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  }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}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7EC18-A6E9-4142-A6CC-4FB5FC33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61" y="1268760"/>
            <a:ext cx="4778677" cy="35449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933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672408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Loops and Eager Execution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tf-loop-eager2.py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tensorflow.contrib.eager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tfe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tfe.enable_eager_execution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 = </a:t>
            </a:r>
            <a:r>
              <a:rPr lang="en-US" sz="1600" dirty="0" err="1">
                <a:solidFill>
                  <a:schemeClr val="tx1"/>
                </a:solidFill>
              </a:rPr>
              <a:t>tf.constant</a:t>
            </a:r>
            <a:r>
              <a:rPr lang="en-US" sz="1600" dirty="0">
                <a:solidFill>
                  <a:schemeClr val="tx1"/>
                </a:solidFill>
              </a:rPr>
              <a:t>(12)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while not </a:t>
            </a:r>
            <a:r>
              <a:rPr lang="en-US" sz="1600" dirty="0" err="1">
                <a:solidFill>
                  <a:schemeClr val="tx1"/>
                </a:solidFill>
              </a:rPr>
              <a:t>tf.equal</a:t>
            </a:r>
            <a:r>
              <a:rPr lang="en-US" sz="1600" dirty="0">
                <a:solidFill>
                  <a:schemeClr val="tx1"/>
                </a:solidFill>
              </a:rPr>
              <a:t>(a, 1):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if </a:t>
            </a:r>
            <a:r>
              <a:rPr lang="en-US" sz="1600" dirty="0" err="1">
                <a:solidFill>
                  <a:schemeClr val="tx1"/>
                </a:solidFill>
              </a:rPr>
              <a:t>tf.equal</a:t>
            </a:r>
            <a:r>
              <a:rPr lang="en-US" sz="1600" dirty="0">
                <a:solidFill>
                  <a:schemeClr val="tx1"/>
                </a:solidFill>
              </a:rPr>
              <a:t>(a % 2, 0):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a = a / 2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else: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a = 3 * a + 1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print(a)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2EAF6-A026-4954-9704-9D0918FA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35" y="1272580"/>
            <a:ext cx="3895725" cy="2476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504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1222098"/>
            <a:ext cx="3528392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Loops and Eager Execution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&gt; python .\ch0301_02_Eager.py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tf.Tensor</a:t>
            </a:r>
            <a:r>
              <a:rPr lang="en-US" sz="1600" dirty="0">
                <a:solidFill>
                  <a:schemeClr val="tx1"/>
                </a:solidFill>
              </a:rPr>
              <a:t>(6.0,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=float64)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tf.Tensor</a:t>
            </a:r>
            <a:r>
              <a:rPr lang="en-US" sz="1600" dirty="0">
                <a:solidFill>
                  <a:schemeClr val="tx1"/>
                </a:solidFill>
              </a:rPr>
              <a:t>(3.0,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=float64)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tf.Tensor</a:t>
            </a:r>
            <a:r>
              <a:rPr lang="en-US" sz="1600" dirty="0">
                <a:solidFill>
                  <a:schemeClr val="tx1"/>
                </a:solidFill>
              </a:rPr>
              <a:t>(10.0,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=float64)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tf.Tensor</a:t>
            </a:r>
            <a:r>
              <a:rPr lang="en-US" sz="1600" dirty="0">
                <a:solidFill>
                  <a:schemeClr val="tx1"/>
                </a:solidFill>
              </a:rPr>
              <a:t>(5.0,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=float64)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tf.Tensor</a:t>
            </a:r>
            <a:r>
              <a:rPr lang="en-US" sz="1600" dirty="0">
                <a:solidFill>
                  <a:schemeClr val="tx1"/>
                </a:solidFill>
              </a:rPr>
              <a:t>(16.0,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=float64)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tf.Tensor</a:t>
            </a:r>
            <a:r>
              <a:rPr lang="en-US" sz="1600" dirty="0">
                <a:solidFill>
                  <a:schemeClr val="tx1"/>
                </a:solidFill>
              </a:rPr>
              <a:t>(8.0,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=float64)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tf.Tensor</a:t>
            </a:r>
            <a:r>
              <a:rPr lang="en-US" sz="1600" dirty="0">
                <a:solidFill>
                  <a:schemeClr val="tx1"/>
                </a:solidFill>
              </a:rPr>
              <a:t>(4.0,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=float64)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tf.Tensor</a:t>
            </a:r>
            <a:r>
              <a:rPr lang="en-US" sz="1600" dirty="0">
                <a:solidFill>
                  <a:schemeClr val="tx1"/>
                </a:solidFill>
              </a:rPr>
              <a:t>(2.0,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=float64)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tf.Tensor</a:t>
            </a:r>
            <a:r>
              <a:rPr lang="en-US" sz="1600" dirty="0">
                <a:solidFill>
                  <a:schemeClr val="tx1"/>
                </a:solidFill>
              </a:rPr>
              <a:t>(1.0,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=float64)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71809-2DB3-47AE-8018-563E5F23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631820"/>
            <a:ext cx="5810165" cy="17580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21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9844" y="1268760"/>
            <a:ext cx="4099770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Loops and Eager Execution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tf-func-eager3.py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tensorflow.contrib.eager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tfe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tfe.enable_eager_execution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def square(x):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tf.multiply</a:t>
            </a:r>
            <a:r>
              <a:rPr lang="en-US" sz="1600" dirty="0">
                <a:solidFill>
                  <a:schemeClr val="tx1"/>
                </a:solidFill>
              </a:rPr>
              <a:t>(x, x)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grad = </a:t>
            </a:r>
            <a:r>
              <a:rPr lang="en-US" sz="1600" dirty="0" err="1">
                <a:solidFill>
                  <a:schemeClr val="tx1"/>
                </a:solidFill>
              </a:rPr>
              <a:t>tfe.gradients_function</a:t>
            </a:r>
            <a:r>
              <a:rPr lang="en-US" sz="1600" dirty="0">
                <a:solidFill>
                  <a:schemeClr val="tx1"/>
                </a:solidFill>
              </a:rPr>
              <a:t>(square)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print(square(3.)) # [9.]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print(grad(3.)) # [6.]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FC90F-AC45-429F-9D14-D35D12A7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1268760"/>
            <a:ext cx="3857625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9CAFFF-A505-4242-94B1-755E0C46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08284"/>
            <a:ext cx="8100392" cy="10607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880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837646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Tensor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supports many operations on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Adding pairs of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Multiplying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Dividing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Subtracting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Operations are element-by-element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65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4" y="1268760"/>
            <a:ext cx="477606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method: </a:t>
            </a:r>
            <a:r>
              <a:rPr lang="en-US" sz="1600" b="1" dirty="0" err="1">
                <a:solidFill>
                  <a:schemeClr val="tx1"/>
                </a:solidFill>
              </a:rPr>
              <a:t>random_normal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random-normal.py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initialize a 6x3 array of random numbers: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values = {'weights':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tf.random_normal</a:t>
            </a:r>
            <a:r>
              <a:rPr lang="en-US" sz="1600" dirty="0">
                <a:solidFill>
                  <a:schemeClr val="tx1"/>
                </a:solidFill>
              </a:rPr>
              <a:t>([6,3]))}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print(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(values['weights']))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4BDB7-B68E-43C7-B112-0D092DC6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2852936"/>
            <a:ext cx="4924425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682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1680</Words>
  <Application>Microsoft Office PowerPoint</Application>
  <PresentationFormat>On-screen Show (4:3)</PresentationFormat>
  <Paragraphs>342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3 Introduction to TensorFlow (1)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571</cp:revision>
  <dcterms:created xsi:type="dcterms:W3CDTF">2018-09-28T16:40:41Z</dcterms:created>
  <dcterms:modified xsi:type="dcterms:W3CDTF">2019-02-25T01:08:39Z</dcterms:modified>
</cp:coreProperties>
</file>