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59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8" d="100"/>
          <a:sy n="98" d="100"/>
        </p:scale>
        <p:origin x="18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Introduction to TensorFlow (2)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01266" y="1328280"/>
            <a:ext cx="4962822" cy="44049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TF </a:t>
            </a:r>
            <a:r>
              <a:rPr lang="en-US" sz="1600" b="1" dirty="0" err="1">
                <a:solidFill>
                  <a:schemeClr val="tx1"/>
                </a:solidFill>
              </a:rPr>
              <a:t>tf.equal</a:t>
            </a:r>
            <a:r>
              <a:rPr lang="en-US" sz="1600" b="1" dirty="0">
                <a:solidFill>
                  <a:schemeClr val="tx1"/>
                </a:solidFill>
              </a:rPr>
              <a:t>() [A]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import tensorflow as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# tf-equal1.py</a:t>
            </a:r>
          </a:p>
          <a:p>
            <a:pPr algn="l"/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x1 = tf.constant([0.9, 2.5, 2.3, -4.5])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x2 = tf.constant([1.0, 2.0, 2.0, -4.0])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eq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tf.equal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(x1,x2)</a:t>
            </a:r>
          </a:p>
          <a:p>
            <a:pPr algn="l"/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with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tf.Session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 as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sess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: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  print('x1:',sess.run(x1))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  print('x2:',sess.run(x2))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  print('eq:',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sess.run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(eq))</a:t>
            </a:r>
          </a:p>
          <a:p>
            <a:pPr algn="l"/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#('x1:’,array([0.9,2.5,2.3, -4.5], dtype=float32))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#('x2:’,array([1., 2., 2., -4.], dtype=float32))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#('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eq:’,array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([False, False, False, False]))</a:t>
            </a:r>
          </a:p>
          <a:p>
            <a:pPr algn="l"/>
            <a:endParaRPr lang="en-US" sz="16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8D70AE-2F1E-4314-A3F7-8AC1C0E24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412776"/>
            <a:ext cx="5204001" cy="290983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33638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01266" y="1328280"/>
            <a:ext cx="4962822" cy="4909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TF </a:t>
            </a:r>
            <a:r>
              <a:rPr lang="en-US" sz="1400" b="1" dirty="0" err="1">
                <a:solidFill>
                  <a:schemeClr val="tx1"/>
                </a:solidFill>
              </a:rPr>
              <a:t>tf.equal</a:t>
            </a:r>
            <a:r>
              <a:rPr lang="en-US" sz="1400" b="1" dirty="0">
                <a:solidFill>
                  <a:schemeClr val="tx1"/>
                </a:solidFill>
              </a:rPr>
              <a:t>() [B]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import tensorflow as </a:t>
            </a:r>
            <a:r>
              <a:rPr lang="en-US" sz="1400" dirty="0" err="1">
                <a:solidFill>
                  <a:schemeClr val="tx1"/>
                </a:solidFill>
              </a:rPr>
              <a:t>tf</a:t>
            </a:r>
            <a:r>
              <a:rPr lang="en-US" sz="1400" dirty="0">
                <a:solidFill>
                  <a:schemeClr val="tx1"/>
                </a:solidFill>
              </a:rPr>
              <a:t> # tf-equal2.py 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import </a:t>
            </a:r>
            <a:r>
              <a:rPr lang="en-US" sz="1400" dirty="0" err="1">
                <a:solidFill>
                  <a:schemeClr val="tx1"/>
                </a:solidFill>
              </a:rPr>
              <a:t>numpy</a:t>
            </a:r>
            <a:r>
              <a:rPr lang="en-US" sz="1400" dirty="0">
                <a:solidFill>
                  <a:schemeClr val="tx1"/>
                </a:solidFill>
              </a:rPr>
              <a:t> as np</a:t>
            </a:r>
          </a:p>
          <a:p>
            <a:pPr algn="l"/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x1 = </a:t>
            </a:r>
            <a:r>
              <a:rPr lang="en-US" sz="1400" dirty="0" err="1">
                <a:solidFill>
                  <a:schemeClr val="tx1"/>
                </a:solidFill>
              </a:rPr>
              <a:t>tf.constant</a:t>
            </a:r>
            <a:r>
              <a:rPr lang="en-US" sz="1400" dirty="0">
                <a:solidFill>
                  <a:schemeClr val="tx1"/>
                </a:solidFill>
              </a:rPr>
              <a:t>([0.9, 2.5, 2.3, -4.5])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x2 = </a:t>
            </a:r>
            <a:r>
              <a:rPr lang="en-US" sz="1400" dirty="0" err="1">
                <a:solidFill>
                  <a:schemeClr val="tx1"/>
                </a:solidFill>
              </a:rPr>
              <a:t>tf.constant</a:t>
            </a:r>
            <a:r>
              <a:rPr lang="en-US" sz="1400" dirty="0">
                <a:solidFill>
                  <a:schemeClr val="tx1"/>
                </a:solidFill>
              </a:rPr>
              <a:t>([1.0, 2.0, 2.0, -4.0])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x3 = </a:t>
            </a:r>
            <a:r>
              <a:rPr lang="en-US" sz="1400" dirty="0" err="1">
                <a:solidFill>
                  <a:schemeClr val="tx1"/>
                </a:solidFill>
              </a:rPr>
              <a:t>tf.Variable</a:t>
            </a:r>
            <a:r>
              <a:rPr lang="en-US" sz="1400" dirty="0">
                <a:solidFill>
                  <a:schemeClr val="tx1"/>
                </a:solidFill>
              </a:rPr>
              <a:t>(x1)</a:t>
            </a:r>
          </a:p>
          <a:p>
            <a:pPr algn="l"/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with </a:t>
            </a:r>
            <a:r>
              <a:rPr lang="en-US" sz="1400" dirty="0" err="1">
                <a:solidFill>
                  <a:schemeClr val="tx1"/>
                </a:solidFill>
              </a:rPr>
              <a:t>tf.Session</a:t>
            </a:r>
            <a:r>
              <a:rPr lang="en-US" sz="1400" dirty="0">
                <a:solidFill>
                  <a:schemeClr val="tx1"/>
                </a:solidFill>
              </a:rPr>
              <a:t>() as </a:t>
            </a:r>
            <a:r>
              <a:rPr lang="en-US" sz="1400" dirty="0" err="1">
                <a:solidFill>
                  <a:schemeClr val="tx1"/>
                </a:solidFill>
              </a:rPr>
              <a:t>sess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1400" dirty="0" err="1">
                <a:solidFill>
                  <a:schemeClr val="tx1"/>
                </a:solidFill>
              </a:rPr>
              <a:t>sess.run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tf.global_variables_initializer</a:t>
            </a:r>
            <a:r>
              <a:rPr lang="en-US" sz="1400" dirty="0">
                <a:solidFill>
                  <a:schemeClr val="tx1"/>
                </a:solidFill>
              </a:rPr>
              <a:t>())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print('x1:',sess.run(x1))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print('x2:',sess.run(x2))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print('x3 = round (x2):',</a:t>
            </a:r>
            <a:r>
              <a:rPr lang="en-US" sz="1400" dirty="0" err="1">
                <a:solidFill>
                  <a:schemeClr val="tx1"/>
                </a:solidFill>
              </a:rPr>
              <a:t>sess.run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tf.round</a:t>
            </a:r>
            <a:r>
              <a:rPr lang="en-US" sz="1400" dirty="0">
                <a:solidFill>
                  <a:schemeClr val="tx1"/>
                </a:solidFill>
              </a:rPr>
              <a:t>(x3)))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print('eq:',</a:t>
            </a:r>
            <a:r>
              <a:rPr lang="en-US" sz="1400" dirty="0" err="1">
                <a:solidFill>
                  <a:schemeClr val="tx1"/>
                </a:solidFill>
              </a:rPr>
              <a:t>sess.run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tf.equal</a:t>
            </a:r>
            <a:r>
              <a:rPr lang="en-US" sz="1400" dirty="0">
                <a:solidFill>
                  <a:schemeClr val="tx1"/>
                </a:solidFill>
              </a:rPr>
              <a:t>(x1,x3)))</a:t>
            </a: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r>
              <a:rPr lang="mr-IN" sz="1400" dirty="0">
                <a:solidFill>
                  <a:schemeClr val="tx1"/>
                </a:solidFill>
                <a:cs typeface="Courier"/>
              </a:rPr>
              <a:t>#('x1:',array([0.9, 2.5, 2.3, -4.5], dtype=float32))</a:t>
            </a:r>
            <a:endParaRPr lang="en-US" sz="14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mr-IN" sz="1400" dirty="0">
                <a:solidFill>
                  <a:schemeClr val="tx1"/>
                </a:solidFill>
                <a:cs typeface="Courier"/>
              </a:rPr>
              <a:t>#('x2:',array([1.,  2.,  2.,  -4.], dtype=float32))</a:t>
            </a:r>
            <a:endParaRPr lang="en-US" sz="14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mr-IN" sz="1400" dirty="0">
                <a:solidFill>
                  <a:schemeClr val="tx1"/>
                </a:solidFill>
                <a:cs typeface="Courier"/>
              </a:rPr>
              <a:t>#('r3:',array([1.,  2.,  2.,  -4.], dtype=float32))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cs typeface="Courier"/>
              </a:rPr>
              <a:t>#('</a:t>
            </a:r>
            <a:r>
              <a:rPr lang="en-US" sz="1400" dirty="0" err="1">
                <a:solidFill>
                  <a:schemeClr val="tx1"/>
                </a:solidFill>
                <a:cs typeface="Courier"/>
              </a:rPr>
              <a:t>eq:',array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([</a:t>
            </a:r>
            <a:r>
              <a:rPr lang="en-US" sz="1400" dirty="0" err="1">
                <a:solidFill>
                  <a:schemeClr val="tx1"/>
                </a:solidFill>
                <a:cs typeface="Courier"/>
              </a:rPr>
              <a:t>True,True,True,True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]))</a:t>
            </a:r>
          </a:p>
          <a:p>
            <a:pPr algn="l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982039-852B-4E6F-97DE-A8C674E40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412776"/>
            <a:ext cx="4962822" cy="286316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7857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01266" y="1328280"/>
            <a:ext cx="4962822" cy="4909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chemeClr val="tx1"/>
                </a:solidFill>
              </a:rPr>
              <a:t>TF </a:t>
            </a:r>
            <a:r>
              <a:rPr lang="en-US" sz="1400" b="1" dirty="0" err="1">
                <a:solidFill>
                  <a:schemeClr val="tx1"/>
                </a:solidFill>
              </a:rPr>
              <a:t>tf.argmax</a:t>
            </a:r>
            <a:r>
              <a:rPr lang="en-US" sz="1400" b="1" dirty="0">
                <a:solidFill>
                  <a:schemeClr val="tx1"/>
                </a:solidFill>
              </a:rPr>
              <a:t>() [A]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cs typeface="Courier"/>
              </a:rPr>
              <a:t>import tensorflow as </a:t>
            </a:r>
            <a:r>
              <a:rPr lang="en-US" sz="1400" dirty="0" err="1">
                <a:solidFill>
                  <a:schemeClr val="tx1"/>
                </a:solidFill>
                <a:cs typeface="Courier"/>
              </a:rPr>
              <a:t>tf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 # tf-argmax1.py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cs typeface="Courier"/>
              </a:rPr>
              <a:t>import </a:t>
            </a:r>
            <a:r>
              <a:rPr lang="en-US" sz="1400" dirty="0" err="1">
                <a:solidFill>
                  <a:schemeClr val="tx1"/>
                </a:solidFill>
                <a:cs typeface="Courier"/>
              </a:rPr>
              <a:t>numpy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 as np</a:t>
            </a:r>
          </a:p>
          <a:p>
            <a:pPr algn="l"/>
            <a:endParaRPr lang="en-US" sz="14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mr-IN" sz="1400" dirty="0">
                <a:solidFill>
                  <a:schemeClr val="tx1"/>
                </a:solidFill>
                <a:cs typeface="Courier"/>
              </a:rPr>
              <a:t>x1 = tf.constant([3.9, 2.1, 2.3, -4.0])</a:t>
            </a:r>
          </a:p>
          <a:p>
            <a:pPr algn="l"/>
            <a:r>
              <a:rPr lang="mr-IN" sz="1400" dirty="0">
                <a:solidFill>
                  <a:schemeClr val="tx1"/>
                </a:solidFill>
                <a:cs typeface="Courier"/>
              </a:rPr>
              <a:t>x2 = tf.constant([1.0, 2.0, 5.0, -4.2])</a:t>
            </a:r>
          </a:p>
          <a:p>
            <a:pPr algn="l"/>
            <a:endParaRPr lang="mr-IN" sz="14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  <a:cs typeface="Courier"/>
              </a:rPr>
              <a:t>with </a:t>
            </a:r>
            <a:r>
              <a:rPr lang="en-US" sz="1400" dirty="0" err="1">
                <a:solidFill>
                  <a:schemeClr val="tx1"/>
                </a:solidFill>
                <a:cs typeface="Courier"/>
              </a:rPr>
              <a:t>tf.Session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() as </a:t>
            </a:r>
            <a:r>
              <a:rPr lang="en-US" sz="1400" dirty="0" err="1">
                <a:solidFill>
                  <a:schemeClr val="tx1"/>
                </a:solidFill>
                <a:cs typeface="Courier"/>
              </a:rPr>
              <a:t>sess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: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cs typeface="Courier"/>
              </a:rPr>
              <a:t>  </a:t>
            </a:r>
            <a:r>
              <a:rPr lang="en-US" sz="1400" dirty="0" err="1">
                <a:solidFill>
                  <a:schemeClr val="tx1"/>
                </a:solidFill>
                <a:cs typeface="Courier"/>
              </a:rPr>
              <a:t>sess.run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(</a:t>
            </a:r>
            <a:r>
              <a:rPr lang="en-US" sz="1400" dirty="0" err="1">
                <a:solidFill>
                  <a:schemeClr val="tx1"/>
                </a:solidFill>
                <a:cs typeface="Courier"/>
              </a:rPr>
              <a:t>tf.global_variables_initializer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())</a:t>
            </a:r>
          </a:p>
          <a:p>
            <a:pPr algn="l"/>
            <a:r>
              <a:rPr lang="mr-IN" sz="1400" dirty="0">
                <a:solidFill>
                  <a:schemeClr val="tx1"/>
                </a:solidFill>
                <a:cs typeface="Courier"/>
              </a:rPr>
              <a:t>  print('x1:',sess.run(x1))</a:t>
            </a:r>
          </a:p>
          <a:p>
            <a:pPr algn="l"/>
            <a:r>
              <a:rPr lang="mr-IN" sz="1400" dirty="0">
                <a:solidFill>
                  <a:schemeClr val="tx1"/>
                </a:solidFill>
                <a:cs typeface="Courier"/>
              </a:rPr>
              <a:t>  print('x2:',sess.run(x2))</a:t>
            </a:r>
          </a:p>
          <a:p>
            <a:pPr algn="l"/>
            <a:endParaRPr lang="mr-IN" sz="14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  <a:cs typeface="Courier"/>
              </a:rPr>
              <a:t>  print('a1:',sess.run(</a:t>
            </a:r>
            <a:r>
              <a:rPr lang="en-US" sz="1400" dirty="0" err="1">
                <a:solidFill>
                  <a:schemeClr val="tx1"/>
                </a:solidFill>
                <a:cs typeface="Courier"/>
              </a:rPr>
              <a:t>tf.argmax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(x1, 0)))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cs typeface="Courier"/>
              </a:rPr>
              <a:t>  print('a2:',sess.run(</a:t>
            </a:r>
            <a:r>
              <a:rPr lang="en-US" sz="1400" dirty="0" err="1">
                <a:solidFill>
                  <a:schemeClr val="tx1"/>
                </a:solidFill>
                <a:cs typeface="Courier"/>
              </a:rPr>
              <a:t>tf.argmax</a:t>
            </a:r>
            <a:r>
              <a:rPr lang="en-US" sz="1400" dirty="0">
                <a:solidFill>
                  <a:schemeClr val="tx1"/>
                </a:solidFill>
                <a:cs typeface="Courier"/>
              </a:rPr>
              <a:t>(x2, 0)))</a:t>
            </a: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r>
              <a:rPr lang="mr-IN" sz="1400" dirty="0">
                <a:solidFill>
                  <a:schemeClr val="tx1"/>
                </a:solidFill>
                <a:cs typeface="Courier"/>
              </a:rPr>
              <a:t>#('x1:',array([3.9,2.1,2.3,-4.],dtype=float32))</a:t>
            </a:r>
            <a:endParaRPr lang="en-US" sz="14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mr-IN" sz="1400" dirty="0">
                <a:solidFill>
                  <a:schemeClr val="tx1"/>
                </a:solidFill>
                <a:cs typeface="Courier"/>
              </a:rPr>
              <a:t>#('x2:',array([1.,2.,5., -4.2],dtype=float32))</a:t>
            </a:r>
            <a:endParaRPr lang="en-US" sz="14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mr-IN" sz="1400" dirty="0">
                <a:solidFill>
                  <a:schemeClr val="tx1"/>
                </a:solidFill>
                <a:cs typeface="Courier"/>
              </a:rPr>
              <a:t>#('a1:',0)</a:t>
            </a:r>
            <a:endParaRPr lang="en-US" sz="14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mr-IN" sz="1400" dirty="0">
                <a:solidFill>
                  <a:schemeClr val="tx1"/>
                </a:solidFill>
                <a:cs typeface="Courier"/>
              </a:rPr>
              <a:t>#('a2:',2)</a:t>
            </a:r>
          </a:p>
          <a:p>
            <a:pPr algn="l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DFEF16-514C-43D2-BA0D-9EDFB3DCB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251" y="1351150"/>
            <a:ext cx="5330771" cy="352271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03698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01266" y="1328280"/>
            <a:ext cx="4026718" cy="39009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TF </a:t>
            </a:r>
            <a:r>
              <a:rPr lang="en-US" sz="1600" b="1" dirty="0" err="1">
                <a:solidFill>
                  <a:schemeClr val="tx1"/>
                </a:solidFill>
              </a:rPr>
              <a:t>tf.argmax</a:t>
            </a:r>
            <a:r>
              <a:rPr lang="en-US" sz="1600" b="1" dirty="0">
                <a:solidFill>
                  <a:schemeClr val="tx1"/>
                </a:solidFill>
              </a:rPr>
              <a:t>() [B]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import tensorflow as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# tf-row-max.py</a:t>
            </a:r>
          </a:p>
          <a:p>
            <a:pPr algn="l"/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# initialize array of arrays: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a = [[1,2,3], [30,20,10], [40,60,50]]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b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tf.Variable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(a, name='b')</a:t>
            </a:r>
          </a:p>
          <a:p>
            <a:pPr algn="l"/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with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tf.Session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 as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sess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 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sess.run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tf.global_variables_initializer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  print("index of max values in b: ",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         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sess.run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tf.argmax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(b,1)))</a:t>
            </a:r>
          </a:p>
          <a:p>
            <a:pPr algn="l"/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#('index of max values in b: ',array([2, 0, 1]))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A25D72-DDCB-4E1C-A8D9-A9A971BEB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243" y="1628800"/>
            <a:ext cx="4824719" cy="237626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19097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01266" y="1328280"/>
            <a:ext cx="4170734" cy="5028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TF </a:t>
            </a:r>
            <a:r>
              <a:rPr lang="en-US" sz="1200" b="1" dirty="0" err="1">
                <a:solidFill>
                  <a:schemeClr val="tx1"/>
                </a:solidFill>
              </a:rPr>
              <a:t>tf.argmax</a:t>
            </a:r>
            <a:r>
              <a:rPr lang="en-US" sz="1200" b="1" dirty="0">
                <a:solidFill>
                  <a:schemeClr val="tx1"/>
                </a:solidFill>
              </a:rPr>
              <a:t>() [B]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cs typeface="Courier"/>
              </a:rPr>
              <a:t>import tensorflow as </a:t>
            </a:r>
            <a:r>
              <a:rPr lang="en-US" sz="1200" dirty="0" err="1">
                <a:solidFill>
                  <a:schemeClr val="tx1"/>
                </a:solidFill>
                <a:cs typeface="Courier"/>
              </a:rPr>
              <a:t>tf</a:t>
            </a:r>
            <a:r>
              <a:rPr lang="en-US" sz="1200" dirty="0">
                <a:solidFill>
                  <a:schemeClr val="tx1"/>
                </a:solidFill>
                <a:cs typeface="Courier"/>
              </a:rPr>
              <a:t> # tf-argmax2.py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cs typeface="Courier"/>
              </a:rPr>
              <a:t>import </a:t>
            </a:r>
            <a:r>
              <a:rPr lang="en-US" sz="1200" dirty="0" err="1">
                <a:solidFill>
                  <a:schemeClr val="tx1"/>
                </a:solidFill>
                <a:cs typeface="Courier"/>
              </a:rPr>
              <a:t>numpy</a:t>
            </a:r>
            <a:r>
              <a:rPr lang="en-US" sz="1200" dirty="0">
                <a:solidFill>
                  <a:schemeClr val="tx1"/>
                </a:solidFill>
                <a:cs typeface="Courier"/>
              </a:rPr>
              <a:t> as np</a:t>
            </a:r>
          </a:p>
          <a:p>
            <a:pPr algn="l"/>
            <a:r>
              <a:rPr lang="pl-PL" sz="1200" dirty="0">
                <a:solidFill>
                  <a:schemeClr val="tx1"/>
                </a:solidFill>
                <a:cs typeface="Courier"/>
              </a:rPr>
              <a:t>x = np.array([[31, 23,  4, 54],</a:t>
            </a:r>
          </a:p>
          <a:p>
            <a:pPr algn="l"/>
            <a:r>
              <a:rPr lang="mr-IN" sz="1200" dirty="0">
                <a:solidFill>
                  <a:schemeClr val="tx1"/>
                </a:solidFill>
                <a:cs typeface="Courier"/>
              </a:rPr>
              <a:t>              [18,  3, 25,  0],</a:t>
            </a:r>
          </a:p>
          <a:p>
            <a:pPr algn="l"/>
            <a:r>
              <a:rPr lang="mr-IN" sz="1200" dirty="0">
                <a:solidFill>
                  <a:schemeClr val="tx1"/>
                </a:solidFill>
                <a:cs typeface="Courier"/>
              </a:rPr>
              <a:t>              [28, 14, 33, 22],</a:t>
            </a:r>
          </a:p>
          <a:p>
            <a:pPr algn="l"/>
            <a:r>
              <a:rPr lang="mr-IN" sz="1200" dirty="0">
                <a:solidFill>
                  <a:schemeClr val="tx1"/>
                </a:solidFill>
                <a:cs typeface="Courier"/>
              </a:rPr>
              <a:t>              [17, 12,  5, </a:t>
            </a:r>
            <a:r>
              <a:rPr lang="en-US" sz="1200" dirty="0">
                <a:solidFill>
                  <a:schemeClr val="tx1"/>
                </a:solidFill>
                <a:cs typeface="Courier"/>
              </a:rPr>
              <a:t>8</a:t>
            </a:r>
            <a:r>
              <a:rPr lang="mr-IN" sz="1200" dirty="0">
                <a:solidFill>
                  <a:schemeClr val="tx1"/>
                </a:solidFill>
                <a:cs typeface="Courier"/>
              </a:rPr>
              <a:t>1]])</a:t>
            </a:r>
          </a:p>
          <a:p>
            <a:pPr algn="l"/>
            <a:r>
              <a:rPr lang="mr-IN" sz="1200" dirty="0">
                <a:solidFill>
                  <a:schemeClr val="tx1"/>
                </a:solidFill>
                <a:cs typeface="Courier"/>
              </a:rPr>
              <a:t>y = np.array([[31, 23,  4, 24],</a:t>
            </a:r>
          </a:p>
          <a:p>
            <a:pPr algn="l"/>
            <a:r>
              <a:rPr lang="mr-IN" sz="1200" dirty="0">
                <a:solidFill>
                  <a:schemeClr val="tx1"/>
                </a:solidFill>
                <a:cs typeface="Courier"/>
              </a:rPr>
              <a:t>              [18,  3, 25,  0],</a:t>
            </a:r>
          </a:p>
          <a:p>
            <a:pPr algn="l"/>
            <a:r>
              <a:rPr lang="mr-IN" sz="1200" dirty="0">
                <a:solidFill>
                  <a:schemeClr val="tx1"/>
                </a:solidFill>
                <a:cs typeface="Courier"/>
              </a:rPr>
              <a:t>              [28, 14, 33, 22],</a:t>
            </a:r>
          </a:p>
          <a:p>
            <a:pPr algn="l"/>
            <a:r>
              <a:rPr lang="mr-IN" sz="1200" dirty="0">
                <a:solidFill>
                  <a:schemeClr val="tx1"/>
                </a:solidFill>
                <a:cs typeface="Courier"/>
              </a:rPr>
              <a:t>              [17, 12,  5, 11]])</a:t>
            </a:r>
            <a:endParaRPr lang="en-US" sz="12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  <a:cs typeface="Courier"/>
              </a:rPr>
              <a:t>with </a:t>
            </a:r>
            <a:r>
              <a:rPr lang="en-US" sz="1200" dirty="0" err="1">
                <a:solidFill>
                  <a:schemeClr val="tx1"/>
                </a:solidFill>
                <a:cs typeface="Courier"/>
              </a:rPr>
              <a:t>tf.Session</a:t>
            </a:r>
            <a:r>
              <a:rPr lang="en-US" sz="1200" dirty="0">
                <a:solidFill>
                  <a:schemeClr val="tx1"/>
                </a:solidFill>
                <a:cs typeface="Courier"/>
              </a:rPr>
              <a:t>() as </a:t>
            </a:r>
            <a:r>
              <a:rPr lang="en-US" sz="1200" dirty="0" err="1">
                <a:solidFill>
                  <a:schemeClr val="tx1"/>
                </a:solidFill>
                <a:cs typeface="Courier"/>
              </a:rPr>
              <a:t>sess</a:t>
            </a:r>
            <a:r>
              <a:rPr lang="en-US" sz="1200" dirty="0">
                <a:solidFill>
                  <a:schemeClr val="tx1"/>
                </a:solidFill>
                <a:cs typeface="Courier"/>
              </a:rPr>
              <a:t>: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cs typeface="Courier"/>
              </a:rPr>
              <a:t>  </a:t>
            </a:r>
            <a:r>
              <a:rPr lang="en-US" sz="1200" dirty="0" err="1">
                <a:solidFill>
                  <a:schemeClr val="tx1"/>
                </a:solidFill>
                <a:cs typeface="Courier"/>
              </a:rPr>
              <a:t>sess.run</a:t>
            </a:r>
            <a:r>
              <a:rPr lang="en-US" sz="1200" dirty="0">
                <a:solidFill>
                  <a:schemeClr val="tx1"/>
                </a:solidFill>
                <a:cs typeface="Courier"/>
              </a:rPr>
              <a:t>(</a:t>
            </a:r>
            <a:r>
              <a:rPr lang="en-US" sz="1200" dirty="0" err="1">
                <a:solidFill>
                  <a:schemeClr val="tx1"/>
                </a:solidFill>
                <a:cs typeface="Courier"/>
              </a:rPr>
              <a:t>tf.global_variables_initializer</a:t>
            </a:r>
            <a:r>
              <a:rPr lang="en-US" sz="1200" dirty="0">
                <a:solidFill>
                  <a:schemeClr val="tx1"/>
                </a:solidFill>
                <a:cs typeface="Courier"/>
              </a:rPr>
              <a:t>())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cs typeface="Courier"/>
              </a:rPr>
              <a:t>  print('</a:t>
            </a:r>
            <a:r>
              <a:rPr lang="en-US" sz="1200" dirty="0" err="1">
                <a:solidFill>
                  <a:schemeClr val="tx1"/>
                </a:solidFill>
                <a:cs typeface="Courier"/>
              </a:rPr>
              <a:t>xmax</a:t>
            </a:r>
            <a:r>
              <a:rPr lang="en-US" sz="1200" dirty="0">
                <a:solidFill>
                  <a:schemeClr val="tx1"/>
                </a:solidFill>
                <a:cs typeface="Courier"/>
              </a:rPr>
              <a:t>:', </a:t>
            </a:r>
            <a:r>
              <a:rPr lang="en-US" sz="1200" dirty="0" err="1">
                <a:solidFill>
                  <a:schemeClr val="tx1"/>
                </a:solidFill>
                <a:cs typeface="Courier"/>
              </a:rPr>
              <a:t>sess.run</a:t>
            </a:r>
            <a:r>
              <a:rPr lang="en-US" sz="1200" dirty="0">
                <a:solidFill>
                  <a:schemeClr val="tx1"/>
                </a:solidFill>
                <a:cs typeface="Courier"/>
              </a:rPr>
              <a:t>(</a:t>
            </a:r>
            <a:r>
              <a:rPr lang="en-US" sz="1200" dirty="0" err="1">
                <a:solidFill>
                  <a:schemeClr val="tx1"/>
                </a:solidFill>
                <a:cs typeface="Courier"/>
              </a:rPr>
              <a:t>tf.argmax</a:t>
            </a:r>
            <a:r>
              <a:rPr lang="en-US" sz="1200" dirty="0">
                <a:solidFill>
                  <a:schemeClr val="tx1"/>
                </a:solidFill>
                <a:cs typeface="Courier"/>
              </a:rPr>
              <a:t>(x,1)))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cs typeface="Courier"/>
              </a:rPr>
              <a:t>  print('</a:t>
            </a:r>
            <a:r>
              <a:rPr lang="en-US" sz="1200" dirty="0" err="1">
                <a:solidFill>
                  <a:schemeClr val="tx1"/>
                </a:solidFill>
                <a:cs typeface="Courier"/>
              </a:rPr>
              <a:t>ymax</a:t>
            </a:r>
            <a:r>
              <a:rPr lang="en-US" sz="1200" dirty="0">
                <a:solidFill>
                  <a:schemeClr val="tx1"/>
                </a:solidFill>
                <a:cs typeface="Courier"/>
              </a:rPr>
              <a:t>:', </a:t>
            </a:r>
            <a:r>
              <a:rPr lang="en-US" sz="1200" dirty="0" err="1">
                <a:solidFill>
                  <a:schemeClr val="tx1"/>
                </a:solidFill>
                <a:cs typeface="Courier"/>
              </a:rPr>
              <a:t>sess.run</a:t>
            </a:r>
            <a:r>
              <a:rPr lang="en-US" sz="1200" dirty="0">
                <a:solidFill>
                  <a:schemeClr val="tx1"/>
                </a:solidFill>
                <a:cs typeface="Courier"/>
              </a:rPr>
              <a:t>(</a:t>
            </a:r>
            <a:r>
              <a:rPr lang="en-US" sz="1200" dirty="0" err="1">
                <a:solidFill>
                  <a:schemeClr val="tx1"/>
                </a:solidFill>
                <a:cs typeface="Courier"/>
              </a:rPr>
              <a:t>tf.argmax</a:t>
            </a:r>
            <a:r>
              <a:rPr lang="en-US" sz="1200" dirty="0">
                <a:solidFill>
                  <a:schemeClr val="tx1"/>
                </a:solidFill>
                <a:cs typeface="Courier"/>
              </a:rPr>
              <a:t>(y,1)))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cs typeface="Courier"/>
              </a:rPr>
              <a:t>  print('equal:',</a:t>
            </a:r>
            <a:r>
              <a:rPr lang="en-US" sz="1200" dirty="0" err="1">
                <a:solidFill>
                  <a:schemeClr val="tx1"/>
                </a:solidFill>
                <a:cs typeface="Courier"/>
              </a:rPr>
              <a:t>sess.run</a:t>
            </a:r>
            <a:r>
              <a:rPr lang="en-US" sz="1200" dirty="0">
                <a:solidFill>
                  <a:schemeClr val="tx1"/>
                </a:solidFill>
                <a:cs typeface="Courier"/>
              </a:rPr>
              <a:t>(</a:t>
            </a:r>
            <a:r>
              <a:rPr lang="en-US" sz="1200" dirty="0" err="1">
                <a:solidFill>
                  <a:schemeClr val="tx1"/>
                </a:solidFill>
                <a:cs typeface="Courier"/>
              </a:rPr>
              <a:t>tf.equal</a:t>
            </a:r>
            <a:r>
              <a:rPr lang="en-US" sz="1200" dirty="0">
                <a:solidFill>
                  <a:schemeClr val="tx1"/>
                </a:solidFill>
                <a:cs typeface="Courier"/>
              </a:rPr>
              <a:t>(</a:t>
            </a:r>
            <a:r>
              <a:rPr lang="en-US" sz="1200" dirty="0" err="1">
                <a:solidFill>
                  <a:schemeClr val="tx1"/>
                </a:solidFill>
                <a:cs typeface="Courier"/>
              </a:rPr>
              <a:t>x,y</a:t>
            </a:r>
            <a:r>
              <a:rPr lang="en-US" sz="1200" dirty="0">
                <a:solidFill>
                  <a:schemeClr val="tx1"/>
                </a:solidFill>
                <a:cs typeface="Courier"/>
              </a:rPr>
              <a:t>)))</a:t>
            </a:r>
          </a:p>
          <a:p>
            <a:pPr algn="l"/>
            <a:r>
              <a:rPr lang="mr-IN" sz="1200" dirty="0">
                <a:solidFill>
                  <a:schemeClr val="tx1"/>
                </a:solidFill>
                <a:cs typeface="Courier"/>
              </a:rPr>
              <a:t>#('xmax:', array([3, 2, 2, 0]))</a:t>
            </a:r>
          </a:p>
          <a:p>
            <a:pPr algn="l"/>
            <a:r>
              <a:rPr lang="mr-IN" sz="1200" dirty="0">
                <a:solidFill>
                  <a:schemeClr val="tx1"/>
                </a:solidFill>
                <a:cs typeface="Courier"/>
              </a:rPr>
              <a:t>#('ymax:', array([0, 2, 2, 3]))</a:t>
            </a:r>
          </a:p>
          <a:p>
            <a:pPr algn="l"/>
            <a:r>
              <a:rPr lang="pt-BR" sz="1200" dirty="0">
                <a:solidFill>
                  <a:schemeClr val="tx1"/>
                </a:solidFill>
                <a:cs typeface="Courier"/>
              </a:rPr>
              <a:t>#('equal:',</a:t>
            </a:r>
          </a:p>
          <a:p>
            <a:pPr algn="l"/>
            <a:r>
              <a:rPr lang="mr-IN" sz="1200" dirty="0">
                <a:solidFill>
                  <a:schemeClr val="tx1"/>
                </a:solidFill>
                <a:cs typeface="Courier"/>
              </a:rPr>
              <a:t># array([</a:t>
            </a:r>
            <a:r>
              <a:rPr lang="en-US" sz="1200" dirty="0">
                <a:solidFill>
                  <a:schemeClr val="tx1"/>
                </a:solidFill>
                <a:cs typeface="Courier"/>
              </a:rPr>
              <a:t>[</a:t>
            </a:r>
            <a:r>
              <a:rPr lang="en-US" sz="1200" dirty="0" err="1">
                <a:solidFill>
                  <a:schemeClr val="tx1"/>
                </a:solidFill>
                <a:cs typeface="Courier"/>
              </a:rPr>
              <a:t>True,True,True,False</a:t>
            </a:r>
            <a:r>
              <a:rPr lang="en-US" sz="1200" dirty="0">
                <a:solidFill>
                  <a:schemeClr val="tx1"/>
                </a:solidFill>
                <a:cs typeface="Courier"/>
              </a:rPr>
              <a:t>],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cs typeface="Courier"/>
              </a:rPr>
              <a:t>#        [</a:t>
            </a:r>
            <a:r>
              <a:rPr lang="en-US" sz="1200" dirty="0" err="1">
                <a:solidFill>
                  <a:schemeClr val="tx1"/>
                </a:solidFill>
                <a:cs typeface="Courier"/>
              </a:rPr>
              <a:t>True,True,True,True</a:t>
            </a:r>
            <a:r>
              <a:rPr lang="en-US" sz="1200" dirty="0">
                <a:solidFill>
                  <a:schemeClr val="tx1"/>
                </a:solidFill>
                <a:cs typeface="Courier"/>
              </a:rPr>
              <a:t>],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cs typeface="Courier"/>
              </a:rPr>
              <a:t>#        [</a:t>
            </a:r>
            <a:r>
              <a:rPr lang="en-US" sz="1200" dirty="0" err="1">
                <a:solidFill>
                  <a:schemeClr val="tx1"/>
                </a:solidFill>
                <a:cs typeface="Courier"/>
              </a:rPr>
              <a:t>True,True,True,True</a:t>
            </a:r>
            <a:r>
              <a:rPr lang="en-US" sz="1200" dirty="0">
                <a:solidFill>
                  <a:schemeClr val="tx1"/>
                </a:solidFill>
                <a:cs typeface="Courier"/>
              </a:rPr>
              <a:t>],</a:t>
            </a:r>
          </a:p>
          <a:p>
            <a:pPr algn="l"/>
            <a:r>
              <a:rPr lang="mr-IN" sz="1200" dirty="0">
                <a:solidFill>
                  <a:schemeClr val="tx1"/>
                </a:solidFill>
                <a:cs typeface="Courier"/>
              </a:rPr>
              <a:t>#  </a:t>
            </a:r>
            <a:r>
              <a:rPr lang="en-US" sz="1200" dirty="0">
                <a:solidFill>
                  <a:schemeClr val="tx1"/>
                </a:solidFill>
                <a:cs typeface="Courier"/>
              </a:rPr>
              <a:t>  </a:t>
            </a:r>
            <a:r>
              <a:rPr lang="mr-IN" sz="1200" dirty="0">
                <a:solidFill>
                  <a:schemeClr val="tx1"/>
                </a:solidFill>
                <a:cs typeface="Courier"/>
              </a:rPr>
              <a:t>[True,True,True,False]]))</a:t>
            </a:r>
            <a:endParaRPr lang="en-US" sz="1200" dirty="0">
              <a:solidFill>
                <a:schemeClr val="tx1"/>
              </a:solidFill>
            </a:endParaRPr>
          </a:p>
          <a:p>
            <a:pPr algn="l"/>
            <a:endParaRPr lang="mr-IN" sz="1200" dirty="0">
              <a:solidFill>
                <a:schemeClr val="tx1"/>
              </a:solidFill>
              <a:cs typeface="Courier"/>
            </a:endParaRPr>
          </a:p>
          <a:p>
            <a:pPr algn="l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948407-424D-41CC-A77B-471D9144D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607" y="1484784"/>
            <a:ext cx="5224910" cy="363701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48369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01266" y="1328280"/>
            <a:ext cx="5610894" cy="33968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TF </a:t>
            </a:r>
            <a:r>
              <a:rPr lang="en-US" sz="1600" b="1" dirty="0" err="1">
                <a:solidFill>
                  <a:schemeClr val="tx1"/>
                </a:solidFill>
              </a:rPr>
              <a:t>tf.one_hot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For variables with non-numeric values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possible values often in a fixed set.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Called categorical or nominal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=&gt; Convert each value to a vector with a unique 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EXAMPLE:  a color variable: red, green, or blue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SOLUTION: a 3x3 identity matrix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red,   green,   blue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1,      0,      0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0,      1,      0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0,      0,      1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endParaRPr lang="mr-IN" sz="1600" dirty="0">
              <a:solidFill>
                <a:schemeClr val="tx1"/>
              </a:solidFill>
              <a:cs typeface="Courier"/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450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01266" y="1328280"/>
            <a:ext cx="7987158" cy="21007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TF </a:t>
            </a:r>
            <a:r>
              <a:rPr lang="en-US" sz="1600" b="1" dirty="0" err="1">
                <a:solidFill>
                  <a:schemeClr val="tx1"/>
                </a:solidFill>
              </a:rPr>
              <a:t>tf.name_scope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Conceptually similar to namespaces in other languages (ex: Java and C#)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useful for two variables with same name but in different operations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“groups” variables in </a:t>
            </a:r>
            <a:r>
              <a:rPr lang="en-US" sz="1600" dirty="0" err="1">
                <a:solidFill>
                  <a:schemeClr val="tx1"/>
                </a:solidFill>
              </a:rPr>
              <a:t>TensorBoard</a:t>
            </a:r>
            <a:r>
              <a:rPr lang="en-US" sz="1600" dirty="0">
                <a:solidFill>
                  <a:schemeClr val="tx1"/>
                </a:solidFill>
              </a:rPr>
              <a:t> (week4/hour1)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see namescope1.py: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with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tf.name_scope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("scope_b1"):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  b1 = tf.add_n([a4, a5], name="b1”)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endParaRPr lang="mr-IN" sz="1600" dirty="0">
              <a:solidFill>
                <a:schemeClr val="tx1"/>
              </a:solidFill>
              <a:cs typeface="Courier"/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133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01266" y="1328280"/>
            <a:ext cx="7987158" cy="26767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TF </a:t>
            </a:r>
            <a:r>
              <a:rPr lang="en-US" sz="1600" b="1" dirty="0" err="1">
                <a:solidFill>
                  <a:schemeClr val="tx1"/>
                </a:solidFill>
              </a:rPr>
              <a:t>tf.summary.scalar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Generates a tensor with a scalar value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Invoked from TF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updates the TF graph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visible in </a:t>
            </a:r>
            <a:r>
              <a:rPr lang="en-US" sz="1600" dirty="0" err="1">
                <a:solidFill>
                  <a:schemeClr val="tx1"/>
                </a:solidFill>
              </a:rPr>
              <a:t>TensorBoard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Examples: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  <a:cs typeface="Courier"/>
              </a:rPr>
              <a:t>tf.summary.scalar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('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stddev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',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stddev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  <a:cs typeface="Courier"/>
              </a:rPr>
              <a:t>tf.summary.scalar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('max',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tf.reduce_max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(var))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  <a:cs typeface="Courier"/>
              </a:rPr>
              <a:t>tf.summary.scalar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('min',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tf.reduce_min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(var))</a:t>
            </a:r>
          </a:p>
          <a:p>
            <a:pPr algn="l"/>
            <a:endParaRPr lang="mr-IN" sz="1600" dirty="0">
              <a:solidFill>
                <a:schemeClr val="tx1"/>
              </a:solidFill>
              <a:cs typeface="Courier"/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074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01266" y="1328280"/>
            <a:ext cx="8203182" cy="36128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TF </a:t>
            </a:r>
            <a:r>
              <a:rPr lang="en-US" sz="1600" b="1" dirty="0" err="1">
                <a:solidFill>
                  <a:schemeClr val="tx1"/>
                </a:solidFill>
              </a:rPr>
              <a:t>tf.nn</a:t>
            </a:r>
            <a:r>
              <a:rPr lang="en-US" sz="1600" b="1" dirty="0">
                <a:solidFill>
                  <a:schemeClr val="tx1"/>
                </a:solidFill>
              </a:rPr>
              <a:t>: activation functions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"/>
              </a:rPr>
              <a:t>tf.nn.relu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tf.nn.relu6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"/>
              </a:rPr>
              <a:t>tf.nn.crelu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"/>
              </a:rPr>
              <a:t>tf.nn.elu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"/>
              </a:rPr>
              <a:t>tf.nn.selu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"/>
              </a:rPr>
              <a:t>tf.nn.softplus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"/>
              </a:rPr>
              <a:t>tf.nn.softsign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"/>
              </a:rPr>
              <a:t>tf.nn.dropout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"/>
              </a:rPr>
              <a:t>tf.nn.bias_add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"/>
              </a:rPr>
              <a:t>tf.sigmoid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"/>
              </a:rPr>
              <a:t>tf.tanh</a:t>
            </a:r>
            <a:endParaRPr lang="mr-IN" sz="1600" dirty="0">
              <a:solidFill>
                <a:schemeClr val="tx1"/>
              </a:solidFill>
              <a:cs typeface="Courier"/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185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01266" y="1328280"/>
            <a:ext cx="8203182" cy="12366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TF Loss Functions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"/>
              </a:rPr>
              <a:t>tf.train.GradientDescentOptimizer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(): original gradient descent method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"/>
              </a:rPr>
              <a:t>tf.train.AdagradOptimizer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(): adapts the learning rate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"/>
              </a:rPr>
              <a:t>tf.train.AdadeltaOptimizer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(): modified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Adagrad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87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240360" cy="27363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List of Topics (TF Method)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eval()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rank()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reduce_sum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reduce_mean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random_normal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truncated_normal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reshape()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range()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03E1112B-A994-4132-B5B9-E98F3454AAF7}"/>
              </a:ext>
            </a:extLst>
          </p:cNvPr>
          <p:cNvSpPr txBox="1">
            <a:spLocks/>
          </p:cNvSpPr>
          <p:nvPr/>
        </p:nvSpPr>
        <p:spPr>
          <a:xfrm>
            <a:off x="4379640" y="1282328"/>
            <a:ext cx="3240360" cy="329880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List of Topics (TF Method)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equal()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argmax()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"/>
              </a:rPr>
              <a:t>argmin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"/>
              </a:rPr>
              <a:t>one_hot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"/>
              </a:rPr>
              <a:t>name_scope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"/>
              </a:rPr>
              <a:t>summary.scalar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TF activation functions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TF loss functions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TF optimizers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  <a:cs typeface="Courier"/>
              </a:rPr>
              <a:t>TF from the Python REPL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01266" y="1328280"/>
            <a:ext cx="8203182" cy="21007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TensorFlow Optimizers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subclasses of Optimizer base class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with methods to compute gradients for a loss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methods to apply gradients to variables.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subclasses implement classic optimization algorithms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ex: </a:t>
            </a:r>
            <a:r>
              <a:rPr lang="en-US" sz="1600" dirty="0" err="1">
                <a:solidFill>
                  <a:schemeClr val="tx1"/>
                </a:solidFill>
              </a:rPr>
              <a:t>GradientDescent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dirty="0" err="1">
                <a:solidFill>
                  <a:schemeClr val="tx1"/>
                </a:solidFill>
              </a:rPr>
              <a:t>Adagrad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=&gt; instantiate one of the subclasses of Optimizer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361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01266" y="1328280"/>
            <a:ext cx="8203182" cy="35408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TensorFlow Optimizers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"/>
              </a:rPr>
              <a:t>tf.train.Optimizer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"/>
              </a:rPr>
              <a:t>tf.train.GradientDescentOptimizer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"/>
              </a:rPr>
              <a:t>tf.train.AdadeltaOptimizer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"/>
              </a:rPr>
              <a:t>tf.train.AdagradOptimizer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"/>
              </a:rPr>
              <a:t>tf.train.AdagradDAOptimizer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"/>
              </a:rPr>
              <a:t>tf.train.MomentumOptimizer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"/>
              </a:rPr>
              <a:t>tf.train.AdamOptimizer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"/>
              </a:rPr>
              <a:t>tf.train.FtrlOptimizer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"/>
              </a:rPr>
              <a:t>tf.train.ProximalGradientDescentOptimizer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"/>
              </a:rPr>
              <a:t>tf.train.ProximalAdagradOptimizer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"/>
              </a:rPr>
              <a:t>tf.train.RMSPropOptimizer</a:t>
            </a:r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032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01266" y="1328280"/>
            <a:ext cx="8203182" cy="26767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TF and the Python REPL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Open a command shell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Type “python” at the command prompt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Enter the following statements (in blue):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&gt;&gt;&gt; </a:t>
            </a:r>
            <a:r>
              <a:rPr lang="en-US" sz="1600" dirty="0" err="1">
                <a:solidFill>
                  <a:schemeClr val="tx1"/>
                </a:solidFill>
              </a:rPr>
              <a:t>sess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tf.Session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&gt;&gt;&gt; hello = </a:t>
            </a:r>
            <a:r>
              <a:rPr lang="en-US" sz="1600" dirty="0" err="1">
                <a:solidFill>
                  <a:schemeClr val="tx1"/>
                </a:solidFill>
              </a:rPr>
              <a:t>tf.constant</a:t>
            </a:r>
            <a:r>
              <a:rPr lang="en-US" sz="1600" dirty="0">
                <a:solidFill>
                  <a:schemeClr val="tx1"/>
                </a:solidFill>
              </a:rPr>
              <a:t>("Hello, TensorFlow!")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&gt;&gt;&gt; </a:t>
            </a:r>
            <a:r>
              <a:rPr lang="en-US" sz="1600" dirty="0" err="1">
                <a:solidFill>
                  <a:schemeClr val="tx1"/>
                </a:solidFill>
              </a:rPr>
              <a:t>sess.run</a:t>
            </a:r>
            <a:r>
              <a:rPr lang="en-US" sz="1600" dirty="0">
                <a:solidFill>
                  <a:schemeClr val="tx1"/>
                </a:solidFill>
              </a:rPr>
              <a:t>(hello)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'Hello, TensorFlow!'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073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01266" y="1328280"/>
            <a:ext cx="4026718" cy="26767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Summary of Session (1)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eval()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rank()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reduce_sum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reduce_mean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random_normal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truncated_normal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reshape()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range()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D9D8992E-9473-4204-B5AB-1FEC4711049D}"/>
              </a:ext>
            </a:extLst>
          </p:cNvPr>
          <p:cNvSpPr txBox="1">
            <a:spLocks/>
          </p:cNvSpPr>
          <p:nvPr/>
        </p:nvSpPr>
        <p:spPr>
          <a:xfrm>
            <a:off x="5004048" y="1338584"/>
            <a:ext cx="3306638" cy="354088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Summary of Session (2)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equal()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argmax()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argmin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</a:rPr>
              <a:t>one_hot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"/>
              </a:rPr>
              <a:t>name_scope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"/>
              </a:rPr>
              <a:t>scalar_summary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 err="1">
                <a:solidFill>
                  <a:schemeClr val="tx1"/>
                </a:solidFill>
                <a:cs typeface="Courier"/>
              </a:rPr>
              <a:t>histogram_summary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 activation functions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 loss functions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 optimizers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TF from the Python REPL</a:t>
            </a:r>
          </a:p>
        </p:txBody>
      </p:sp>
    </p:spTree>
    <p:extLst>
      <p:ext uri="{BB962C8B-B14F-4D97-AF65-F5344CB8AC3E}">
        <p14:creationId xmlns:p14="http://schemas.microsoft.com/office/powerpoint/2010/main" val="647230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384376" cy="33843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TF and eval()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import tensorflow as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# tf-eval.py</a:t>
            </a:r>
          </a:p>
          <a:p>
            <a:pPr algn="l"/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a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tf.constant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([8], tf.int32, name="a")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x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tf.placeholder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(tf.int32, name="x")</a:t>
            </a:r>
          </a:p>
          <a:p>
            <a:pPr algn="l"/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y = a * x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with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tf.Session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 as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sess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: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  print('y:',y.eval(feed_dict={x:[3]}))</a:t>
            </a:r>
          </a:p>
          <a:p>
            <a:pPr algn="l"/>
            <a:endParaRPr lang="mr-IN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#('y:', array([24], dtype=int32))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B9E1DB-9A60-4D8C-918A-5A0BE0589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628800"/>
            <a:ext cx="4447441" cy="323584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86916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384376" cy="41044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 err="1">
                <a:solidFill>
                  <a:schemeClr val="tx1"/>
                </a:solidFill>
              </a:rPr>
              <a:t>tf.rank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import tensorflow as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# tf-rank.py</a:t>
            </a:r>
          </a:p>
          <a:p>
            <a:pPr algn="l"/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b1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tf.constant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(7)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b2 = tf.constant([3,7])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b3 = tf.constant([[3,7],[11,13]])</a:t>
            </a:r>
          </a:p>
          <a:p>
            <a:pPr algn="l"/>
            <a:endParaRPr lang="mr-IN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en-US" sz="1600" dirty="0" err="1">
                <a:solidFill>
                  <a:schemeClr val="tx1"/>
                </a:solidFill>
                <a:cs typeface="Courier"/>
              </a:rPr>
              <a:t>sess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tf.Session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print(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sess.run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tf.rank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(b1)))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print(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sess.run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tf.rank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(b2)))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print(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sess.run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tf.rank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(b3)))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# 0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# 1</a:t>
            </a:r>
          </a:p>
          <a:p>
            <a:pPr algn="l"/>
            <a:r>
              <a:rPr lang="is-IS" sz="1600" dirty="0">
                <a:solidFill>
                  <a:schemeClr val="tx1"/>
                </a:solidFill>
                <a:cs typeface="Courier"/>
              </a:rPr>
              <a:t># 2</a:t>
            </a:r>
            <a:endParaRPr lang="mr-IN" sz="16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1F96BC-4559-4C0E-8592-051156B2B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546" y="1700808"/>
            <a:ext cx="4660254" cy="376006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84861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1328279"/>
            <a:ext cx="4176464" cy="466803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 err="1">
                <a:solidFill>
                  <a:schemeClr val="tx1"/>
                </a:solidFill>
              </a:rPr>
              <a:t>tf.reduce_prod</a:t>
            </a:r>
            <a:r>
              <a:rPr lang="en-US" sz="1600" b="1" dirty="0">
                <a:solidFill>
                  <a:schemeClr val="tx1"/>
                </a:solidFill>
              </a:rPr>
              <a:t>() and </a:t>
            </a:r>
            <a:r>
              <a:rPr lang="en-US" sz="1600" b="1" dirty="0" err="1">
                <a:solidFill>
                  <a:schemeClr val="tx1"/>
                </a:solidFill>
              </a:rPr>
              <a:t>tf.reduce_sum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import tensorflow as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# tf-reduce-prod.py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x = tf.constant([100,200,300], name='x')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y = tf.constant([1,2,3], name='y’)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  <a:cs typeface="Courier"/>
              </a:rPr>
              <a:t>sum_x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tf.reduce_sum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(x, name="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sum_x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")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  <a:cs typeface="Courier"/>
              </a:rPr>
              <a:t>prod_y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tf.reduce_prod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(y, name="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prod_y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")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  <a:cs typeface="Courier"/>
              </a:rPr>
              <a:t>div_xy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tf.div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sum_x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,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prod_y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, name="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div_xy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")</a:t>
            </a:r>
          </a:p>
          <a:p>
            <a:pPr algn="l"/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en-US" sz="1600" dirty="0" err="1">
                <a:solidFill>
                  <a:schemeClr val="tx1"/>
                </a:solidFill>
                <a:cs typeface="Courier"/>
              </a:rPr>
              <a:t>sess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tf.Session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print(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sess.run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sum_x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print(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sess.run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prod_y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print(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sess.run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div_xy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))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  <a:cs typeface="Courier"/>
              </a:rPr>
              <a:t>sess.close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</a:t>
            </a:r>
          </a:p>
          <a:p>
            <a:pPr algn="l"/>
            <a:r>
              <a:rPr lang="is-IS" sz="1600" dirty="0">
                <a:solidFill>
                  <a:schemeClr val="tx1"/>
                </a:solidFill>
                <a:cs typeface="Courier"/>
              </a:rPr>
              <a:t># 600</a:t>
            </a:r>
          </a:p>
          <a:p>
            <a:pPr algn="l"/>
            <a:r>
              <a:rPr lang="is-IS" sz="1600" dirty="0">
                <a:solidFill>
                  <a:schemeClr val="tx1"/>
                </a:solidFill>
                <a:cs typeface="Courier"/>
              </a:rPr>
              <a:t># 6</a:t>
            </a:r>
          </a:p>
          <a:p>
            <a:pPr algn="l"/>
            <a:r>
              <a:rPr lang="is-IS" sz="1600" dirty="0">
                <a:solidFill>
                  <a:schemeClr val="tx1"/>
                </a:solidFill>
                <a:cs typeface="Courier"/>
              </a:rPr>
              <a:t># 100</a:t>
            </a:r>
            <a:endParaRPr lang="mr-IN" sz="16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901CA6-8B33-42BB-9339-9DE9B60AF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556792"/>
            <a:ext cx="3930622" cy="312367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51881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1328279"/>
            <a:ext cx="4176464" cy="44049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 err="1">
                <a:solidFill>
                  <a:schemeClr val="tx1"/>
                </a:solidFill>
              </a:rPr>
              <a:t>tf.reduce_mean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import tensorflow as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# tf-reduce-mean.py</a:t>
            </a:r>
          </a:p>
          <a:p>
            <a:pPr algn="l"/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x = tf.constant([100,200,300], name='x')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y = tf.constant([1,2,3], name='y')</a:t>
            </a:r>
          </a:p>
          <a:p>
            <a:pPr algn="l"/>
            <a:endParaRPr lang="mr-IN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en-US" sz="1600" dirty="0" err="1">
                <a:solidFill>
                  <a:schemeClr val="tx1"/>
                </a:solidFill>
                <a:cs typeface="Courier"/>
              </a:rPr>
              <a:t>sum_x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tf.reduce_sum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(x, name="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sum_x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")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  <a:cs typeface="Courier"/>
              </a:rPr>
              <a:t>prod_y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tf.reduce_prod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(y, name="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prod_y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")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mean  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tf.reduce_mean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([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sum_x,prod_y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], name="mean")</a:t>
            </a:r>
          </a:p>
          <a:p>
            <a:pPr algn="l"/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en-US" sz="1600" dirty="0" err="1">
                <a:solidFill>
                  <a:schemeClr val="tx1"/>
                </a:solidFill>
                <a:cs typeface="Courier"/>
              </a:rPr>
              <a:t>sess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=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tf.Session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print(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sess.run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(mean))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  <a:cs typeface="Courier"/>
              </a:rPr>
              <a:t>sess.close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# 303</a:t>
            </a:r>
            <a:endParaRPr lang="mr-IN" sz="16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08FEE5-BF41-4FB1-A3B5-987FC4EAF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709" y="1844824"/>
            <a:ext cx="3722091" cy="270070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5886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11560" y="1328279"/>
            <a:ext cx="8208912" cy="21007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 err="1">
                <a:solidFill>
                  <a:schemeClr val="tx1"/>
                </a:solidFill>
              </a:rPr>
              <a:t>tf.random_normal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random values from a normal distribution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random numbers from a normal distribution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mean is close to 0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 values can be farther apart: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Ex: -2 to 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Can lead to saturation for sigmoid/tanh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826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01266" y="1328279"/>
            <a:ext cx="3954709" cy="512505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 err="1">
                <a:solidFill>
                  <a:schemeClr val="tx1"/>
                </a:solidFill>
              </a:rPr>
              <a:t>tf.reshape</a:t>
            </a:r>
            <a:r>
              <a:rPr lang="en-US" sz="1200" b="1" dirty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cs typeface="Courier"/>
              </a:rPr>
              <a:t>import tensorflow as </a:t>
            </a:r>
            <a:r>
              <a:rPr lang="en-US" sz="1200" dirty="0" err="1">
                <a:solidFill>
                  <a:schemeClr val="tx1"/>
                </a:solidFill>
                <a:cs typeface="Courier"/>
              </a:rPr>
              <a:t>tf</a:t>
            </a:r>
            <a:r>
              <a:rPr lang="en-US" sz="1200" dirty="0">
                <a:solidFill>
                  <a:schemeClr val="tx1"/>
                </a:solidFill>
                <a:cs typeface="Courier"/>
              </a:rPr>
              <a:t> # tf-reshape-eval.py</a:t>
            </a:r>
          </a:p>
          <a:p>
            <a:pPr algn="l"/>
            <a:endParaRPr lang="en-US" sz="12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mr-IN" sz="1200" dirty="0">
                <a:solidFill>
                  <a:schemeClr val="tx1"/>
                </a:solidFill>
                <a:cs typeface="Courier"/>
              </a:rPr>
              <a:t>x=tf.constant([[2,5,3,-5],[0,3,-2,5],[4,3,5,3]])</a:t>
            </a:r>
          </a:p>
          <a:p>
            <a:pPr algn="l"/>
            <a:endParaRPr lang="mr-IN" sz="12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en-US" sz="1200" dirty="0" err="1">
                <a:solidFill>
                  <a:schemeClr val="tx1"/>
                </a:solidFill>
                <a:cs typeface="Courier"/>
              </a:rPr>
              <a:t>sess</a:t>
            </a:r>
            <a:r>
              <a:rPr lang="en-US" sz="1200" dirty="0">
                <a:solidFill>
                  <a:schemeClr val="tx1"/>
                </a:solidFill>
                <a:cs typeface="Courier"/>
              </a:rPr>
              <a:t> = </a:t>
            </a:r>
            <a:r>
              <a:rPr lang="en-US" sz="1200" dirty="0" err="1">
                <a:solidFill>
                  <a:schemeClr val="tx1"/>
                </a:solidFill>
                <a:cs typeface="Courier"/>
              </a:rPr>
              <a:t>tf.Session</a:t>
            </a:r>
            <a:r>
              <a:rPr lang="en-US" sz="1200" dirty="0">
                <a:solidFill>
                  <a:schemeClr val="tx1"/>
                </a:solidFill>
                <a:cs typeface="Courier"/>
              </a:rPr>
              <a:t>()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cs typeface="Courier"/>
              </a:rPr>
              <a:t>print(</a:t>
            </a:r>
            <a:r>
              <a:rPr lang="en-US" sz="1200" dirty="0" err="1">
                <a:solidFill>
                  <a:schemeClr val="tx1"/>
                </a:solidFill>
                <a:cs typeface="Courier"/>
              </a:rPr>
              <a:t>sess.run</a:t>
            </a:r>
            <a:r>
              <a:rPr lang="en-US" sz="1200" dirty="0">
                <a:solidFill>
                  <a:schemeClr val="tx1"/>
                </a:solidFill>
                <a:cs typeface="Courier"/>
              </a:rPr>
              <a:t>(</a:t>
            </a:r>
            <a:r>
              <a:rPr lang="en-US" sz="1200" dirty="0" err="1">
                <a:solidFill>
                  <a:schemeClr val="tx1"/>
                </a:solidFill>
                <a:cs typeface="Courier"/>
              </a:rPr>
              <a:t>tf.shape</a:t>
            </a:r>
            <a:r>
              <a:rPr lang="en-US" sz="1200" dirty="0">
                <a:solidFill>
                  <a:schemeClr val="tx1"/>
                </a:solidFill>
                <a:cs typeface="Courier"/>
              </a:rPr>
              <a:t>(x)))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cs typeface="Courier"/>
              </a:rPr>
              <a:t>print('1:',sess.run(</a:t>
            </a:r>
            <a:r>
              <a:rPr lang="en-US" sz="1200" dirty="0" err="1">
                <a:solidFill>
                  <a:schemeClr val="tx1"/>
                </a:solidFill>
                <a:cs typeface="Courier"/>
              </a:rPr>
              <a:t>tf.reshape</a:t>
            </a:r>
            <a:r>
              <a:rPr lang="en-US" sz="1200" dirty="0">
                <a:solidFill>
                  <a:schemeClr val="tx1"/>
                </a:solidFill>
                <a:cs typeface="Courier"/>
              </a:rPr>
              <a:t>(x, [6,2])))</a:t>
            </a:r>
          </a:p>
          <a:p>
            <a:pPr algn="l"/>
            <a:endParaRPr lang="en-US" sz="12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  <a:cs typeface="Courier"/>
              </a:rPr>
              <a:t>with </a:t>
            </a:r>
            <a:r>
              <a:rPr lang="en-US" sz="1200" dirty="0" err="1">
                <a:solidFill>
                  <a:schemeClr val="tx1"/>
                </a:solidFill>
                <a:cs typeface="Courier"/>
              </a:rPr>
              <a:t>sess.as_default</a:t>
            </a:r>
            <a:r>
              <a:rPr lang="en-US" sz="1200" dirty="0">
                <a:solidFill>
                  <a:schemeClr val="tx1"/>
                </a:solidFill>
                <a:cs typeface="Courier"/>
              </a:rPr>
              <a:t>():</a:t>
            </a:r>
          </a:p>
          <a:p>
            <a:pPr algn="l"/>
            <a:r>
              <a:rPr lang="mr-IN" sz="1200" dirty="0">
                <a:solidFill>
                  <a:schemeClr val="tx1"/>
                </a:solidFill>
                <a:cs typeface="Courier"/>
              </a:rPr>
              <a:t>  print('2:',tf.reshape(x, [3,4]).eval())</a:t>
            </a:r>
            <a:endParaRPr lang="en-US" sz="12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  <a:cs typeface="Courier"/>
              </a:rPr>
              <a:t>#</a:t>
            </a:r>
          </a:p>
          <a:p>
            <a:pPr algn="l"/>
            <a:r>
              <a:rPr lang="mr-IN" sz="1200" dirty="0">
                <a:solidFill>
                  <a:schemeClr val="tx1"/>
                </a:solidFill>
                <a:latin typeface="Courier"/>
                <a:cs typeface="Courier"/>
              </a:rPr>
              <a:t>('1:', array([[ 2,  5],</a:t>
            </a:r>
          </a:p>
          <a:p>
            <a:pPr algn="l"/>
            <a:r>
              <a:rPr lang="mr-IN" sz="1200" dirty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       </a:t>
            </a:r>
            <a:r>
              <a:rPr lang="mr-IN" sz="1200" dirty="0">
                <a:solidFill>
                  <a:schemeClr val="tx1"/>
                </a:solidFill>
                <a:latin typeface="Courier"/>
                <a:cs typeface="Courier"/>
              </a:rPr>
              <a:t>     [ 3, -5],</a:t>
            </a:r>
          </a:p>
          <a:p>
            <a:pPr algn="l"/>
            <a:r>
              <a:rPr lang="mr-IN" sz="1200" dirty="0">
                <a:solidFill>
                  <a:schemeClr val="tx1"/>
                </a:solidFill>
                <a:latin typeface="Courier"/>
                <a:cs typeface="Courier"/>
              </a:rPr>
              <a:t>      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       </a:t>
            </a:r>
            <a:r>
              <a:rPr lang="mr-IN" sz="1200" dirty="0">
                <a:solidFill>
                  <a:schemeClr val="tx1"/>
                </a:solidFill>
                <a:latin typeface="Courier"/>
                <a:cs typeface="Courier"/>
              </a:rPr>
              <a:t> [ 0,  3],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     </a:t>
            </a:r>
            <a:r>
              <a:rPr lang="mr-IN" sz="1200" dirty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  </a:t>
            </a:r>
            <a:r>
              <a:rPr lang="mr-IN" sz="1200" dirty="0">
                <a:solidFill>
                  <a:schemeClr val="tx1"/>
                </a:solidFill>
                <a:latin typeface="Courier"/>
                <a:cs typeface="Courier"/>
              </a:rPr>
              <a:t>     [-2,  5],</a:t>
            </a:r>
          </a:p>
          <a:p>
            <a:pPr algn="l"/>
            <a:r>
              <a:rPr lang="mr-IN" sz="1200" dirty="0">
                <a:solidFill>
                  <a:schemeClr val="tx1"/>
                </a:solidFill>
                <a:latin typeface="Courier"/>
                <a:cs typeface="Courier"/>
              </a:rPr>
              <a:t>     </a:t>
            </a:r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       </a:t>
            </a:r>
            <a:r>
              <a:rPr lang="mr-IN" sz="1200" dirty="0">
                <a:solidFill>
                  <a:schemeClr val="tx1"/>
                </a:solidFill>
                <a:latin typeface="Courier"/>
                <a:cs typeface="Courier"/>
              </a:rPr>
              <a:t>  [ 4,  3],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       </a:t>
            </a:r>
            <a:r>
              <a:rPr lang="mr-IN" sz="1200" dirty="0">
                <a:solidFill>
                  <a:schemeClr val="tx1"/>
                </a:solidFill>
                <a:latin typeface="Courier"/>
                <a:cs typeface="Courier"/>
              </a:rPr>
              <a:t>       [ 5,  3]], dtype=int32))</a:t>
            </a:r>
          </a:p>
          <a:p>
            <a:pPr algn="l"/>
            <a:endParaRPr lang="mr-IN" sz="12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mr-IN" sz="1200" dirty="0">
                <a:solidFill>
                  <a:schemeClr val="tx1"/>
                </a:solidFill>
                <a:latin typeface="Courier"/>
                <a:cs typeface="Courier"/>
              </a:rPr>
              <a:t>('2:', array([</a:t>
            </a:r>
            <a:endParaRPr lang="en-US" sz="1200" dirty="0">
              <a:solidFill>
                <a:schemeClr val="tx1"/>
              </a:solidFill>
              <a:latin typeface="Courier"/>
              <a:cs typeface="Courier"/>
            </a:endParaRPr>
          </a:p>
          <a:p>
            <a:pPr algn="l"/>
            <a:r>
              <a:rPr lang="en-US" sz="1200" dirty="0">
                <a:solidFill>
                  <a:schemeClr val="tx1"/>
                </a:solidFill>
                <a:latin typeface="Courier"/>
                <a:cs typeface="Courier"/>
              </a:rPr>
              <a:t>       </a:t>
            </a:r>
            <a:r>
              <a:rPr lang="mr-IN" sz="1200" dirty="0">
                <a:solidFill>
                  <a:schemeClr val="tx1"/>
                </a:solidFill>
                <a:latin typeface="Courier"/>
                <a:cs typeface="Courier"/>
              </a:rPr>
              <a:t>[ 2,  5,  3, -5],</a:t>
            </a:r>
          </a:p>
          <a:p>
            <a:pPr algn="l"/>
            <a:r>
              <a:rPr lang="mr-IN" sz="1200" dirty="0">
                <a:solidFill>
                  <a:schemeClr val="tx1"/>
                </a:solidFill>
                <a:latin typeface="Courier"/>
                <a:cs typeface="Courier"/>
              </a:rPr>
              <a:t>       [ 0,  3, -2,  5],</a:t>
            </a:r>
          </a:p>
          <a:p>
            <a:pPr algn="l"/>
            <a:r>
              <a:rPr lang="mr-IN" sz="1200" dirty="0">
                <a:solidFill>
                  <a:schemeClr val="tx1"/>
                </a:solidFill>
                <a:latin typeface="Courier"/>
                <a:cs typeface="Courier"/>
              </a:rPr>
              <a:t>       [ 4,  3,  5,  3]], dtype=int32))</a:t>
            </a:r>
          </a:p>
          <a:p>
            <a:pPr algn="l"/>
            <a:endParaRPr lang="mr-IN" sz="1200" dirty="0">
              <a:solidFill>
                <a:schemeClr val="tx1"/>
              </a:solidFill>
              <a:cs typeface="Courier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0E356E-491E-400D-B1B4-78B4DA7FE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735" y="1335683"/>
            <a:ext cx="4375138" cy="381520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23776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Introduction to TensorFlow (2)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01266" y="1328280"/>
            <a:ext cx="3954709" cy="38017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 err="1">
                <a:solidFill>
                  <a:schemeClr val="tx1"/>
                </a:solidFill>
              </a:rPr>
              <a:t>tf.range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import tensorflow as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 # tf-range1.py</a:t>
            </a:r>
          </a:p>
          <a:p>
            <a:pPr algn="l"/>
            <a:endParaRPr lang="en-US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a1 = tf.range(3, 18, 3)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a2 = tf.range(0, 8, 2)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a3 = tf.range(-6, 6, 3)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a4 = tf.range(-10, 10, 4)</a:t>
            </a:r>
          </a:p>
          <a:p>
            <a:pPr algn="l"/>
            <a:endParaRPr lang="mr-IN" sz="1600" dirty="0">
              <a:solidFill>
                <a:schemeClr val="tx1"/>
              </a:solidFill>
              <a:cs typeface="Courier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cs typeface="Courier"/>
              </a:rPr>
              <a:t>with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tf.Session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() as </a:t>
            </a:r>
            <a:r>
              <a:rPr lang="en-US" sz="1600" dirty="0" err="1">
                <a:solidFill>
                  <a:schemeClr val="tx1"/>
                </a:solidFill>
                <a:cs typeface="Courier"/>
              </a:rPr>
              <a:t>sess</a:t>
            </a:r>
            <a:r>
              <a:rPr lang="en-US" sz="1600" dirty="0">
                <a:solidFill>
                  <a:schemeClr val="tx1"/>
                </a:solidFill>
                <a:cs typeface="Courier"/>
              </a:rPr>
              <a:t>: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  print('a1:',sess.run(a1))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  print('a2:',sess.run(a2))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  print('a3:',sess.run(a3))</a:t>
            </a:r>
          </a:p>
          <a:p>
            <a:pPr algn="l"/>
            <a:r>
              <a:rPr lang="mr-IN" sz="1600" dirty="0">
                <a:solidFill>
                  <a:schemeClr val="tx1"/>
                </a:solidFill>
                <a:cs typeface="Courier"/>
              </a:rPr>
              <a:t>  print('a4:',sess.run(a4))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https://www.tensorflow.org/tutorials/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E1C89F-C3DE-4E9C-BFF6-41B3B36BD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2060848"/>
            <a:ext cx="5269894" cy="306913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4768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2492</Words>
  <Application>Microsoft Office PowerPoint</Application>
  <PresentationFormat>On-screen Show (4:3)</PresentationFormat>
  <Paragraphs>392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</vt:lpstr>
      <vt:lpstr>Wingdings</vt:lpstr>
      <vt:lpstr>Office 佈景主題</vt:lpstr>
      <vt:lpstr>3 Introduction to TensorFlow (2)</vt:lpstr>
      <vt:lpstr>3 Introduction to TensorFlow (2)</vt:lpstr>
      <vt:lpstr>3 Introduction to TensorFlow (2)</vt:lpstr>
      <vt:lpstr>3 Introduction to TensorFlow (2)</vt:lpstr>
      <vt:lpstr>3 Introduction to TensorFlow (2)</vt:lpstr>
      <vt:lpstr>3 Introduction to TensorFlow (2)</vt:lpstr>
      <vt:lpstr>3 Introduction to TensorFlow (2)</vt:lpstr>
      <vt:lpstr>3 Introduction to TensorFlow (2)</vt:lpstr>
      <vt:lpstr>3 Introduction to TensorFlow (2)</vt:lpstr>
      <vt:lpstr>3 Introduction to TensorFlow (2)</vt:lpstr>
      <vt:lpstr>3 Introduction to TensorFlow (2)</vt:lpstr>
      <vt:lpstr>3 Introduction to TensorFlow (2)</vt:lpstr>
      <vt:lpstr>3 Introduction to TensorFlow (2)</vt:lpstr>
      <vt:lpstr>3 Introduction to TensorFlow (2)</vt:lpstr>
      <vt:lpstr>3 Introduction to TensorFlow (2)</vt:lpstr>
      <vt:lpstr>3 Introduction to TensorFlow (2)</vt:lpstr>
      <vt:lpstr>3 Introduction to TensorFlow (2)</vt:lpstr>
      <vt:lpstr>3 Introduction to TensorFlow (2)</vt:lpstr>
      <vt:lpstr>3 Introduction to TensorFlow (2)</vt:lpstr>
      <vt:lpstr>3 Introduction to TensorFlow (2)</vt:lpstr>
      <vt:lpstr>3 Introduction to TensorFlow (2)</vt:lpstr>
      <vt:lpstr>3 Introduction to TensorFlow (2)</vt:lpstr>
      <vt:lpstr>3 Introduction to TensorFlow (2)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655</cp:revision>
  <dcterms:created xsi:type="dcterms:W3CDTF">2018-09-28T16:40:41Z</dcterms:created>
  <dcterms:modified xsi:type="dcterms:W3CDTF">2019-02-25T01:09:03Z</dcterms:modified>
</cp:coreProperties>
</file>