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61" r:id="rId4"/>
    <p:sldId id="260" r:id="rId5"/>
    <p:sldId id="263" r:id="rId6"/>
    <p:sldId id="262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2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8" r:id="rId31"/>
    <p:sldId id="287" r:id="rId32"/>
    <p:sldId id="259" r:id="rId3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0" autoAdjust="0"/>
    <p:restoredTop sz="96806" autoAdjust="0"/>
  </p:normalViewPr>
  <p:slideViewPr>
    <p:cSldViewPr>
      <p:cViewPr varScale="1">
        <p:scale>
          <a:sx n="98" d="100"/>
          <a:sy n="98" d="100"/>
        </p:scale>
        <p:origin x="1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nsorflow/serving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Introduction to TensorFlow (3)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68759"/>
            <a:ext cx="8640960" cy="28803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TensorFlow Model Analysis?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library for evaluating TensorFlow models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evaluate models on large amounts of data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https://github.com/tensorflow/model-analysis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=&gt; TFMA requires Apache Beam: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pip install apache-beam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https://beam.apache.org/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https://beam.apache.org/get-started/downloads/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414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68759"/>
            <a:ext cx="4032448" cy="17281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Pixels and Colors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One pixel = one “sprite”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Each pixel has a color value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Color value = (R,G,B) triple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Grayscale: (R,G,B) values are equal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9C0AE2E0-9C07-4C83-A9B9-E287F0B2BF82}"/>
              </a:ext>
            </a:extLst>
          </p:cNvPr>
          <p:cNvSpPr txBox="1">
            <a:spLocks/>
          </p:cNvSpPr>
          <p:nvPr/>
        </p:nvSpPr>
        <p:spPr>
          <a:xfrm>
            <a:off x="4583393" y="1279407"/>
            <a:ext cx="4032448" cy="373376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(TR, G, B) Triples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(R,G,B) = (Red, Green, Blue)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value between 0 and 255 (or 0 and 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(255,0,0):     RED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(0,255,0):     GREEN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(0,0,255):     BLUE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(255,255,0):   YELLOW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(255,200,0):   ORANGE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(255,255,255): WHITE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(0,0,0):       BLACK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480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68759"/>
            <a:ext cx="4032448" cy="35283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TensorFlow and Images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Grayscale images: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one channel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0 = black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255 = white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Tensors are (</a:t>
            </a:r>
            <a:r>
              <a:rPr lang="en-US" sz="2000" dirty="0" err="1">
                <a:solidFill>
                  <a:schemeClr val="tx1"/>
                </a:solidFill>
              </a:rPr>
              <a:t>w,h,c</a:t>
            </a:r>
            <a:r>
              <a:rPr lang="en-US" sz="2000" dirty="0">
                <a:solidFill>
                  <a:schemeClr val="tx1"/>
                </a:solidFill>
              </a:rPr>
              <a:t>=1) where: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 = width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 = height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 = channels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9C0AE2E0-9C07-4C83-A9B9-E287F0B2BF82}"/>
              </a:ext>
            </a:extLst>
          </p:cNvPr>
          <p:cNvSpPr txBox="1">
            <a:spLocks/>
          </p:cNvSpPr>
          <p:nvPr/>
        </p:nvSpPr>
        <p:spPr>
          <a:xfrm>
            <a:off x="4583393" y="1279407"/>
            <a:ext cx="4032448" cy="373376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TensorFlow and Images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Color images with three channels: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red, green, blue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Color images with four channels: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red, green, blue, alpha (=“opacity”)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Tensors are (</a:t>
            </a:r>
            <a:r>
              <a:rPr lang="en-US" sz="2000" dirty="0" err="1">
                <a:solidFill>
                  <a:schemeClr val="tx1"/>
                </a:solidFill>
              </a:rPr>
              <a:t>w,h,c</a:t>
            </a:r>
            <a:r>
              <a:rPr lang="en-US" sz="2000" dirty="0">
                <a:solidFill>
                  <a:schemeClr val="tx1"/>
                </a:solidFill>
              </a:rPr>
              <a:t>) where: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 = width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 = height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 = channels</a:t>
            </a:r>
          </a:p>
        </p:txBody>
      </p:sp>
    </p:spTree>
    <p:extLst>
      <p:ext uri="{BB962C8B-B14F-4D97-AF65-F5344CB8AC3E}">
        <p14:creationId xmlns:p14="http://schemas.microsoft.com/office/powerpoint/2010/main" val="2023117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68759"/>
            <a:ext cx="8280920" cy="41044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Thumbnail Images and Channels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MNIST:      28 x 28 image size (= 784 pixels)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CIFAR-10: 32 x 32 image size (=1,024 pixels)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Split color image into 3 channels: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Red channel     (28x28)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Green channel (28x28)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Blue channel    (28x28)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MNIST image:     TF tensor (28,28,3)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CIFAR10 image: TF tensor (32,32,3)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421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68759"/>
            <a:ext cx="8280920" cy="33123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Working with Lists of Image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One image: a TF tensor [W,H,C]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Ex: (28,28,3) is a 28x28 image (3 channels)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An image list as a TF tensor [N,W,H,C] where: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N = # images, W = width, H = height, C = channels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Ex: [10,32,32,3] is 10 images 32x32 (3 channels)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=&gt; CNNS involve lists of images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9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68759"/>
            <a:ext cx="8280920" cy="19442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TensorFlow Image APIs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 APIs for manipulating images: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Rotating images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Cropping/slicing images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Scaling images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Skewing images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104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68759"/>
            <a:ext cx="8280920" cy="25202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TensorFlow Image APIs (2): Rotate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# "swap" width + height (first two axes): 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tf.transpose</a:t>
            </a:r>
            <a:r>
              <a:rPr lang="en-US" sz="1600" dirty="0">
                <a:solidFill>
                  <a:schemeClr val="tx1"/>
                </a:solidFill>
              </a:rPr>
              <a:t>(x, perm=[1,0,2])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# simpler API: "swap" width + height: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tf.image.transpose_image</a:t>
            </a:r>
            <a:r>
              <a:rPr lang="en-US" sz="1600" dirty="0">
                <a:solidFill>
                  <a:schemeClr val="tx1"/>
                </a:solidFill>
              </a:rPr>
              <a:t>(x)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Example: tf-images1.py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654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96751"/>
            <a:ext cx="5667778" cy="48965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TensorFlow Image APIs (3): Rotate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import tensorflow as </a:t>
            </a:r>
            <a:r>
              <a:rPr lang="en-US" sz="1400" dirty="0" err="1">
                <a:solidFill>
                  <a:schemeClr val="tx1"/>
                </a:solidFill>
              </a:rPr>
              <a:t>tf</a:t>
            </a:r>
            <a:r>
              <a:rPr lang="en-US" sz="1400" dirty="0">
                <a:solidFill>
                  <a:schemeClr val="tx1"/>
                </a:solidFill>
              </a:rPr>
              <a:t> # tf-rotate-image1.py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import </a:t>
            </a:r>
            <a:r>
              <a:rPr lang="en-US" sz="1400" dirty="0" err="1">
                <a:solidFill>
                  <a:schemeClr val="tx1"/>
                </a:solidFill>
              </a:rPr>
              <a:t>matplotlib.image</a:t>
            </a:r>
            <a:r>
              <a:rPr lang="en-US" sz="1400" dirty="0">
                <a:solidFill>
                  <a:schemeClr val="tx1"/>
                </a:solidFill>
              </a:rPr>
              <a:t> as </a:t>
            </a:r>
            <a:r>
              <a:rPr lang="en-US" sz="1400" dirty="0" err="1">
                <a:solidFill>
                  <a:schemeClr val="tx1"/>
                </a:solidFill>
              </a:rPr>
              <a:t>img</a:t>
            </a:r>
            <a:endParaRPr lang="en-US" sz="1400" dirty="0">
              <a:solidFill>
                <a:schemeClr val="tx1"/>
              </a:solidFill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import </a:t>
            </a:r>
            <a:r>
              <a:rPr lang="en-US" sz="1400" dirty="0" err="1">
                <a:solidFill>
                  <a:schemeClr val="tx1"/>
                </a:solidFill>
              </a:rPr>
              <a:t>matplotlib.pyplot</a:t>
            </a:r>
            <a:r>
              <a:rPr lang="en-US" sz="1400" dirty="0">
                <a:solidFill>
                  <a:schemeClr val="tx1"/>
                </a:solidFill>
              </a:rPr>
              <a:t> as plot</a:t>
            </a: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r>
              <a:rPr lang="en-US" sz="1400" dirty="0" err="1">
                <a:solidFill>
                  <a:schemeClr val="tx1"/>
                </a:solidFill>
              </a:rPr>
              <a:t>myfile</a:t>
            </a:r>
            <a:r>
              <a:rPr lang="en-US" sz="1400" dirty="0">
                <a:solidFill>
                  <a:schemeClr val="tx1"/>
                </a:solidFill>
              </a:rPr>
              <a:t> = "dandelion.png"</a:t>
            </a:r>
          </a:p>
          <a:p>
            <a:pPr algn="l"/>
            <a:r>
              <a:rPr lang="en-US" sz="1400" dirty="0" err="1">
                <a:solidFill>
                  <a:schemeClr val="tx1"/>
                </a:solidFill>
              </a:rPr>
              <a:t>myimage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img.imread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myfile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image = </a:t>
            </a:r>
            <a:r>
              <a:rPr lang="en-US" sz="1400" dirty="0" err="1">
                <a:solidFill>
                  <a:schemeClr val="tx1"/>
                </a:solidFill>
              </a:rPr>
              <a:t>tf.Variable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myimage,name</a:t>
            </a:r>
            <a:r>
              <a:rPr lang="en-US" sz="1400" dirty="0">
                <a:solidFill>
                  <a:schemeClr val="tx1"/>
                </a:solidFill>
              </a:rPr>
              <a:t>='image')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vars = </a:t>
            </a:r>
            <a:r>
              <a:rPr lang="en-US" sz="1400" dirty="0" err="1">
                <a:solidFill>
                  <a:schemeClr val="tx1"/>
                </a:solidFill>
              </a:rPr>
              <a:t>tf.global_variables_initializer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r>
              <a:rPr lang="en-US" sz="1400" dirty="0" err="1">
                <a:solidFill>
                  <a:schemeClr val="tx1"/>
                </a:solidFill>
              </a:rPr>
              <a:t>sess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tf.Session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flipped = </a:t>
            </a:r>
            <a:r>
              <a:rPr lang="en-US" sz="1400" dirty="0" err="1">
                <a:solidFill>
                  <a:schemeClr val="tx1"/>
                </a:solidFill>
              </a:rPr>
              <a:t>tf.transpose</a:t>
            </a:r>
            <a:r>
              <a:rPr lang="en-US" sz="1400" dirty="0">
                <a:solidFill>
                  <a:schemeClr val="tx1"/>
                </a:solidFill>
              </a:rPr>
              <a:t>(image, perm=[1,0,2])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# perm=[1, 0, 2] means 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# [</a:t>
            </a:r>
            <a:r>
              <a:rPr lang="en-US" sz="1400" dirty="0">
                <a:solidFill>
                  <a:srgbClr val="C00000"/>
                </a:solidFill>
              </a:rPr>
              <a:t>0, 1</a:t>
            </a:r>
            <a:r>
              <a:rPr lang="en-US" sz="1400" dirty="0">
                <a:solidFill>
                  <a:schemeClr val="tx1"/>
                </a:solidFill>
              </a:rPr>
              <a:t>, 2] -&gt; [</a:t>
            </a:r>
            <a:r>
              <a:rPr lang="en-US" sz="1400" dirty="0">
                <a:solidFill>
                  <a:srgbClr val="C00000"/>
                </a:solidFill>
              </a:rPr>
              <a:t>1, 0</a:t>
            </a:r>
            <a:r>
              <a:rPr lang="en-US" sz="1400" dirty="0">
                <a:solidFill>
                  <a:schemeClr val="tx1"/>
                </a:solidFill>
              </a:rPr>
              <a:t>, 2]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# </a:t>
            </a:r>
            <a:r>
              <a:rPr lang="en-US" sz="1400" dirty="0">
                <a:solidFill>
                  <a:srgbClr val="C00000"/>
                </a:solidFill>
              </a:rPr>
              <a:t>dim_0 -&gt; dime_1, dim_1 -&gt; dim_0</a:t>
            </a:r>
            <a:r>
              <a:rPr lang="en-US" sz="1400" dirty="0">
                <a:solidFill>
                  <a:schemeClr val="tx1"/>
                </a:solidFill>
              </a:rPr>
              <a:t>, dim_2 -&gt; dim_2</a:t>
            </a:r>
          </a:p>
          <a:p>
            <a:pPr algn="l"/>
            <a:r>
              <a:rPr lang="en-US" sz="1400" dirty="0" err="1">
                <a:solidFill>
                  <a:schemeClr val="tx1"/>
                </a:solidFill>
              </a:rPr>
              <a:t>sess.run</a:t>
            </a:r>
            <a:r>
              <a:rPr lang="en-US" sz="1400" dirty="0">
                <a:solidFill>
                  <a:schemeClr val="tx1"/>
                </a:solidFill>
              </a:rPr>
              <a:t>(vars)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result=</a:t>
            </a:r>
            <a:r>
              <a:rPr lang="en-US" sz="1400" dirty="0" err="1">
                <a:solidFill>
                  <a:schemeClr val="tx1"/>
                </a:solidFill>
              </a:rPr>
              <a:t>sess.run</a:t>
            </a:r>
            <a:r>
              <a:rPr lang="en-US" sz="1400" dirty="0">
                <a:solidFill>
                  <a:schemeClr val="tx1"/>
                </a:solidFill>
              </a:rPr>
              <a:t>(flipped)</a:t>
            </a:r>
          </a:p>
          <a:p>
            <a:pPr algn="l"/>
            <a:r>
              <a:rPr lang="en-US" sz="1400" dirty="0" err="1">
                <a:solidFill>
                  <a:schemeClr val="tx1"/>
                </a:solidFill>
              </a:rPr>
              <a:t>plot.imshow</a:t>
            </a:r>
            <a:r>
              <a:rPr lang="en-US" sz="1400" dirty="0">
                <a:solidFill>
                  <a:schemeClr val="tx1"/>
                </a:solidFill>
              </a:rPr>
              <a:t>(result)</a:t>
            </a:r>
          </a:p>
          <a:p>
            <a:pPr algn="l"/>
            <a:r>
              <a:rPr lang="en-US" sz="1400" dirty="0" err="1">
                <a:solidFill>
                  <a:schemeClr val="tx1"/>
                </a:solidFill>
              </a:rPr>
              <a:t>plot.show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CA67EB-0725-46B4-BAFC-17FDE7996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1512169"/>
            <a:ext cx="4138771" cy="414908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38935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68760"/>
            <a:ext cx="8280920" cy="7057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TensorFlow Image APIs (3): Rotate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# Rotate Image: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027F78-DD5C-4345-AE8F-AC9B97205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136" y="2194914"/>
            <a:ext cx="4290430" cy="360983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6D8B34-9916-497C-8A1C-2369459D6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199778"/>
            <a:ext cx="3041451" cy="360983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86629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68760"/>
            <a:ext cx="8280920" cy="396044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Operations with TF Nodes (1)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import tensorflow as </a:t>
            </a:r>
            <a:r>
              <a:rPr lang="en-US" sz="1600" dirty="0" err="1">
                <a:solidFill>
                  <a:schemeClr val="tx1"/>
                </a:solidFill>
              </a:rPr>
              <a:t>tf</a:t>
            </a:r>
            <a:r>
              <a:rPr lang="en-US" sz="1600" dirty="0">
                <a:solidFill>
                  <a:schemeClr val="tx1"/>
                </a:solidFill>
              </a:rPr>
              <a:t> # linreg1.py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pt-BR" sz="1600" dirty="0">
                <a:solidFill>
                  <a:schemeClr val="tx1"/>
                </a:solidFill>
                <a:cs typeface="Courier"/>
              </a:rPr>
              <a:t>W = tf.Variable([0.5, 0.3],tf.float32)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b = tf.Variable([3.6, 6.0],tf.float32)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x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tf.placeholder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(tf.float32)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  <a:cs typeface="Courier"/>
              </a:rPr>
              <a:t>lm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 = W * x + b</a:t>
            </a:r>
          </a:p>
          <a:p>
            <a:pPr algn="l"/>
            <a:endParaRPr lang="mr-IN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 err="1">
                <a:solidFill>
                  <a:schemeClr val="tx1"/>
                </a:solidFill>
                <a:cs typeface="Courier"/>
              </a:rPr>
              <a:t>init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tf.global_variables_initializer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  <a:cs typeface="Courier"/>
              </a:rPr>
              <a:t>sess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tf.Session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  <a:cs typeface="Courier"/>
              </a:rPr>
              <a:t>sess.run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init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print(sess.run(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lm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, {x:[8,10]}))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=&gt;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[7.6 9. ]</a:t>
            </a:r>
            <a:endParaRPr lang="en-US" sz="16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8D7A32-F408-4E04-9361-504E14A34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355" y="2060848"/>
            <a:ext cx="5572125" cy="38576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D90B96-CD62-4964-B519-6B38B8471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5375548"/>
            <a:ext cx="2790825" cy="542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1309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80920" cy="30243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List of Topics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Google Colaboratory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TensorFlow Serving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Tensor2Tensor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TensorFlow Model Analysis (TFMA)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Properties of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TensorFlow and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Rotate/crop image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Checkpoints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68760"/>
            <a:ext cx="8280920" cy="25922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Saving TF Variables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 saves variables in binary checkpoint files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 map variable names to tensor values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tf.train.Saver</a:t>
            </a:r>
            <a:r>
              <a:rPr lang="en-US" sz="1600" dirty="0">
                <a:solidFill>
                  <a:schemeClr val="tx1"/>
                </a:solidFill>
              </a:rPr>
              <a:t> constructor adds save and restore ops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Saver object provides methods to run these ops,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specifies paths for checkpoint files to read/write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Saver restores all variables defined in your model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763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68760"/>
            <a:ext cx="3939303" cy="37444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Saving TF Variables (2)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import tensorflow as </a:t>
            </a:r>
            <a:r>
              <a:rPr lang="en-US" sz="1600" dirty="0" err="1">
                <a:solidFill>
                  <a:schemeClr val="tx1"/>
                </a:solidFill>
              </a:rPr>
              <a:t>tf</a:t>
            </a:r>
            <a:r>
              <a:rPr lang="en-US" sz="1600" dirty="0">
                <a:solidFill>
                  <a:schemeClr val="tx1"/>
                </a:solidFill>
              </a:rPr>
              <a:t> # save-graph.py</a:t>
            </a:r>
          </a:p>
          <a:p>
            <a:pPr algn="l"/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x = </a:t>
            </a:r>
            <a:r>
              <a:rPr lang="en-US" sz="1600" dirty="0" err="1">
                <a:solidFill>
                  <a:schemeClr val="tx1"/>
                </a:solidFill>
              </a:rPr>
              <a:t>tf.constant</a:t>
            </a:r>
            <a:r>
              <a:rPr lang="en-US" sz="1600" dirty="0">
                <a:solidFill>
                  <a:schemeClr val="tx1"/>
                </a:solidFill>
              </a:rPr>
              <a:t>(5,name="x")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y = </a:t>
            </a:r>
            <a:r>
              <a:rPr lang="en-US" sz="1600" dirty="0" err="1">
                <a:solidFill>
                  <a:schemeClr val="tx1"/>
                </a:solidFill>
              </a:rPr>
              <a:t>tf.constant</a:t>
            </a:r>
            <a:r>
              <a:rPr lang="en-US" sz="1600" dirty="0">
                <a:solidFill>
                  <a:schemeClr val="tx1"/>
                </a:solidFill>
              </a:rPr>
              <a:t>(8,name="y")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z = </a:t>
            </a:r>
            <a:r>
              <a:rPr lang="en-US" sz="1600" dirty="0" err="1">
                <a:solidFill>
                  <a:schemeClr val="tx1"/>
                </a:solidFill>
              </a:rPr>
              <a:t>tf.Variable</a:t>
            </a:r>
            <a:r>
              <a:rPr lang="en-US" sz="1600" dirty="0">
                <a:solidFill>
                  <a:schemeClr val="tx1"/>
                </a:solidFill>
              </a:rPr>
              <a:t>(2*x+3*y, name="z")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init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tf.global_variables_initializer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algn="l"/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saver = </a:t>
            </a:r>
            <a:r>
              <a:rPr lang="en-US" sz="1600" dirty="0" err="1">
                <a:solidFill>
                  <a:schemeClr val="tx1"/>
                </a:solidFill>
              </a:rPr>
              <a:t>tf.train.Saver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algn="l"/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with </a:t>
            </a:r>
            <a:r>
              <a:rPr lang="en-US" sz="1600" dirty="0" err="1">
                <a:solidFill>
                  <a:schemeClr val="tx1"/>
                </a:solidFill>
              </a:rPr>
              <a:t>tf.Session</a:t>
            </a:r>
            <a:r>
              <a:rPr lang="en-US" sz="1600" dirty="0">
                <a:solidFill>
                  <a:schemeClr val="tx1"/>
                </a:solidFill>
              </a:rPr>
              <a:t>() as </a:t>
            </a:r>
            <a:r>
              <a:rPr lang="en-US" sz="1600" dirty="0" err="1">
                <a:solidFill>
                  <a:schemeClr val="tx1"/>
                </a:solidFill>
              </a:rPr>
              <a:t>sess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sess.run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init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save_path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saver.save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sess</a:t>
            </a:r>
            <a:r>
              <a:rPr lang="en-US" sz="1600" dirty="0">
                <a:solidFill>
                  <a:schemeClr val="tx1"/>
                </a:solidFill>
              </a:rPr>
              <a:t>, "./</a:t>
            </a:r>
            <a:r>
              <a:rPr lang="en-US" sz="1600" dirty="0" err="1">
                <a:solidFill>
                  <a:schemeClr val="tx1"/>
                </a:solidFill>
              </a:rPr>
              <a:t>model.ckpt</a:t>
            </a:r>
            <a:r>
              <a:rPr lang="en-US" sz="1600" dirty="0">
                <a:solidFill>
                  <a:schemeClr val="tx1"/>
                </a:solidFill>
              </a:rPr>
              <a:t>")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88DC7C-4DC0-4E2F-B998-95A922105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823" y="1484784"/>
            <a:ext cx="4674956" cy="3269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15057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68760"/>
            <a:ext cx="4320480" cy="4464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Restoring TF Graphs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import tensorflow as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# restore-graph.py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x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tf.constant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(5,name="x")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y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tf.constant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(8,name="y")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z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tf.Variable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(2*x+3*y, name="z")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  <a:cs typeface="Courier"/>
              </a:rPr>
              <a:t>init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tf.global_variables_initializer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</a:t>
            </a: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saver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tf.train.Saver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with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tf.Session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 as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sess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 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sess.run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init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 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saver.restore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sess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, "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model.ckpt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")</a:t>
            </a: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  # Check values of variables: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 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print("z : %s" % z.eval())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#34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D85574-63B3-4B28-A0E5-D9E959989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247" y="1441612"/>
            <a:ext cx="4676775" cy="4010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83498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68760"/>
            <a:ext cx="8352928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TF Checkpoint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 string </a:t>
            </a:r>
            <a:r>
              <a:rPr lang="en-US" sz="1600" b="1" dirty="0" err="1">
                <a:solidFill>
                  <a:schemeClr val="tx1"/>
                </a:solidFill>
              </a:rPr>
              <a:t>model.ckpt</a:t>
            </a:r>
            <a:r>
              <a:rPr lang="en-US" sz="1600" b="1" dirty="0">
                <a:solidFill>
                  <a:schemeClr val="tx1"/>
                </a:solidFill>
              </a:rPr>
              <a:t> is </a:t>
            </a:r>
            <a:r>
              <a:rPr lang="en-US" sz="1600" b="1" dirty="0">
                <a:solidFill>
                  <a:srgbClr val="C00000"/>
                </a:solidFill>
              </a:rPr>
              <a:t>NOT</a:t>
            </a:r>
            <a:r>
              <a:rPr lang="en-US" sz="1600" b="1" dirty="0">
                <a:solidFill>
                  <a:schemeClr val="tx1"/>
                </a:solidFill>
              </a:rPr>
              <a:t> a 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it's prefix of filenames for the checkpoint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Users interact with the prefix (not files)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810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68760"/>
            <a:ext cx="8352928" cy="27363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TensorFlow Method: Constants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tf.zeroes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(...):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initialize a tensor with all zeroes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tf.ones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...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initialize a tensor with all ones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tf.fill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...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initialize a tensor with a specified value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tf.constant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(...):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initialize a tensor with a constant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470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68760"/>
            <a:ext cx="8352928" cy="36724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 laptop with TF, CPU, and GPU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  <a:cs typeface="Courier"/>
              </a:rPr>
              <a:t>tf.zeroes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(...):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initialize a tensor with all zeroes</a:t>
            </a: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tf.ones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...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initialize a tensor with all ones</a:t>
            </a:r>
          </a:p>
          <a:p>
            <a:pPr algn="l"/>
            <a:endParaRPr lang="mr-IN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tf.fill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...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initialize a tensor with a specified value</a:t>
            </a:r>
          </a:p>
          <a:p>
            <a:pPr algn="l"/>
            <a:endParaRPr lang="mr-IN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en-US" sz="1600" dirty="0" err="1">
                <a:solidFill>
                  <a:schemeClr val="tx1"/>
                </a:solidFill>
                <a:cs typeface="Courier"/>
              </a:rPr>
              <a:t>tf.constant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(...):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initialize a tensor with a constant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835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68760"/>
            <a:ext cx="8352928" cy="36724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</a:rPr>
              <a:t>tf.shape</a:t>
            </a:r>
            <a:r>
              <a:rPr lang="en-US" sz="1600" b="1" dirty="0">
                <a:solidFill>
                  <a:schemeClr val="tx1"/>
                </a:solidFill>
              </a:rPr>
              <a:t>() and </a:t>
            </a:r>
            <a:r>
              <a:rPr lang="en-US" sz="1600" b="1" dirty="0" err="1">
                <a:solidFill>
                  <a:schemeClr val="tx1"/>
                </a:solidFill>
              </a:rPr>
              <a:t>tf.size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tf.shape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(): the shape of input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Ex: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t </a:t>
            </a:r>
            <a:r>
              <a:rPr lang="pt-BR" sz="1600" dirty="0">
                <a:solidFill>
                  <a:schemeClr val="tx1"/>
                </a:solidFill>
                <a:cs typeface="Courier"/>
              </a:rPr>
              <a:t>= tf.constant([[[1,1,1],[2,2,2]],[[3,3,3],[4,4,4]]])</a:t>
            </a:r>
          </a:p>
          <a:p>
            <a:pPr algn="l"/>
            <a:r>
              <a:rPr lang="pt-BR" sz="1600" dirty="0">
                <a:solidFill>
                  <a:schemeClr val="tx1"/>
                </a:solidFill>
                <a:cs typeface="Courier"/>
              </a:rPr>
              <a:t>tf.shape(t)  # [2, 2, 3]</a:t>
            </a:r>
          </a:p>
          <a:p>
            <a:pPr algn="l"/>
            <a:endParaRPr lang="pt-BR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pt-BR" sz="1600" dirty="0">
                <a:solidFill>
                  <a:schemeClr val="tx1"/>
                </a:solidFill>
                <a:cs typeface="Courier"/>
              </a:rPr>
              <a:t>tf.size(): the # of elements in input</a:t>
            </a:r>
          </a:p>
          <a:p>
            <a:pPr algn="l"/>
            <a:r>
              <a:rPr lang="pt-BR" sz="1600" dirty="0">
                <a:solidFill>
                  <a:schemeClr val="tx1"/>
                </a:solidFill>
                <a:cs typeface="Courier"/>
              </a:rPr>
              <a:t>Ex:</a:t>
            </a:r>
          </a:p>
          <a:p>
            <a:pPr algn="l"/>
            <a:r>
              <a:rPr lang="pt-BR" sz="1600" dirty="0">
                <a:solidFill>
                  <a:schemeClr val="tx1"/>
                </a:solidFill>
                <a:cs typeface="Courier"/>
              </a:rPr>
              <a:t>t = tf.constant([[[1,1,1],[2,2,2]],[[3,3,3],[4,4,4]]])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tf.size(t)  # 12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16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68760"/>
            <a:ext cx="8352928" cy="36724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</a:rPr>
              <a:t>tf.rank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  <a:cs typeface="Courier"/>
              </a:rPr>
              <a:t>tf.rank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(): # of indices required to uniquely select each element of the tensor</a:t>
            </a: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Ex: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# shape of tensor 't' is [2, 2, 3]</a:t>
            </a:r>
          </a:p>
          <a:p>
            <a:pPr algn="l"/>
            <a:r>
              <a:rPr lang="pt-BR" sz="1600" dirty="0">
                <a:solidFill>
                  <a:schemeClr val="tx1"/>
                </a:solidFill>
                <a:cs typeface="Courier"/>
              </a:rPr>
              <a:t>t=tf.constant([[[1,1,1],[2,2,2]],[[3,3,3],[4,4,4]]])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tf.rank(t)  # 3</a:t>
            </a: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NB: The rank of a tensor != the rank of a matrix</a:t>
            </a: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Rank is aka "order", "degree", or "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ndims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820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68760"/>
            <a:ext cx="8352928" cy="36724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</a:rPr>
              <a:t>tf.rank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pt-BR" sz="1600" dirty="0">
                <a:solidFill>
                  <a:schemeClr val="tx1"/>
                </a:solidFill>
                <a:latin typeface="Courier"/>
                <a:cs typeface="Courier"/>
              </a:rPr>
              <a:t>[[[1,1,1],[2,2,2]],[[3,3,3],[4,4,4]]]</a:t>
            </a:r>
          </a:p>
          <a:p>
            <a:pPr algn="l"/>
            <a:endParaRPr lang="pt-BR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pt-BR" sz="1600" dirty="0">
                <a:solidFill>
                  <a:schemeClr val="tx1"/>
                </a:solidFill>
                <a:latin typeface="Courier"/>
                <a:cs typeface="Courier"/>
              </a:rPr>
              <a:t>The previous is the same as:</a:t>
            </a:r>
          </a:p>
          <a:p>
            <a:pPr algn="l"/>
            <a:r>
              <a:rPr lang="pt-BR" sz="1600" dirty="0">
                <a:solidFill>
                  <a:schemeClr val="tx1"/>
                </a:solidFill>
                <a:latin typeface="Courier"/>
                <a:cs typeface="Courier"/>
              </a:rPr>
              <a:t>[</a:t>
            </a:r>
          </a:p>
          <a:p>
            <a:pPr algn="l"/>
            <a:r>
              <a:rPr lang="pt-BR" sz="1600" dirty="0">
                <a:solidFill>
                  <a:schemeClr val="tx1"/>
                </a:solidFill>
                <a:latin typeface="Courier"/>
                <a:cs typeface="Courier"/>
              </a:rPr>
              <a:t> [[1,1,1],</a:t>
            </a:r>
          </a:p>
          <a:p>
            <a:pPr algn="l"/>
            <a:r>
              <a:rPr lang="pt-BR" sz="1600" dirty="0">
                <a:solidFill>
                  <a:schemeClr val="tx1"/>
                </a:solidFill>
                <a:latin typeface="Courier"/>
                <a:cs typeface="Courier"/>
              </a:rPr>
              <a:t>  [2,2,2]],</a:t>
            </a:r>
          </a:p>
          <a:p>
            <a:pPr algn="l"/>
            <a:r>
              <a:rPr lang="pt-BR" sz="1600" dirty="0">
                <a:solidFill>
                  <a:schemeClr val="tx1"/>
                </a:solidFill>
                <a:latin typeface="Courier"/>
                <a:cs typeface="Courier"/>
              </a:rPr>
              <a:t> [[3,3,3],</a:t>
            </a:r>
          </a:p>
          <a:p>
            <a:pPr algn="l"/>
            <a:r>
              <a:rPr lang="pt-BR" sz="1600" dirty="0">
                <a:solidFill>
                  <a:schemeClr val="tx1"/>
                </a:solidFill>
                <a:latin typeface="Courier"/>
                <a:cs typeface="Courier"/>
              </a:rPr>
              <a:t>  [4,4,4]]</a:t>
            </a:r>
          </a:p>
          <a:p>
            <a:pPr algn="l"/>
            <a:r>
              <a:rPr lang="pt-BR" sz="1600" dirty="0">
                <a:solidFill>
                  <a:schemeClr val="tx1"/>
                </a:solidFill>
                <a:latin typeface="Courier"/>
                <a:cs typeface="Courier"/>
              </a:rPr>
              <a:t>]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9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68760"/>
            <a:ext cx="8352928" cy="36724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TensorFlow Sequence Utilities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Sequence utilities include methods: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argmin</a:t>
            </a:r>
            <a:r>
              <a:rPr lang="en-US" sz="1600" dirty="0">
                <a:solidFill>
                  <a:schemeClr val="tx1"/>
                </a:solidFill>
              </a:rPr>
              <a:t>:   the minimum value of a dimension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argmax: the maximum value of a dimension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listdiff</a:t>
            </a:r>
            <a:r>
              <a:rPr lang="en-US" sz="1600" dirty="0">
                <a:solidFill>
                  <a:schemeClr val="tx1"/>
                </a:solidFill>
              </a:rPr>
              <a:t>:     the complement of intersection of lists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where():    the index of the true values on a tensor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unique():   showing unique values on a list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03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744416" cy="23762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Google Colaboratory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An online environment for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Provides Jupyter notebooks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Create/upload/download notebooks/Python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Install “Google Drive” to access local files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=&gt; Up to 12 GPU hours per day (free)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57312A68-7B8C-42D2-B387-08FF430C405C}"/>
              </a:ext>
            </a:extLst>
          </p:cNvPr>
          <p:cNvSpPr txBox="1">
            <a:spLocks/>
          </p:cNvSpPr>
          <p:nvPr/>
        </p:nvSpPr>
        <p:spPr>
          <a:xfrm>
            <a:off x="4587906" y="1268760"/>
            <a:ext cx="3930588" cy="180020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>
                <a:solidFill>
                  <a:schemeClr val="tx1"/>
                </a:solidFill>
              </a:rPr>
              <a:t>Google Colaboratory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>
                <a:solidFill>
                  <a:schemeClr val="tx1"/>
                </a:solidFill>
              </a:rPr>
              <a:t>no set-up steps are required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>
                <a:solidFill>
                  <a:schemeClr val="tx1"/>
                </a:solidFill>
              </a:rPr>
              <a:t>runs entirely in the cloud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>
                <a:solidFill>
                  <a:schemeClr val="tx1"/>
                </a:solidFill>
              </a:rPr>
              <a:t>suitable for training simple models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>
                <a:solidFill>
                  <a:schemeClr val="tx1"/>
                </a:solidFill>
              </a:rPr>
              <a:t>good for testing ideas quickly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>
                <a:solidFill>
                  <a:schemeClr val="tx1"/>
                </a:solidFill>
              </a:rPr>
              <a:t>connect Colab to Jupyter on your laptop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627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68760"/>
            <a:ext cx="3384376" cy="36724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Summary of Session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Rotate image APIs: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# "swap" width + height: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tf.transpose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(x, perm=[1,0,2])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# simpler API: "swap" width + height: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tf.image.transpose_image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(x)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Linear Regression:</a:t>
            </a:r>
          </a:p>
          <a:p>
            <a:pPr algn="l"/>
            <a:r>
              <a:rPr lang="pt-BR" sz="1600" dirty="0">
                <a:solidFill>
                  <a:schemeClr val="tx1"/>
                </a:solidFill>
                <a:cs typeface="Courier"/>
              </a:rPr>
              <a:t>W = tf.Variable([0.5, 0.3],tf.float32)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b = tf.Variable([3.6, 6.0],tf.float32)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x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tf.placeholder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(tf.float32)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  <a:cs typeface="Courier"/>
              </a:rPr>
              <a:t>lm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 = W * x + 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0490B18B-90F3-46C6-90A2-256623ABC042}"/>
              </a:ext>
            </a:extLst>
          </p:cNvPr>
          <p:cNvSpPr txBox="1">
            <a:spLocks/>
          </p:cNvSpPr>
          <p:nvPr/>
        </p:nvSpPr>
        <p:spPr>
          <a:xfrm>
            <a:off x="3995936" y="1281103"/>
            <a:ext cx="4608512" cy="367240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Summary of Session (2)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Save (snippet):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saver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tf.train.Saver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with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tf.Session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 as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sess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: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 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sess.run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init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 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save_path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saver.save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sess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, "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model.ckpt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")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Restore (snippet):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saver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tf.train.Saver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with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tf.Session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 as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sess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 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sess.run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init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 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saver.restore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sess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, "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model.ckpt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833457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68760"/>
            <a:ext cx="8064896" cy="36724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Summary of Session (3)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  <a:cs typeface="Courier"/>
              </a:rPr>
              <a:t>tf.zeroes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(...):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initialize a tensor with all zeroes</a:t>
            </a: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tf.ones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...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initialize a tensor with all ones</a:t>
            </a:r>
          </a:p>
          <a:p>
            <a:pPr algn="l"/>
            <a:endParaRPr lang="mr-IN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tf.fill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...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initialize a tensor with a specified value</a:t>
            </a:r>
          </a:p>
          <a:p>
            <a:pPr algn="l"/>
            <a:endParaRPr lang="mr-IN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en-US" sz="1600" dirty="0" err="1">
                <a:solidFill>
                  <a:schemeClr val="tx1"/>
                </a:solidFill>
                <a:cs typeface="Courier"/>
              </a:rPr>
              <a:t>tf.constant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(...):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initialize a tensor with a constant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754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4104456" cy="29523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Google Colaboratory (3)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TensorFlow execution with GPUs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visualization using Matplotlib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save a copy of your </a:t>
            </a:r>
            <a:r>
              <a:rPr lang="en-US" sz="1600" dirty="0" err="1">
                <a:solidFill>
                  <a:schemeClr val="tx1"/>
                </a:solidFill>
              </a:rPr>
              <a:t>Colab</a:t>
            </a:r>
            <a:r>
              <a:rPr lang="en-US" sz="1600" dirty="0">
                <a:solidFill>
                  <a:schemeClr val="tx1"/>
                </a:solidFill>
              </a:rPr>
              <a:t> notebook to </a:t>
            </a:r>
            <a:r>
              <a:rPr lang="en-US" sz="1600" dirty="0" err="1">
                <a:solidFill>
                  <a:schemeClr val="tx1"/>
                </a:solidFill>
              </a:rPr>
              <a:t>Github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File &gt; Save a copy to GitHub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load any .</a:t>
            </a:r>
            <a:r>
              <a:rPr lang="en-US" sz="1600" dirty="0" err="1">
                <a:solidFill>
                  <a:schemeClr val="tx1"/>
                </a:solidFill>
              </a:rPr>
              <a:t>ipynb</a:t>
            </a:r>
            <a:r>
              <a:rPr lang="en-US" sz="1600" dirty="0">
                <a:solidFill>
                  <a:schemeClr val="tx1"/>
                </a:solidFill>
              </a:rPr>
              <a:t> on GitHub (add path to URL):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colab.research.google.com/</a:t>
            </a:r>
            <a:r>
              <a:rPr lang="en-US" sz="1600" dirty="0" err="1">
                <a:solidFill>
                  <a:schemeClr val="tx1"/>
                </a:solidFill>
              </a:rPr>
              <a:t>github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see the main website for more details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79D86C8A-5804-4F8E-93D8-E6617E313092}"/>
              </a:ext>
            </a:extLst>
          </p:cNvPr>
          <p:cNvSpPr txBox="1">
            <a:spLocks/>
          </p:cNvSpPr>
          <p:nvPr/>
        </p:nvSpPr>
        <p:spPr>
          <a:xfrm>
            <a:off x="4716016" y="1259954"/>
            <a:ext cx="4104456" cy="339318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Google Colaboratory (4)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Main page: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https://colab.research.google.com/notebooks/welcome.ipynb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Overview page: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https://colab.research.google.com/notebooks/basic_features_overview.ipynb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Some tips: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https://www.kdnuggets.com/2018/02/essential-google-colaboratory-tips-tricks.html</a:t>
            </a:r>
          </a:p>
        </p:txBody>
      </p:sp>
    </p:spTree>
    <p:extLst>
      <p:ext uri="{BB962C8B-B14F-4D97-AF65-F5344CB8AC3E}">
        <p14:creationId xmlns:p14="http://schemas.microsoft.com/office/powerpoint/2010/main" val="1340799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4104456" cy="47275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Google Colaboratory (5)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to connect to a server: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1) To go </a:t>
            </a:r>
            <a:r>
              <a:rPr lang="en-US" sz="1600" dirty="0" err="1">
                <a:solidFill>
                  <a:schemeClr val="tx1"/>
                </a:solidFill>
              </a:rPr>
              <a:t>Colab</a:t>
            </a:r>
            <a:r>
              <a:rPr lang="en-US" sz="1600" dirty="0">
                <a:solidFill>
                  <a:schemeClr val="tx1"/>
                </a:solidFill>
              </a:rPr>
              <a:t> “welcome” page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2) Click on “CONNECT” button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to upload local Jupyter notebook: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1) click on “File”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2) click on “Upload notebook</a:t>
            </a:r>
            <a:r>
              <a:rPr lang="mr-IN" sz="1600" dirty="0">
                <a:solidFill>
                  <a:schemeClr val="tx1"/>
                </a:solidFill>
              </a:rPr>
              <a:t>…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3)select a notebook and wait a few moments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to select a GPU: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1) upload a Jupyter notebook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2) Edit &gt; Notebook Settings &gt; Hardware selector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3) Select “GPU”0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79D86C8A-5804-4F8E-93D8-E6617E313092}"/>
              </a:ext>
            </a:extLst>
          </p:cNvPr>
          <p:cNvSpPr txBox="1">
            <a:spLocks/>
          </p:cNvSpPr>
          <p:nvPr/>
        </p:nvSpPr>
        <p:spPr>
          <a:xfrm>
            <a:off x="4716016" y="1259954"/>
            <a:ext cx="4104456" cy="411326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Google Colaboratory (6): Sample Notebooks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NN with California housing dataset: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https://colab.research.google.com/notebooks/mlcc/first_steps_with_tensor_flow.ipynb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Intro to Pandas page: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https://colab.research.google.com/notebooks/mlcc/intro_to_pandas.ipynb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Logistic regression: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https://colab.research.google.com/notebooks/mlcc/logistic_regression.ipynb?hl=en</a:t>
            </a:r>
          </a:p>
        </p:txBody>
      </p:sp>
    </p:spTree>
    <p:extLst>
      <p:ext uri="{BB962C8B-B14F-4D97-AF65-F5344CB8AC3E}">
        <p14:creationId xmlns:p14="http://schemas.microsoft.com/office/powerpoint/2010/main" val="2572886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27363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Tensorflow Serving?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high-performance serving system for ML models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designed for production environments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easy to deploy new algorithms and experiments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with the same server architecture and APIs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provides integration with TensorFlow models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easily extended to serve other models and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=&gt; https://www.tensorflow.org/serving/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28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68759"/>
            <a:ext cx="8640960" cy="35283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Tensorflow Serving?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# Download TF Serving Docker </a:t>
            </a:r>
            <a:r>
              <a:rPr lang="en-US" sz="1600" dirty="0" err="1">
                <a:solidFill>
                  <a:schemeClr val="tx1"/>
                </a:solidFill>
              </a:rPr>
              <a:t>image+repo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docker pull tensorflow/serving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git clone </a:t>
            </a:r>
            <a:r>
              <a:rPr lang="en-US" sz="1600" dirty="0">
                <a:solidFill>
                  <a:schemeClr val="tx1"/>
                </a:solidFill>
                <a:hlinkClick r:id="rId2"/>
              </a:rPr>
              <a:t>https://github.com/tensorflow/serving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# Location of demo models: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TESTDATA="$(</a:t>
            </a:r>
            <a:r>
              <a:rPr lang="en-US" sz="1600" dirty="0" err="1">
                <a:solidFill>
                  <a:schemeClr val="tx1"/>
                </a:solidFill>
              </a:rPr>
              <a:t>pwd</a:t>
            </a:r>
            <a:r>
              <a:rPr lang="en-US" sz="1600" dirty="0">
                <a:solidFill>
                  <a:schemeClr val="tx1"/>
                </a:solidFill>
              </a:rPr>
              <a:t>)/serving/</a:t>
            </a:r>
            <a:r>
              <a:rPr lang="en-US" sz="1600" dirty="0" err="1">
                <a:solidFill>
                  <a:schemeClr val="tx1"/>
                </a:solidFill>
              </a:rPr>
              <a:t>tensorflow_serving</a:t>
            </a:r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600" dirty="0" err="1">
                <a:solidFill>
                  <a:schemeClr val="tx1"/>
                </a:solidFill>
              </a:rPr>
              <a:t>servables</a:t>
            </a:r>
            <a:r>
              <a:rPr lang="en-US" sz="1600" dirty="0">
                <a:solidFill>
                  <a:schemeClr val="tx1"/>
                </a:solidFill>
              </a:rPr>
              <a:t>/tensorflow/</a:t>
            </a:r>
            <a:r>
              <a:rPr lang="en-US" sz="1600" dirty="0" err="1">
                <a:solidFill>
                  <a:schemeClr val="tx1"/>
                </a:solidFill>
              </a:rPr>
              <a:t>testdata</a:t>
            </a:r>
            <a:r>
              <a:rPr lang="en-US" sz="1600" dirty="0">
                <a:solidFill>
                  <a:schemeClr val="tx1"/>
                </a:solidFill>
              </a:rPr>
              <a:t>“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# Start TF Serving container and open the REST API port: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400" dirty="0">
                <a:solidFill>
                  <a:schemeClr val="tx1"/>
                </a:solidFill>
              </a:rPr>
              <a:t>docker run -t --rm -p 8501:8501 \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   -v "$TESTDATA/</a:t>
            </a:r>
            <a:r>
              <a:rPr lang="en-US" sz="1400" dirty="0" err="1">
                <a:solidFill>
                  <a:schemeClr val="tx1"/>
                </a:solidFill>
              </a:rPr>
              <a:t>saved_model_half_plus_two_cpu</a:t>
            </a:r>
            <a:r>
              <a:rPr lang="en-US" sz="1400" dirty="0">
                <a:solidFill>
                  <a:schemeClr val="tx1"/>
                </a:solidFill>
              </a:rPr>
              <a:t>:/models/</a:t>
            </a:r>
            <a:r>
              <a:rPr lang="en-US" sz="1400" dirty="0" err="1">
                <a:solidFill>
                  <a:schemeClr val="tx1"/>
                </a:solidFill>
              </a:rPr>
              <a:t>half_plus_two</a:t>
            </a:r>
            <a:r>
              <a:rPr lang="en-US" sz="1400" dirty="0">
                <a:solidFill>
                  <a:schemeClr val="tx1"/>
                </a:solidFill>
              </a:rPr>
              <a:t>”   -e MODEL_NAME=</a:t>
            </a:r>
            <a:r>
              <a:rPr lang="en-US" sz="1400" dirty="0" err="1">
                <a:solidFill>
                  <a:schemeClr val="tx1"/>
                </a:solidFill>
              </a:rPr>
              <a:t>half_plus_two</a:t>
            </a:r>
            <a:r>
              <a:rPr lang="en-US" sz="1400" dirty="0">
                <a:solidFill>
                  <a:schemeClr val="tx1"/>
                </a:solidFill>
              </a:rPr>
              <a:t> \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   tensorflow/serving </a:t>
            </a:r>
            <a:r>
              <a:rPr lang="en-US" sz="1400" b="1" dirty="0">
                <a:solidFill>
                  <a:schemeClr val="tx1"/>
                </a:solidFill>
              </a:rPr>
              <a:t>&amp;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5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68759"/>
            <a:ext cx="8640960" cy="21602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Tensorflow Serving? (3)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# Query the model using the predict API: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curl -d '{"instances": [1.0, 2.0, 5.0]}’ \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-X POST http://localhost:8501/v1/models/half_plus_two:predict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# Returns this result: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#=&gt; { "predictions": [2.5, 3.0, 4.5] 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97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68759"/>
            <a:ext cx="8640960" cy="28803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Tensor2Tensor?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#</a:t>
            </a:r>
            <a:r>
              <a:rPr lang="en-US" sz="1600" dirty="0">
                <a:solidFill>
                  <a:schemeClr val="tx1"/>
                </a:solidFill>
              </a:rPr>
              <a:t>a library of DL models and datasets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makes DL more accessible/accelerate ML research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actively used by the Google Brain team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provides downloadable datasets / pre-trained models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can also create/train your own models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cs typeface="Century Gothic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entury Gothic"/>
              </a:rPr>
              <a:t>Colab</a:t>
            </a:r>
            <a:r>
              <a:rPr lang="en-US" sz="1600" dirty="0">
                <a:solidFill>
                  <a:schemeClr val="tx1"/>
                </a:solidFill>
                <a:cs typeface="Century Gothic"/>
              </a:rPr>
              <a:t> notebook with intro to tensor2tensor: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400" dirty="0">
                <a:solidFill>
                  <a:schemeClr val="tx1"/>
                </a:solidFill>
                <a:cs typeface="Century Gothic"/>
              </a:rPr>
              <a:t>https://colab.research.google.com/github/tensorflow/tensor2tensor/blob/master/tensor2tensor/notebooks/hello_t2t.ipynb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322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2828</Words>
  <Application>Microsoft Office PowerPoint</Application>
  <PresentationFormat>On-screen Show (4:3)</PresentationFormat>
  <Paragraphs>473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Courier</vt:lpstr>
      <vt:lpstr>Wingdings</vt:lpstr>
      <vt:lpstr>Office 佈景主題</vt:lpstr>
      <vt:lpstr>3 Introduction to TensorFlow (3)</vt:lpstr>
      <vt:lpstr>3 Introduction to TensorFlow (3)</vt:lpstr>
      <vt:lpstr>3 Introduction to TensorFlow (3)</vt:lpstr>
      <vt:lpstr>3 Introduction to TensorFlow (3)</vt:lpstr>
      <vt:lpstr>3 Introduction to TensorFlow (3)</vt:lpstr>
      <vt:lpstr>3 Introduction to TensorFlow (3)</vt:lpstr>
      <vt:lpstr>3 Introduction to TensorFlow (3)</vt:lpstr>
      <vt:lpstr>3 Introduction to TensorFlow (3)</vt:lpstr>
      <vt:lpstr>3 Introduction to TensorFlow (3)</vt:lpstr>
      <vt:lpstr>3 Introduction to TensorFlow (3)</vt:lpstr>
      <vt:lpstr>3 Introduction to TensorFlow (3)</vt:lpstr>
      <vt:lpstr>3 Introduction to TensorFlow (3)</vt:lpstr>
      <vt:lpstr>3 Introduction to TensorFlow (3)</vt:lpstr>
      <vt:lpstr>3 Introduction to TensorFlow (3)</vt:lpstr>
      <vt:lpstr>3 Introduction to TensorFlow (3)</vt:lpstr>
      <vt:lpstr>3 Introduction to TensorFlow (3)</vt:lpstr>
      <vt:lpstr>3 Introduction to TensorFlow (3)</vt:lpstr>
      <vt:lpstr>3 Introduction to TensorFlow (3)</vt:lpstr>
      <vt:lpstr>3 Introduction to TensorFlow (3)</vt:lpstr>
      <vt:lpstr>3 Introduction to TensorFlow (3)</vt:lpstr>
      <vt:lpstr>3 Introduction to TensorFlow (3)</vt:lpstr>
      <vt:lpstr>3 Introduction to TensorFlow (3)</vt:lpstr>
      <vt:lpstr>3 Introduction to TensorFlow (3)</vt:lpstr>
      <vt:lpstr>3 Introduction to TensorFlow (3)</vt:lpstr>
      <vt:lpstr>3 Introduction to TensorFlow (3)</vt:lpstr>
      <vt:lpstr>3 Introduction to TensorFlow (3)</vt:lpstr>
      <vt:lpstr>3 Introduction to TensorFlow (3)</vt:lpstr>
      <vt:lpstr>3 Introduction to TensorFlow (3)</vt:lpstr>
      <vt:lpstr>3 Introduction to TensorFlow (3)</vt:lpstr>
      <vt:lpstr>3 Introduction to TensorFlow (3)</vt:lpstr>
      <vt:lpstr>3 Introduction to TensorFlow (3)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763</cp:revision>
  <dcterms:created xsi:type="dcterms:W3CDTF">2018-09-28T16:40:41Z</dcterms:created>
  <dcterms:modified xsi:type="dcterms:W3CDTF">2019-02-25T01:09:28Z</dcterms:modified>
</cp:coreProperties>
</file>