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8" r:id="rId3"/>
    <p:sldId id="260" r:id="rId4"/>
    <p:sldId id="261" r:id="rId5"/>
    <p:sldId id="262" r:id="rId6"/>
    <p:sldId id="263" r:id="rId7"/>
    <p:sldId id="264" r:id="rId8"/>
    <p:sldId id="265" r:id="rId9"/>
    <p:sldId id="266" r:id="rId10"/>
    <p:sldId id="267" r:id="rId11"/>
    <p:sldId id="268" r:id="rId12"/>
    <p:sldId id="271" r:id="rId13"/>
    <p:sldId id="272" r:id="rId14"/>
    <p:sldId id="273" r:id="rId15"/>
    <p:sldId id="269" r:id="rId16"/>
    <p:sldId id="270" r:id="rId17"/>
    <p:sldId id="275" r:id="rId18"/>
    <p:sldId id="274" r:id="rId19"/>
    <p:sldId id="276" r:id="rId20"/>
    <p:sldId id="277" r:id="rId21"/>
    <p:sldId id="278" r:id="rId22"/>
    <p:sldId id="279" r:id="rId23"/>
    <p:sldId id="280" r:id="rId24"/>
    <p:sldId id="281" r:id="rId25"/>
    <p:sldId id="282" r:id="rId26"/>
    <p:sldId id="283" r:id="rId27"/>
    <p:sldId id="284" r:id="rId28"/>
    <p:sldId id="285" r:id="rId29"/>
    <p:sldId id="286" r:id="rId30"/>
    <p:sldId id="288" r:id="rId31"/>
    <p:sldId id="287" r:id="rId32"/>
    <p:sldId id="289" r:id="rId33"/>
    <p:sldId id="290" r:id="rId34"/>
    <p:sldId id="291" r:id="rId35"/>
    <p:sldId id="292" r:id="rId36"/>
    <p:sldId id="293" r:id="rId37"/>
    <p:sldId id="294" r:id="rId38"/>
    <p:sldId id="259" r:id="rId3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70" autoAdjust="0"/>
    <p:restoredTop sz="96806" autoAdjust="0"/>
  </p:normalViewPr>
  <p:slideViewPr>
    <p:cSldViewPr>
      <p:cViewPr varScale="1">
        <p:scale>
          <a:sx n="92" d="100"/>
          <a:sy n="92" d="100"/>
        </p:scale>
        <p:origin x="91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2019/3/7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2019/3/7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2019/3/7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2019/3/7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2019/3/7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2019/3/7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2019/3/7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2019/3/7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2019/3/7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2019/3/7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2019/3/7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2019/3/7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2019/3/7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docs.gimp.org/en/plug-in-convmatrix.html"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aymericdamien/TensorFlow-Examples/blob/master/examples/3_NeuralNetworks/convolutional_network_raw.py" TargetMode="Externa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towardsdatascience.com/object-detection-with-10-lines-of-code-d6cb4d86f606" TargetMode="External"/><Relationship Id="rId2" Type="http://schemas.openxmlformats.org/officeDocument/2006/relationships/hyperlink" Target="https://github.com/OlafenwaMoses/ImageAI"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Backpropagation" TargetMode="External"/><Relationship Id="rId2" Type="http://schemas.openxmlformats.org/officeDocument/2006/relationships/hyperlink" Target="https://en.wikipedia.org/wiki/Activation_function"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 Convolutional Neural Network (1)</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Convolutional Neural Network (1)</a:t>
            </a:r>
            <a:endParaRPr lang="zh-TW" altLang="en-US" b="1" dirty="0">
              <a:solidFill>
                <a:srgbClr val="FFFF00"/>
              </a:solidFill>
            </a:endParaRPr>
          </a:p>
        </p:txBody>
      </p:sp>
      <p:sp>
        <p:nvSpPr>
          <p:cNvPr id="3" name="副標題 2"/>
          <p:cNvSpPr>
            <a:spLocks noGrp="1"/>
          </p:cNvSpPr>
          <p:nvPr>
            <p:ph type="subTitle" idx="1"/>
          </p:nvPr>
        </p:nvSpPr>
        <p:spPr>
          <a:xfrm>
            <a:off x="467544" y="1268760"/>
            <a:ext cx="8136904" cy="30963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CNN (General Structure)</a:t>
            </a:r>
          </a:p>
          <a:p>
            <a:pPr marL="342900" indent="-342900" algn="l">
              <a:buClr>
                <a:srgbClr val="0070C0"/>
              </a:buClr>
              <a:buSzPct val="80000"/>
              <a:buFont typeface="Wingdings" pitchFamily="2" charset="2"/>
              <a:buChar char="u"/>
            </a:pPr>
            <a:r>
              <a:rPr lang="en-US" sz="1600" dirty="0">
                <a:solidFill>
                  <a:schemeClr val="tx1"/>
                </a:solidFill>
              </a:rPr>
              <a:t>1) An input layer (image data)</a:t>
            </a:r>
          </a:p>
          <a:p>
            <a:pPr marL="342900" indent="-342900" algn="l">
              <a:buClr>
                <a:srgbClr val="0070C0"/>
              </a:buClr>
              <a:buSzPct val="80000"/>
              <a:buFont typeface="Wingdings" pitchFamily="2" charset="2"/>
              <a:buChar char="u"/>
            </a:pPr>
            <a:r>
              <a:rPr lang="en-US" sz="1600" dirty="0">
                <a:solidFill>
                  <a:schemeClr val="tx1"/>
                </a:solidFill>
              </a:rPr>
              <a:t>2) Convolutions (aka filters)</a:t>
            </a:r>
          </a:p>
          <a:p>
            <a:pPr marL="342900" indent="-342900" algn="l">
              <a:buClr>
                <a:srgbClr val="0070C0"/>
              </a:buClr>
              <a:buSzPct val="80000"/>
              <a:buFont typeface="Wingdings" pitchFamily="2" charset="2"/>
              <a:buChar char="u"/>
            </a:pPr>
            <a:r>
              <a:rPr lang="en-US" sz="1600" dirty="0">
                <a:solidFill>
                  <a:schemeClr val="tx1"/>
                </a:solidFill>
              </a:rPr>
              <a:t>3) Activation function: RELU</a:t>
            </a:r>
          </a:p>
          <a:p>
            <a:pPr marL="342900" indent="-342900" algn="l">
              <a:buClr>
                <a:srgbClr val="0070C0"/>
              </a:buClr>
              <a:buSzPct val="80000"/>
              <a:buFont typeface="Wingdings" pitchFamily="2" charset="2"/>
              <a:buChar char="u"/>
            </a:pPr>
            <a:r>
              <a:rPr lang="en-US" sz="1600" dirty="0">
                <a:solidFill>
                  <a:schemeClr val="tx1"/>
                </a:solidFill>
              </a:rPr>
              <a:t>4) Max pooling layer</a:t>
            </a:r>
          </a:p>
          <a:p>
            <a:pPr marL="342900" indent="-342900" algn="l">
              <a:buClr>
                <a:srgbClr val="0070C0"/>
              </a:buClr>
              <a:buSzPct val="80000"/>
              <a:buFont typeface="Wingdings" pitchFamily="2" charset="2"/>
              <a:buChar char="u"/>
            </a:pPr>
            <a:r>
              <a:rPr lang="en-US" sz="1600" dirty="0">
                <a:solidFill>
                  <a:schemeClr val="tx1"/>
                </a:solidFill>
              </a:rPr>
              <a:t>5) repeat steps 2, 3, and 4</a:t>
            </a:r>
          </a:p>
          <a:p>
            <a:pPr marL="342900" indent="-342900" algn="l">
              <a:buClr>
                <a:srgbClr val="0070C0"/>
              </a:buClr>
              <a:buSzPct val="80000"/>
              <a:buFont typeface="Wingdings" pitchFamily="2" charset="2"/>
              <a:buChar char="u"/>
            </a:pPr>
            <a:r>
              <a:rPr lang="en-US" sz="1600" dirty="0">
                <a:solidFill>
                  <a:schemeClr val="tx1"/>
                </a:solidFill>
              </a:rPr>
              <a:t>6) add FC (fully connected) layer</a:t>
            </a:r>
          </a:p>
          <a:p>
            <a:pPr marL="342900" indent="-342900" algn="l">
              <a:buClr>
                <a:srgbClr val="0070C0"/>
              </a:buClr>
              <a:buSzPct val="80000"/>
              <a:buFont typeface="Wingdings" pitchFamily="2" charset="2"/>
              <a:buChar char="u"/>
            </a:pPr>
            <a:r>
              <a:rPr lang="en-US" sz="1600" dirty="0">
                <a:solidFill>
                  <a:schemeClr val="tx1"/>
                </a:solidFill>
              </a:rPr>
              <a:t>7) use </a:t>
            </a:r>
            <a:r>
              <a:rPr lang="en-US" sz="1600" dirty="0" err="1">
                <a:solidFill>
                  <a:schemeClr val="tx1"/>
                </a:solidFill>
              </a:rPr>
              <a:t>softmax</a:t>
            </a:r>
            <a:r>
              <a:rPr lang="en-US" sz="1600" dirty="0">
                <a:solidFill>
                  <a:schemeClr val="tx1"/>
                </a:solidFill>
              </a:rPr>
              <a:t> activation function</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Also involves back propagation</a:t>
            </a: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1885024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Convolutional Neural Network (1)</a:t>
            </a:r>
            <a:endParaRPr lang="zh-TW" altLang="en-US" b="1" dirty="0">
              <a:solidFill>
                <a:srgbClr val="FFFF00"/>
              </a:solidFill>
            </a:endParaRPr>
          </a:p>
        </p:txBody>
      </p:sp>
      <p:sp>
        <p:nvSpPr>
          <p:cNvPr id="3" name="副標題 2"/>
          <p:cNvSpPr>
            <a:spLocks noGrp="1"/>
          </p:cNvSpPr>
          <p:nvPr>
            <p:ph type="subTitle" idx="1"/>
          </p:nvPr>
        </p:nvSpPr>
        <p:spPr>
          <a:xfrm>
            <a:off x="467544" y="1268760"/>
            <a:ext cx="4068452" cy="18002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Why Use Max Pooling? (1)</a:t>
            </a:r>
          </a:p>
          <a:p>
            <a:pPr marL="342900" indent="-342900" algn="l">
              <a:buClr>
                <a:srgbClr val="0070C0"/>
              </a:buClr>
              <a:buSzPct val="80000"/>
              <a:buFont typeface="Wingdings" pitchFamily="2" charset="2"/>
              <a:buChar char="u"/>
            </a:pPr>
            <a:r>
              <a:rPr lang="en-US" sz="1600" dirty="0">
                <a:solidFill>
                  <a:schemeClr val="tx1"/>
                </a:solidFill>
              </a:rPr>
              <a:t>Two main objectives:</a:t>
            </a:r>
          </a:p>
          <a:p>
            <a:pPr marL="342900" indent="-342900" algn="l">
              <a:buClr>
                <a:srgbClr val="0070C0"/>
              </a:buClr>
              <a:buSzPct val="80000"/>
              <a:buFont typeface="Wingdings" pitchFamily="2" charset="2"/>
              <a:buChar char="u"/>
            </a:pPr>
            <a:r>
              <a:rPr lang="en-US" sz="1600" dirty="0">
                <a:solidFill>
                  <a:schemeClr val="tx1"/>
                </a:solidFill>
              </a:rPr>
              <a:t>Reason 1: Reduce the computational cost</a:t>
            </a:r>
          </a:p>
          <a:p>
            <a:pPr marL="342900" indent="-342900" algn="l">
              <a:buClr>
                <a:srgbClr val="0070C0"/>
              </a:buClr>
              <a:buSzPct val="80000"/>
              <a:buFont typeface="Wingdings" pitchFamily="2" charset="2"/>
              <a:buChar char="u"/>
            </a:pPr>
            <a:r>
              <a:rPr lang="en-US" sz="1600" dirty="0">
                <a:solidFill>
                  <a:schemeClr val="tx1"/>
                </a:solidFill>
              </a:rPr>
              <a:t>reduce the size of the previous layer </a:t>
            </a:r>
          </a:p>
          <a:p>
            <a:pPr marL="342900" indent="-342900" algn="l">
              <a:buClr>
                <a:srgbClr val="0070C0"/>
              </a:buClr>
              <a:buSzPct val="80000"/>
              <a:buFont typeface="Wingdings" pitchFamily="2" charset="2"/>
              <a:buChar char="u"/>
            </a:pPr>
            <a:r>
              <a:rPr lang="en-US" sz="1600" dirty="0">
                <a:solidFill>
                  <a:schemeClr val="tx1"/>
                </a:solidFill>
              </a:rPr>
              <a:t>without any additional parameters </a:t>
            </a:r>
          </a:p>
          <a:p>
            <a:pPr marL="342900" indent="-342900" algn="l">
              <a:buClr>
                <a:srgbClr val="0070C0"/>
              </a:buClr>
              <a:buSzPct val="80000"/>
              <a:buFont typeface="Wingdings" pitchFamily="2" charset="2"/>
              <a:buChar char="u"/>
            </a:pPr>
            <a:r>
              <a:rPr lang="en-US" sz="1600" dirty="0">
                <a:solidFill>
                  <a:schemeClr val="tx1"/>
                </a:solidFill>
              </a:rPr>
              <a:t>shrink data without any training cost </a:t>
            </a: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3082736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Convolutional Neural Network (1)</a:t>
            </a:r>
            <a:endParaRPr lang="zh-TW" altLang="en-US" b="1" dirty="0">
              <a:solidFill>
                <a:srgbClr val="FFFF00"/>
              </a:solidFill>
            </a:endParaRPr>
          </a:p>
        </p:txBody>
      </p:sp>
      <p:sp>
        <p:nvSpPr>
          <p:cNvPr id="3" name="副標題 2"/>
          <p:cNvSpPr>
            <a:spLocks noGrp="1"/>
          </p:cNvSpPr>
          <p:nvPr>
            <p:ph type="subTitle" idx="1"/>
          </p:nvPr>
        </p:nvSpPr>
        <p:spPr>
          <a:xfrm>
            <a:off x="467544" y="1268761"/>
            <a:ext cx="8280920" cy="367240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Why Use Max Pooling? (2): What is Max Pooling?</a:t>
            </a:r>
          </a:p>
          <a:p>
            <a:pPr marL="342900" indent="-342900" algn="l">
              <a:buClr>
                <a:srgbClr val="0070C0"/>
              </a:buClr>
              <a:buSzPct val="80000"/>
              <a:buFont typeface="Wingdings" pitchFamily="2" charset="2"/>
              <a:buChar char="u"/>
            </a:pPr>
            <a:r>
              <a:rPr lang="en-US" sz="1600" dirty="0">
                <a:solidFill>
                  <a:schemeClr val="tx1"/>
                </a:solidFill>
              </a:rPr>
              <a:t>https://www.quora.com/What-is-max-pooling-in-convolutional-neural-networks</a:t>
            </a:r>
          </a:p>
          <a:p>
            <a:pPr marL="342900" indent="-342900" algn="l">
              <a:buClr>
                <a:srgbClr val="0070C0"/>
              </a:buClr>
              <a:buSzPct val="80000"/>
              <a:buFont typeface="Wingdings" pitchFamily="2" charset="2"/>
              <a:buChar char="u"/>
            </a:pPr>
            <a:r>
              <a:rPr lang="en-US" sz="1600" dirty="0">
                <a:solidFill>
                  <a:schemeClr val="tx1"/>
                </a:solidFill>
              </a:rPr>
              <a:t>Max pooling is a </a:t>
            </a:r>
            <a:r>
              <a:rPr lang="en-US" sz="1600" b="1" dirty="0">
                <a:solidFill>
                  <a:schemeClr val="tx1"/>
                </a:solidFill>
              </a:rPr>
              <a:t>sample-based discretization process</a:t>
            </a:r>
            <a:r>
              <a:rPr lang="en-US" sz="1600" dirty="0">
                <a:solidFill>
                  <a:schemeClr val="tx1"/>
                </a:solidFill>
              </a:rPr>
              <a:t>. The objective is to down-sample an input representation (image, hidden-layer output matrix, etc.), reducing its dimensionality and allowing for assumptions to be made about features contained in the sub-regions binned.</a:t>
            </a:r>
          </a:p>
          <a:p>
            <a:pPr marL="342900" indent="-342900" algn="l">
              <a:buClr>
                <a:srgbClr val="0070C0"/>
              </a:buClr>
              <a:buSzPct val="80000"/>
              <a:buFont typeface="Wingdings" pitchFamily="2" charset="2"/>
              <a:buChar char="u"/>
            </a:pPr>
            <a:r>
              <a:rPr lang="en-US" sz="1600" dirty="0">
                <a:solidFill>
                  <a:schemeClr val="tx1"/>
                </a:solidFill>
              </a:rPr>
              <a:t>This is done to in part to help over-fitting by providing an abstracted form of the representation. As well, it reduces the computational cost by reducing the number of parameters to learn and provides basic translation invariance to the internal representation.</a:t>
            </a:r>
          </a:p>
          <a:p>
            <a:pPr marL="342900" indent="-342900" algn="l">
              <a:buClr>
                <a:srgbClr val="0070C0"/>
              </a:buClr>
              <a:buSzPct val="80000"/>
              <a:buFont typeface="Wingdings" pitchFamily="2" charset="2"/>
              <a:buChar char="u"/>
            </a:pPr>
            <a:r>
              <a:rPr lang="en-US" sz="1600" dirty="0">
                <a:solidFill>
                  <a:schemeClr val="tx1"/>
                </a:solidFill>
              </a:rPr>
              <a:t>Max pooling is done by applying a </a:t>
            </a:r>
            <a:r>
              <a:rPr lang="en-US" sz="1600" i="1" dirty="0">
                <a:solidFill>
                  <a:schemeClr val="tx1"/>
                </a:solidFill>
              </a:rPr>
              <a:t>max filter</a:t>
            </a:r>
            <a:r>
              <a:rPr lang="en-US" sz="1600" dirty="0">
                <a:solidFill>
                  <a:schemeClr val="tx1"/>
                </a:solidFill>
              </a:rPr>
              <a:t> to (usually) non-overlapping subregions of the initial representation.</a:t>
            </a:r>
          </a:p>
          <a:p>
            <a:pPr marL="342900" indent="-342900" algn="l">
              <a:buClr>
                <a:srgbClr val="0070C0"/>
              </a:buClr>
              <a:buSzPct val="80000"/>
              <a:buFont typeface="Wingdings" pitchFamily="2" charset="2"/>
              <a:buChar char="u"/>
            </a:pPr>
            <a:r>
              <a:rPr lang="en-US" sz="1600" dirty="0">
                <a:solidFill>
                  <a:schemeClr val="tx1"/>
                </a:solidFill>
              </a:rPr>
              <a:t>Let's say we have a 4x4 matrix representing our initial input. </a:t>
            </a:r>
            <a:br>
              <a:rPr lang="en-US" sz="1600" dirty="0">
                <a:solidFill>
                  <a:schemeClr val="tx1"/>
                </a:solidFill>
              </a:rPr>
            </a:br>
            <a:r>
              <a:rPr lang="en-US" sz="1600" dirty="0">
                <a:solidFill>
                  <a:schemeClr val="tx1"/>
                </a:solidFill>
              </a:rPr>
              <a:t>Let's say, as well, that we have a 2x2 filter that we'll run over our input. We'll have a </a:t>
            </a:r>
            <a:r>
              <a:rPr lang="en-US" sz="1600" b="1" dirty="0">
                <a:solidFill>
                  <a:schemeClr val="tx1"/>
                </a:solidFill>
              </a:rPr>
              <a:t>stride</a:t>
            </a:r>
            <a:r>
              <a:rPr lang="en-US" sz="1600" dirty="0">
                <a:solidFill>
                  <a:schemeClr val="tx1"/>
                </a:solidFill>
              </a:rPr>
              <a:t> of 2 (meaning the (dx, </a:t>
            </a:r>
            <a:r>
              <a:rPr lang="en-US" sz="1600" dirty="0" err="1">
                <a:solidFill>
                  <a:schemeClr val="tx1"/>
                </a:solidFill>
              </a:rPr>
              <a:t>dy</a:t>
            </a:r>
            <a:r>
              <a:rPr lang="en-US" sz="1600" dirty="0">
                <a:solidFill>
                  <a:schemeClr val="tx1"/>
                </a:solidFill>
              </a:rPr>
              <a:t>) for stepping over our input will be (2, 2)) and won't overlap regions.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1347804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Convolutional Neural Network (1)</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046F0B38-B19D-44E3-95A2-834E18785F83}"/>
              </a:ext>
            </a:extLst>
          </p:cNvPr>
          <p:cNvPicPr>
            <a:picLocks noChangeAspect="1"/>
          </p:cNvPicPr>
          <p:nvPr/>
        </p:nvPicPr>
        <p:blipFill>
          <a:blip r:embed="rId2"/>
          <a:stretch>
            <a:fillRect/>
          </a:stretch>
        </p:blipFill>
        <p:spPr>
          <a:xfrm>
            <a:off x="3131840" y="2799893"/>
            <a:ext cx="4017687" cy="1871343"/>
          </a:xfrm>
          <a:prstGeom prst="rect">
            <a:avLst/>
          </a:prstGeom>
          <a:ln>
            <a:solidFill>
              <a:srgbClr val="C00000"/>
            </a:solidFill>
          </a:ln>
        </p:spPr>
      </p:pic>
      <p:sp>
        <p:nvSpPr>
          <p:cNvPr id="9" name="副標題 2">
            <a:extLst>
              <a:ext uri="{FF2B5EF4-FFF2-40B4-BE49-F238E27FC236}">
                <a16:creationId xmlns:a16="http://schemas.microsoft.com/office/drawing/2014/main" id="{A38FFD7E-F5DB-4206-AF00-FEDE85BA0803}"/>
              </a:ext>
            </a:extLst>
          </p:cNvPr>
          <p:cNvSpPr txBox="1">
            <a:spLocks/>
          </p:cNvSpPr>
          <p:nvPr/>
        </p:nvSpPr>
        <p:spPr>
          <a:xfrm>
            <a:off x="457200" y="1353107"/>
            <a:ext cx="8258448" cy="99577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600" b="1" dirty="0">
                <a:solidFill>
                  <a:schemeClr val="tx1"/>
                </a:solidFill>
              </a:rPr>
              <a:t>Why Use Max Pooling? (3): What is Max Pooling?</a:t>
            </a: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For each of the regions represented by the filter, we will take the </a:t>
            </a:r>
            <a:r>
              <a:rPr lang="en-US" sz="1600" b="1" i="1" dirty="0">
                <a:solidFill>
                  <a:schemeClr val="tx1"/>
                </a:solidFill>
              </a:rPr>
              <a:t>max </a:t>
            </a:r>
            <a:r>
              <a:rPr lang="en-US" sz="1600" dirty="0">
                <a:solidFill>
                  <a:schemeClr val="tx1"/>
                </a:solidFill>
              </a:rPr>
              <a:t>of that region and create a new, output matrix where each element is the max of a region in the original input.</a:t>
            </a:r>
          </a:p>
        </p:txBody>
      </p:sp>
      <p:pic>
        <p:nvPicPr>
          <p:cNvPr id="1026" name="Picture 2" descr="https://qph.fs.quoracdn.net/main-qimg-3a8a3a78734fed3301ed3546634b871a-c">
            <a:extLst>
              <a:ext uri="{FF2B5EF4-FFF2-40B4-BE49-F238E27FC236}">
                <a16:creationId xmlns:a16="http://schemas.microsoft.com/office/drawing/2014/main" id="{B1EE1E37-DCCA-468F-89CE-91AE225A21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4024029"/>
            <a:ext cx="3349178" cy="2645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967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Convolutional Neural Network (1)</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
        <p:nvSpPr>
          <p:cNvPr id="9" name="副標題 2">
            <a:extLst>
              <a:ext uri="{FF2B5EF4-FFF2-40B4-BE49-F238E27FC236}">
                <a16:creationId xmlns:a16="http://schemas.microsoft.com/office/drawing/2014/main" id="{A38FFD7E-F5DB-4206-AF00-FEDE85BA0803}"/>
              </a:ext>
            </a:extLst>
          </p:cNvPr>
          <p:cNvSpPr txBox="1">
            <a:spLocks/>
          </p:cNvSpPr>
          <p:nvPr/>
        </p:nvSpPr>
        <p:spPr>
          <a:xfrm>
            <a:off x="457200" y="1353107"/>
            <a:ext cx="8258448" cy="851758"/>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600" b="1" dirty="0">
                <a:solidFill>
                  <a:schemeClr val="tx1"/>
                </a:solidFill>
              </a:rPr>
              <a:t>Why Use Max Pooling? (4): What is Max Pooling?</a:t>
            </a:r>
          </a:p>
          <a:p>
            <a:pPr marL="342900" indent="-342900" algn="l">
              <a:buClr>
                <a:srgbClr val="0070C0"/>
              </a:buClr>
              <a:buSzPct val="80000"/>
              <a:buFont typeface="Wingdings" pitchFamily="2" charset="2"/>
              <a:buChar char="u"/>
            </a:pPr>
            <a:r>
              <a:rPr lang="en-US" sz="1600" dirty="0">
                <a:solidFill>
                  <a:schemeClr val="tx1"/>
                </a:solidFill>
              </a:rPr>
              <a:t>For a real example (note that the z dimension, the number of layers, remains unchanged in the pooling operation):.</a:t>
            </a:r>
          </a:p>
        </p:txBody>
      </p:sp>
      <p:pic>
        <p:nvPicPr>
          <p:cNvPr id="1026" name="Picture 2" descr="https://qph.fs.quoracdn.net/main-qimg-3a8a3a78734fed3301ed3546634b871a-c">
            <a:extLst>
              <a:ext uri="{FF2B5EF4-FFF2-40B4-BE49-F238E27FC236}">
                <a16:creationId xmlns:a16="http://schemas.microsoft.com/office/drawing/2014/main" id="{B1EE1E37-DCCA-468F-89CE-91AE225A21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318319"/>
            <a:ext cx="4968552" cy="3924576"/>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882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Convolutional Neural Network (1)</a:t>
            </a:r>
            <a:endParaRPr lang="zh-TW" altLang="en-US" b="1" dirty="0">
              <a:solidFill>
                <a:srgbClr val="FFFF00"/>
              </a:solidFill>
            </a:endParaRPr>
          </a:p>
        </p:txBody>
      </p:sp>
      <p:sp>
        <p:nvSpPr>
          <p:cNvPr id="3" name="副標題 2"/>
          <p:cNvSpPr>
            <a:spLocks noGrp="1"/>
          </p:cNvSpPr>
          <p:nvPr>
            <p:ph type="subTitle" idx="1"/>
          </p:nvPr>
        </p:nvSpPr>
        <p:spPr>
          <a:xfrm>
            <a:off x="467544" y="1268760"/>
            <a:ext cx="8136904" cy="295232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Why Use Max Pooling? (5)</a:t>
            </a:r>
          </a:p>
          <a:p>
            <a:pPr marL="342900" indent="-342900" algn="l">
              <a:buClr>
                <a:srgbClr val="0070C0"/>
              </a:buClr>
              <a:buSzPct val="80000"/>
              <a:buFont typeface="Wingdings" pitchFamily="2" charset="2"/>
              <a:buChar char="u"/>
            </a:pPr>
            <a:r>
              <a:rPr lang="en-US" sz="1600" dirty="0">
                <a:solidFill>
                  <a:schemeClr val="tx1"/>
                </a:solidFill>
              </a:rPr>
              <a:t>2x2 pooling layers (very common size)</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useful to reduce the size of the previous step </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especially if you plan to try different convolutions </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at the same time over the same previous layer </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without pooling the # of parameters is too large </a:t>
            </a: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extLst>
      <p:ext uri="{BB962C8B-B14F-4D97-AF65-F5344CB8AC3E}">
        <p14:creationId xmlns:p14="http://schemas.microsoft.com/office/powerpoint/2010/main" val="1558030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Convolutional Neural Network (1)</a:t>
            </a:r>
            <a:endParaRPr lang="zh-TW" altLang="en-US" b="1" dirty="0">
              <a:solidFill>
                <a:srgbClr val="FFFF00"/>
              </a:solidFill>
            </a:endParaRPr>
          </a:p>
        </p:txBody>
      </p:sp>
      <p:sp>
        <p:nvSpPr>
          <p:cNvPr id="3" name="副標題 2"/>
          <p:cNvSpPr>
            <a:spLocks noGrp="1"/>
          </p:cNvSpPr>
          <p:nvPr>
            <p:ph type="subTitle" idx="1"/>
          </p:nvPr>
        </p:nvSpPr>
        <p:spPr>
          <a:xfrm>
            <a:off x="467544" y="1268760"/>
            <a:ext cx="8136904" cy="158417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Why Use Max Pooling? (6)</a:t>
            </a:r>
          </a:p>
          <a:p>
            <a:pPr marL="342900" indent="-342900" algn="l">
              <a:buClr>
                <a:srgbClr val="0070C0"/>
              </a:buClr>
              <a:buSzPct val="80000"/>
              <a:buFont typeface="Wingdings" pitchFamily="2" charset="2"/>
              <a:buChar char="u"/>
            </a:pPr>
            <a:r>
              <a:rPr lang="en-US" sz="1600" dirty="0">
                <a:solidFill>
                  <a:schemeClr val="tx1"/>
                </a:solidFill>
              </a:rPr>
              <a:t>Reason 2: Make the network more generic</a:t>
            </a:r>
          </a:p>
          <a:p>
            <a:pPr marL="342900" indent="-342900" algn="l">
              <a:buClr>
                <a:srgbClr val="0070C0"/>
              </a:buClr>
              <a:buSzPct val="80000"/>
              <a:buFont typeface="Wingdings" pitchFamily="2" charset="2"/>
              <a:buChar char="u"/>
            </a:pPr>
            <a:r>
              <a:rPr lang="en-US" sz="1600" dirty="0">
                <a:solidFill>
                  <a:schemeClr val="tx1"/>
                </a:solidFill>
              </a:rPr>
              <a:t>Pooling helps the layer generalize </a:t>
            </a:r>
          </a:p>
          <a:p>
            <a:pPr marL="342900" indent="-342900" algn="l">
              <a:buClr>
                <a:srgbClr val="0070C0"/>
              </a:buClr>
              <a:buSzPct val="80000"/>
              <a:buFont typeface="Wingdings" pitchFamily="2" charset="2"/>
              <a:buChar char="u"/>
            </a:pPr>
            <a:r>
              <a:rPr lang="en-US" sz="1600" dirty="0">
                <a:solidFill>
                  <a:schemeClr val="tx1"/>
                </a:solidFill>
              </a:rPr>
              <a:t>it combines several values into one</a:t>
            </a:r>
          </a:p>
          <a:p>
            <a:pPr marL="342900" indent="-342900" algn="l">
              <a:buClr>
                <a:srgbClr val="0070C0"/>
              </a:buClr>
              <a:buSzPct val="80000"/>
              <a:buFont typeface="Wingdings" pitchFamily="2" charset="2"/>
              <a:buChar char="u"/>
            </a:pPr>
            <a:r>
              <a:rPr lang="en-US" sz="1600" dirty="0">
                <a:solidFill>
                  <a:schemeClr val="tx1"/>
                </a:solidFill>
              </a:rPr>
              <a:t>this decreases the chance of overfitting </a:t>
            </a: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extLst>
      <p:ext uri="{BB962C8B-B14F-4D97-AF65-F5344CB8AC3E}">
        <p14:creationId xmlns:p14="http://schemas.microsoft.com/office/powerpoint/2010/main" val="3932533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Convolutional Neural Network (1)</a:t>
            </a:r>
            <a:endParaRPr lang="zh-TW" altLang="en-US" b="1" dirty="0">
              <a:solidFill>
                <a:srgbClr val="FFFF00"/>
              </a:solidFill>
            </a:endParaRPr>
          </a:p>
        </p:txBody>
      </p:sp>
      <p:sp>
        <p:nvSpPr>
          <p:cNvPr id="3" name="副標題 2"/>
          <p:cNvSpPr>
            <a:spLocks noGrp="1"/>
          </p:cNvSpPr>
          <p:nvPr>
            <p:ph type="subTitle" idx="1"/>
          </p:nvPr>
        </p:nvSpPr>
        <p:spPr>
          <a:xfrm>
            <a:off x="467544" y="1268760"/>
            <a:ext cx="8136904" cy="24482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What are Capsule Networks?</a:t>
            </a:r>
          </a:p>
          <a:p>
            <a:pPr marL="342900" indent="-342900" algn="l">
              <a:buClr>
                <a:srgbClr val="0070C0"/>
              </a:buClr>
              <a:buSzPct val="80000"/>
              <a:buFont typeface="Wingdings" pitchFamily="2" charset="2"/>
              <a:buChar char="u"/>
            </a:pPr>
            <a:r>
              <a:rPr lang="en-US" sz="1600" dirty="0">
                <a:solidFill>
                  <a:schemeClr val="tx1"/>
                </a:solidFill>
              </a:rPr>
              <a:t>“modified” CNNs</a:t>
            </a:r>
          </a:p>
          <a:p>
            <a:pPr marL="342900" indent="-342900" algn="l">
              <a:buClr>
                <a:srgbClr val="0070C0"/>
              </a:buClr>
              <a:buSzPct val="80000"/>
              <a:buFont typeface="Wingdings" pitchFamily="2" charset="2"/>
              <a:buChar char="u"/>
            </a:pPr>
            <a:r>
              <a:rPr lang="en-US" sz="1600" dirty="0">
                <a:solidFill>
                  <a:schemeClr val="tx1"/>
                </a:solidFill>
              </a:rPr>
              <a:t>they do not use max pooling</a:t>
            </a:r>
          </a:p>
          <a:p>
            <a:pPr marL="342900" indent="-342900" algn="l">
              <a:buClr>
                <a:srgbClr val="0070C0"/>
              </a:buClr>
              <a:buSzPct val="80000"/>
              <a:buFont typeface="Wingdings" pitchFamily="2" charset="2"/>
              <a:buChar char="u"/>
            </a:pPr>
            <a:r>
              <a:rPr lang="en-US" sz="1600" dirty="0">
                <a:solidFill>
                  <a:schemeClr val="tx1"/>
                </a:solidFill>
              </a:rPr>
              <a:t>Whole/part detection</a:t>
            </a:r>
          </a:p>
          <a:p>
            <a:pPr marL="342900" indent="-342900" algn="l">
              <a:buClr>
                <a:srgbClr val="0070C0"/>
              </a:buClr>
              <a:buSzPct val="80000"/>
              <a:buFont typeface="Wingdings" pitchFamily="2" charset="2"/>
              <a:buChar char="u"/>
            </a:pPr>
            <a:r>
              <a:rPr lang="en-US" sz="1600" dirty="0">
                <a:solidFill>
                  <a:schemeClr val="tx1"/>
                </a:solidFill>
              </a:rPr>
              <a:t>Better for detecting overlapping images</a:t>
            </a:r>
          </a:p>
          <a:p>
            <a:pPr marL="342900" indent="-342900" algn="l">
              <a:buClr>
                <a:srgbClr val="0070C0"/>
              </a:buClr>
              <a:buSzPct val="80000"/>
              <a:buFont typeface="Wingdings" pitchFamily="2" charset="2"/>
              <a:buChar char="u"/>
            </a:pPr>
            <a:r>
              <a:rPr lang="en-US" sz="1600" dirty="0">
                <a:solidFill>
                  <a:schemeClr val="tx1"/>
                </a:solidFill>
              </a:rPr>
              <a:t>Less prone to GANs</a:t>
            </a:r>
          </a:p>
          <a:p>
            <a:pPr marL="342900" indent="-342900" algn="l">
              <a:buClr>
                <a:srgbClr val="0070C0"/>
              </a:buClr>
              <a:buSzPct val="80000"/>
              <a:buFont typeface="Wingdings" pitchFamily="2" charset="2"/>
              <a:buChar char="u"/>
            </a:pPr>
            <a:r>
              <a:rPr lang="en-US" sz="1600" dirty="0">
                <a:solidFill>
                  <a:schemeClr val="tx1"/>
                </a:solidFill>
              </a:rPr>
              <a:t>More complex to train</a:t>
            </a:r>
          </a:p>
          <a:p>
            <a:pPr marL="342900" indent="-342900" algn="l">
              <a:buClr>
                <a:srgbClr val="0070C0"/>
              </a:buClr>
              <a:buSzPct val="80000"/>
              <a:buFont typeface="Wingdings" pitchFamily="2" charset="2"/>
              <a:buChar char="u"/>
            </a:pPr>
            <a:r>
              <a:rPr lang="en-US" sz="1600" dirty="0">
                <a:solidFill>
                  <a:schemeClr val="tx1"/>
                </a:solidFill>
              </a:rPr>
              <a:t>Still early stage (11/2017)</a:t>
            </a: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Tree>
    <p:extLst>
      <p:ext uri="{BB962C8B-B14F-4D97-AF65-F5344CB8AC3E}">
        <p14:creationId xmlns:p14="http://schemas.microsoft.com/office/powerpoint/2010/main" val="4272715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Convolutional Neural Network (1)</a:t>
            </a:r>
            <a:endParaRPr lang="zh-TW" altLang="en-US" b="1" dirty="0">
              <a:solidFill>
                <a:srgbClr val="FFFF00"/>
              </a:solidFill>
            </a:endParaRPr>
          </a:p>
        </p:txBody>
      </p:sp>
      <p:sp>
        <p:nvSpPr>
          <p:cNvPr id="3" name="副標題 2"/>
          <p:cNvSpPr>
            <a:spLocks noGrp="1"/>
          </p:cNvSpPr>
          <p:nvPr>
            <p:ph type="subTitle" idx="1"/>
          </p:nvPr>
        </p:nvSpPr>
        <p:spPr>
          <a:xfrm>
            <a:off x="467544" y="1268760"/>
            <a:ext cx="8136904"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CNNs: convolution and pooling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BDEC5120-B40F-43B6-B000-4B3C48FE80EB}"/>
              </a:ext>
            </a:extLst>
          </p:cNvPr>
          <p:cNvPicPr>
            <a:picLocks noChangeAspect="1"/>
          </p:cNvPicPr>
          <p:nvPr/>
        </p:nvPicPr>
        <p:blipFill>
          <a:blip r:embed="rId2"/>
          <a:stretch>
            <a:fillRect/>
          </a:stretch>
        </p:blipFill>
        <p:spPr>
          <a:xfrm>
            <a:off x="734981" y="2050455"/>
            <a:ext cx="7674037" cy="2757090"/>
          </a:xfrm>
          <a:prstGeom prst="rect">
            <a:avLst/>
          </a:prstGeom>
          <a:ln>
            <a:solidFill>
              <a:srgbClr val="C00000"/>
            </a:solidFill>
          </a:ln>
        </p:spPr>
      </p:pic>
    </p:spTree>
    <p:extLst>
      <p:ext uri="{BB962C8B-B14F-4D97-AF65-F5344CB8AC3E}">
        <p14:creationId xmlns:p14="http://schemas.microsoft.com/office/powerpoint/2010/main" val="349727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Convolutional Neural Network (1)</a:t>
            </a:r>
            <a:endParaRPr lang="zh-TW" altLang="en-US" b="1" dirty="0">
              <a:solidFill>
                <a:srgbClr val="FFFF00"/>
              </a:solidFill>
            </a:endParaRPr>
          </a:p>
        </p:txBody>
      </p:sp>
      <p:sp>
        <p:nvSpPr>
          <p:cNvPr id="3" name="副標題 2"/>
          <p:cNvSpPr>
            <a:spLocks noGrp="1"/>
          </p:cNvSpPr>
          <p:nvPr>
            <p:ph type="subTitle" idx="1"/>
          </p:nvPr>
        </p:nvSpPr>
        <p:spPr>
          <a:xfrm>
            <a:off x="467544" y="1268760"/>
            <a:ext cx="8136904"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CNNs: Convolution Calculations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8" name="Picture 7" descr="convolution-calculate2.png">
            <a:extLst>
              <a:ext uri="{FF2B5EF4-FFF2-40B4-BE49-F238E27FC236}">
                <a16:creationId xmlns:a16="http://schemas.microsoft.com/office/drawing/2014/main" id="{DCE6D164-1ED1-4743-A261-05E2675C1D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146100"/>
            <a:ext cx="7488883" cy="1964759"/>
          </a:xfrm>
          <a:prstGeom prst="rect">
            <a:avLst/>
          </a:prstGeom>
          <a:ln>
            <a:solidFill>
              <a:srgbClr val="C00000"/>
            </a:solidFill>
          </a:ln>
        </p:spPr>
      </p:pic>
      <p:sp>
        <p:nvSpPr>
          <p:cNvPr id="9" name="副標題 2">
            <a:extLst>
              <a:ext uri="{FF2B5EF4-FFF2-40B4-BE49-F238E27FC236}">
                <a16:creationId xmlns:a16="http://schemas.microsoft.com/office/drawing/2014/main" id="{2337888B-FF05-49F2-9C98-7BECBC2D0987}"/>
              </a:ext>
            </a:extLst>
          </p:cNvPr>
          <p:cNvSpPr txBox="1">
            <a:spLocks/>
          </p:cNvSpPr>
          <p:nvPr/>
        </p:nvSpPr>
        <p:spPr>
          <a:xfrm>
            <a:off x="432776" y="4448139"/>
            <a:ext cx="8136904" cy="36004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600" dirty="0">
                <a:solidFill>
                  <a:schemeClr val="tx1"/>
                </a:solidFill>
                <a:hlinkClick r:id="rId3"/>
              </a:rPr>
              <a:t>https://docs.gimp.org/en/plug-in-convmatrix.html</a:t>
            </a:r>
            <a:r>
              <a:rPr lang="en-US" sz="1600" dirty="0">
                <a:solidFill>
                  <a:schemeClr val="tx1"/>
                </a:solidFill>
              </a:rPr>
              <a:t> (Not found)</a:t>
            </a:r>
          </a:p>
          <a:p>
            <a:pPr marL="342900" indent="-342900" algn="l">
              <a:buClr>
                <a:srgbClr val="0070C0"/>
              </a:buClr>
              <a:buSzPct val="80000"/>
              <a:buFont typeface="Wingdings" pitchFamily="2" charset="2"/>
              <a:buChar char="u"/>
            </a:pPr>
            <a:endParaRPr lang="en-US" sz="1600" b="1" dirty="0">
              <a:solidFill>
                <a:schemeClr val="tx1"/>
              </a:solidFill>
            </a:endParaRPr>
          </a:p>
        </p:txBody>
      </p:sp>
    </p:spTree>
    <p:extLst>
      <p:ext uri="{BB962C8B-B14F-4D97-AF65-F5344CB8AC3E}">
        <p14:creationId xmlns:p14="http://schemas.microsoft.com/office/powerpoint/2010/main" val="3816803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Convolutional Neural Network (1)</a:t>
            </a:r>
            <a:endParaRPr lang="zh-TW" altLang="en-US" b="1" dirty="0">
              <a:solidFill>
                <a:srgbClr val="FFFF00"/>
              </a:solidFill>
            </a:endParaRPr>
          </a:p>
        </p:txBody>
      </p:sp>
      <p:sp>
        <p:nvSpPr>
          <p:cNvPr id="3" name="副標題 2"/>
          <p:cNvSpPr>
            <a:spLocks noGrp="1"/>
          </p:cNvSpPr>
          <p:nvPr>
            <p:ph type="subTitle" idx="1"/>
          </p:nvPr>
        </p:nvSpPr>
        <p:spPr>
          <a:xfrm>
            <a:off x="467544" y="1268760"/>
            <a:ext cx="7704856" cy="208823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Highlights/Overview</a:t>
            </a:r>
          </a:p>
          <a:p>
            <a:pPr marL="342900" indent="-342900" algn="l">
              <a:buClr>
                <a:srgbClr val="0070C0"/>
              </a:buClr>
              <a:buSzPct val="80000"/>
              <a:buFont typeface="Wingdings" pitchFamily="2" charset="2"/>
              <a:buChar char="u"/>
            </a:pPr>
            <a:r>
              <a:rPr lang="en-US" sz="1600" dirty="0">
                <a:solidFill>
                  <a:schemeClr val="tx1"/>
                </a:solidFill>
              </a:rPr>
              <a:t>activation/cost functions</a:t>
            </a:r>
          </a:p>
          <a:p>
            <a:pPr marL="342900" indent="-342900" algn="l">
              <a:buClr>
                <a:srgbClr val="0070C0"/>
              </a:buClr>
              <a:buSzPct val="80000"/>
              <a:buFont typeface="Wingdings" pitchFamily="2" charset="2"/>
              <a:buChar char="u"/>
            </a:pPr>
            <a:r>
              <a:rPr lang="en-US" sz="1600" dirty="0">
                <a:solidFill>
                  <a:schemeClr val="tx1"/>
                </a:solidFill>
              </a:rPr>
              <a:t>gradient descent </a:t>
            </a:r>
          </a:p>
          <a:p>
            <a:pPr marL="342900" indent="-342900" algn="l">
              <a:buClr>
                <a:srgbClr val="0070C0"/>
              </a:buClr>
              <a:buSzPct val="80000"/>
              <a:buFont typeface="Wingdings" pitchFamily="2" charset="2"/>
              <a:buChar char="u"/>
            </a:pPr>
            <a:r>
              <a:rPr lang="en-US" sz="1600" dirty="0">
                <a:solidFill>
                  <a:schemeClr val="tx1"/>
                </a:solidFill>
              </a:rPr>
              <a:t>back propagation</a:t>
            </a:r>
          </a:p>
          <a:p>
            <a:pPr marL="342900" indent="-342900" algn="l">
              <a:buClr>
                <a:srgbClr val="0070C0"/>
              </a:buClr>
              <a:buSzPct val="80000"/>
              <a:buFont typeface="Wingdings" pitchFamily="2" charset="2"/>
              <a:buChar char="u"/>
            </a:pPr>
            <a:r>
              <a:rPr lang="en-US" sz="1600" dirty="0">
                <a:solidFill>
                  <a:schemeClr val="tx1"/>
                </a:solidFill>
              </a:rPr>
              <a:t>hyper-parameters</a:t>
            </a:r>
          </a:p>
          <a:p>
            <a:pPr marL="342900" indent="-342900" algn="l">
              <a:buClr>
                <a:srgbClr val="0070C0"/>
              </a:buClr>
              <a:buSzPct val="80000"/>
              <a:buFont typeface="Wingdings" pitchFamily="2" charset="2"/>
              <a:buChar char="u"/>
            </a:pPr>
            <a:r>
              <a:rPr lang="en-US" sz="1600" dirty="0">
                <a:solidFill>
                  <a:schemeClr val="tx1"/>
                </a:solidFill>
              </a:rPr>
              <a:t>what are CNNs</a:t>
            </a:r>
          </a:p>
          <a:p>
            <a:pPr marL="342900" indent="-342900" algn="l">
              <a:buClr>
                <a:srgbClr val="0070C0"/>
              </a:buClr>
              <a:buSzPct val="80000"/>
              <a:buFont typeface="Wingdings" pitchFamily="2" charset="2"/>
              <a:buChar char="u"/>
            </a:pPr>
            <a:r>
              <a:rPr lang="en-US" sz="1600" dirty="0">
                <a:solidFill>
                  <a:schemeClr val="tx1"/>
                </a:solidFill>
              </a:rPr>
              <a:t>CNN pseudocode</a:t>
            </a: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Convolutional Neural Network (1)</a:t>
            </a:r>
            <a:endParaRPr lang="zh-TW" altLang="en-US" b="1" dirty="0">
              <a:solidFill>
                <a:srgbClr val="FFFF00"/>
              </a:solidFill>
            </a:endParaRPr>
          </a:p>
        </p:txBody>
      </p:sp>
      <p:sp>
        <p:nvSpPr>
          <p:cNvPr id="3" name="副標題 2"/>
          <p:cNvSpPr>
            <a:spLocks noGrp="1"/>
          </p:cNvSpPr>
          <p:nvPr>
            <p:ph type="subTitle" idx="1"/>
          </p:nvPr>
        </p:nvSpPr>
        <p:spPr>
          <a:xfrm>
            <a:off x="467544" y="1268760"/>
            <a:ext cx="8136904"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CNNs: Convolution Matrices (examples) (1)</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
        <p:nvSpPr>
          <p:cNvPr id="9" name="副標題 2">
            <a:extLst>
              <a:ext uri="{FF2B5EF4-FFF2-40B4-BE49-F238E27FC236}">
                <a16:creationId xmlns:a16="http://schemas.microsoft.com/office/drawing/2014/main" id="{2337888B-FF05-49F2-9C98-7BECBC2D0987}"/>
              </a:ext>
            </a:extLst>
          </p:cNvPr>
          <p:cNvSpPr txBox="1">
            <a:spLocks/>
          </p:cNvSpPr>
          <p:nvPr/>
        </p:nvSpPr>
        <p:spPr>
          <a:xfrm>
            <a:off x="467544" y="2091108"/>
            <a:ext cx="3168352" cy="36004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600" dirty="0">
                <a:solidFill>
                  <a:schemeClr val="tx1"/>
                </a:solidFill>
              </a:rPr>
              <a:t>Sharpen:</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pic>
        <p:nvPicPr>
          <p:cNvPr id="10" name="Picture 9" descr="convolution-sharpen.png">
            <a:extLst>
              <a:ext uri="{FF2B5EF4-FFF2-40B4-BE49-F238E27FC236}">
                <a16:creationId xmlns:a16="http://schemas.microsoft.com/office/drawing/2014/main" id="{7116B96B-6A5D-45D4-B4F3-13D527B4D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160" y="1840177"/>
            <a:ext cx="2487362" cy="2247923"/>
          </a:xfrm>
          <a:prstGeom prst="rect">
            <a:avLst/>
          </a:prstGeom>
          <a:ln>
            <a:solidFill>
              <a:srgbClr val="C00000"/>
            </a:solidFill>
          </a:ln>
        </p:spPr>
      </p:pic>
      <p:pic>
        <p:nvPicPr>
          <p:cNvPr id="11" name="Picture 10" descr="convolution-blur.png">
            <a:extLst>
              <a:ext uri="{FF2B5EF4-FFF2-40B4-BE49-F238E27FC236}">
                <a16:creationId xmlns:a16="http://schemas.microsoft.com/office/drawing/2014/main" id="{CD7D35C1-8EC4-4694-8FFF-8865D796FA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160" y="4281609"/>
            <a:ext cx="2487362" cy="2487362"/>
          </a:xfrm>
          <a:prstGeom prst="rect">
            <a:avLst/>
          </a:prstGeom>
          <a:ln>
            <a:solidFill>
              <a:srgbClr val="C00000"/>
            </a:solidFill>
          </a:ln>
        </p:spPr>
      </p:pic>
      <p:sp>
        <p:nvSpPr>
          <p:cNvPr id="12" name="副標題 2">
            <a:extLst>
              <a:ext uri="{FF2B5EF4-FFF2-40B4-BE49-F238E27FC236}">
                <a16:creationId xmlns:a16="http://schemas.microsoft.com/office/drawing/2014/main" id="{8C141D74-0ECC-442A-AF75-57DC2224A844}"/>
              </a:ext>
            </a:extLst>
          </p:cNvPr>
          <p:cNvSpPr txBox="1">
            <a:spLocks/>
          </p:cNvSpPr>
          <p:nvPr/>
        </p:nvSpPr>
        <p:spPr>
          <a:xfrm>
            <a:off x="408662" y="4226833"/>
            <a:ext cx="3168352" cy="36004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600" dirty="0">
                <a:solidFill>
                  <a:schemeClr val="tx1"/>
                </a:solidFill>
              </a:rPr>
              <a:t>Blur:</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Tree>
    <p:extLst>
      <p:ext uri="{BB962C8B-B14F-4D97-AF65-F5344CB8AC3E}">
        <p14:creationId xmlns:p14="http://schemas.microsoft.com/office/powerpoint/2010/main" val="715327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Convolutional Neural Network (1)</a:t>
            </a:r>
            <a:endParaRPr lang="zh-TW" altLang="en-US" b="1" dirty="0">
              <a:solidFill>
                <a:srgbClr val="FFFF00"/>
              </a:solidFill>
            </a:endParaRPr>
          </a:p>
        </p:txBody>
      </p:sp>
      <p:sp>
        <p:nvSpPr>
          <p:cNvPr id="3" name="副標題 2"/>
          <p:cNvSpPr>
            <a:spLocks noGrp="1"/>
          </p:cNvSpPr>
          <p:nvPr>
            <p:ph type="subTitle" idx="1"/>
          </p:nvPr>
        </p:nvSpPr>
        <p:spPr>
          <a:xfrm>
            <a:off x="467544" y="1268760"/>
            <a:ext cx="8136904"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CNNs: Convolution Matrices (examples) (2)</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
        <p:nvSpPr>
          <p:cNvPr id="9" name="副標題 2">
            <a:extLst>
              <a:ext uri="{FF2B5EF4-FFF2-40B4-BE49-F238E27FC236}">
                <a16:creationId xmlns:a16="http://schemas.microsoft.com/office/drawing/2014/main" id="{2337888B-FF05-49F2-9C98-7BECBC2D0987}"/>
              </a:ext>
            </a:extLst>
          </p:cNvPr>
          <p:cNvSpPr txBox="1">
            <a:spLocks/>
          </p:cNvSpPr>
          <p:nvPr/>
        </p:nvSpPr>
        <p:spPr>
          <a:xfrm>
            <a:off x="467544" y="2091108"/>
            <a:ext cx="3168352" cy="36004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600" dirty="0">
                <a:solidFill>
                  <a:schemeClr val="tx1"/>
                </a:solidFill>
              </a:rPr>
              <a:t>Edge Detect:</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12" name="副標題 2">
            <a:extLst>
              <a:ext uri="{FF2B5EF4-FFF2-40B4-BE49-F238E27FC236}">
                <a16:creationId xmlns:a16="http://schemas.microsoft.com/office/drawing/2014/main" id="{8C141D74-0ECC-442A-AF75-57DC2224A844}"/>
              </a:ext>
            </a:extLst>
          </p:cNvPr>
          <p:cNvSpPr txBox="1">
            <a:spLocks/>
          </p:cNvSpPr>
          <p:nvPr/>
        </p:nvSpPr>
        <p:spPr>
          <a:xfrm>
            <a:off x="467544" y="4359381"/>
            <a:ext cx="3168352" cy="36004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600" dirty="0">
                <a:solidFill>
                  <a:schemeClr val="tx1"/>
                </a:solidFill>
              </a:rPr>
              <a:t>Emboss (carve, stamp):</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pic>
        <p:nvPicPr>
          <p:cNvPr id="13" name="Picture 12" descr="convolution-edge-detect1.png">
            <a:extLst>
              <a:ext uri="{FF2B5EF4-FFF2-40B4-BE49-F238E27FC236}">
                <a16:creationId xmlns:a16="http://schemas.microsoft.com/office/drawing/2014/main" id="{7637DDC7-1164-42D5-A46F-5D63740C7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8355" y="1813175"/>
            <a:ext cx="2207229" cy="2207229"/>
          </a:xfrm>
          <a:prstGeom prst="rect">
            <a:avLst/>
          </a:prstGeom>
          <a:ln>
            <a:solidFill>
              <a:srgbClr val="C00000"/>
            </a:solidFill>
          </a:ln>
        </p:spPr>
      </p:pic>
      <p:pic>
        <p:nvPicPr>
          <p:cNvPr id="14" name="Picture 13" descr="convolution-emboss.png">
            <a:extLst>
              <a:ext uri="{FF2B5EF4-FFF2-40B4-BE49-F238E27FC236}">
                <a16:creationId xmlns:a16="http://schemas.microsoft.com/office/drawing/2014/main" id="{35217CF0-0591-4895-8274-4CB103460B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0153" y="4331684"/>
            <a:ext cx="2207228" cy="2207228"/>
          </a:xfrm>
          <a:prstGeom prst="rect">
            <a:avLst/>
          </a:prstGeom>
          <a:ln>
            <a:solidFill>
              <a:srgbClr val="C00000"/>
            </a:solidFill>
          </a:ln>
        </p:spPr>
      </p:pic>
    </p:spTree>
    <p:extLst>
      <p:ext uri="{BB962C8B-B14F-4D97-AF65-F5344CB8AC3E}">
        <p14:creationId xmlns:p14="http://schemas.microsoft.com/office/powerpoint/2010/main" val="3139215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Convolutional Neural Network (1)</a:t>
            </a:r>
            <a:endParaRPr lang="zh-TW" altLang="en-US" b="1" dirty="0">
              <a:solidFill>
                <a:srgbClr val="FFFF00"/>
              </a:solidFill>
            </a:endParaRPr>
          </a:p>
        </p:txBody>
      </p:sp>
      <p:sp>
        <p:nvSpPr>
          <p:cNvPr id="3" name="副標題 2"/>
          <p:cNvSpPr>
            <a:spLocks noGrp="1"/>
          </p:cNvSpPr>
          <p:nvPr>
            <p:ph type="subTitle" idx="1"/>
          </p:nvPr>
        </p:nvSpPr>
        <p:spPr>
          <a:xfrm>
            <a:off x="467544" y="1268760"/>
            <a:ext cx="8136904"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CNNs: Convolution Matrices (examples) (3)</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7" name="Picture 6">
            <a:extLst>
              <a:ext uri="{FF2B5EF4-FFF2-40B4-BE49-F238E27FC236}">
                <a16:creationId xmlns:a16="http://schemas.microsoft.com/office/drawing/2014/main" id="{BACE6205-A674-4090-A428-8A6C52D0BB9A}"/>
              </a:ext>
            </a:extLst>
          </p:cNvPr>
          <p:cNvPicPr>
            <a:picLocks noChangeAspect="1"/>
          </p:cNvPicPr>
          <p:nvPr/>
        </p:nvPicPr>
        <p:blipFill>
          <a:blip r:embed="rId2"/>
          <a:stretch>
            <a:fillRect/>
          </a:stretch>
        </p:blipFill>
        <p:spPr>
          <a:xfrm>
            <a:off x="1835696" y="1893323"/>
            <a:ext cx="4967245" cy="3728728"/>
          </a:xfrm>
          <a:prstGeom prst="rect">
            <a:avLst/>
          </a:prstGeom>
          <a:ln>
            <a:solidFill>
              <a:srgbClr val="C00000"/>
            </a:solidFill>
          </a:ln>
        </p:spPr>
      </p:pic>
    </p:spTree>
    <p:extLst>
      <p:ext uri="{BB962C8B-B14F-4D97-AF65-F5344CB8AC3E}">
        <p14:creationId xmlns:p14="http://schemas.microsoft.com/office/powerpoint/2010/main" val="30971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Convolutional Neural Network (1)</a:t>
            </a:r>
            <a:endParaRPr lang="zh-TW" altLang="en-US" b="1" dirty="0">
              <a:solidFill>
                <a:srgbClr val="FFFF00"/>
              </a:solidFill>
            </a:endParaRPr>
          </a:p>
        </p:txBody>
      </p:sp>
      <p:sp>
        <p:nvSpPr>
          <p:cNvPr id="3" name="副標題 2"/>
          <p:cNvSpPr>
            <a:spLocks noGrp="1"/>
          </p:cNvSpPr>
          <p:nvPr>
            <p:ph type="subTitle" idx="1"/>
          </p:nvPr>
        </p:nvSpPr>
        <p:spPr>
          <a:xfrm>
            <a:off x="467544" y="1268760"/>
            <a:ext cx="8136904"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CNNs: Convolution Matrices (examples) (4)</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pic>
        <p:nvPicPr>
          <p:cNvPr id="8" name="Picture 7">
            <a:extLst>
              <a:ext uri="{FF2B5EF4-FFF2-40B4-BE49-F238E27FC236}">
                <a16:creationId xmlns:a16="http://schemas.microsoft.com/office/drawing/2014/main" id="{66E23CF7-BE02-4584-AC42-85DEEAB4512D}"/>
              </a:ext>
            </a:extLst>
          </p:cNvPr>
          <p:cNvPicPr>
            <a:picLocks noChangeAspect="1"/>
          </p:cNvPicPr>
          <p:nvPr/>
        </p:nvPicPr>
        <p:blipFill>
          <a:blip r:embed="rId2"/>
          <a:stretch>
            <a:fillRect/>
          </a:stretch>
        </p:blipFill>
        <p:spPr>
          <a:xfrm>
            <a:off x="1331640" y="2015054"/>
            <a:ext cx="5781079" cy="3450985"/>
          </a:xfrm>
          <a:prstGeom prst="rect">
            <a:avLst/>
          </a:prstGeom>
          <a:ln>
            <a:solidFill>
              <a:srgbClr val="C00000"/>
            </a:solidFill>
          </a:ln>
        </p:spPr>
      </p:pic>
    </p:spTree>
    <p:extLst>
      <p:ext uri="{BB962C8B-B14F-4D97-AF65-F5344CB8AC3E}">
        <p14:creationId xmlns:p14="http://schemas.microsoft.com/office/powerpoint/2010/main" val="2059581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Convolutional Neural Network (1)</a:t>
            </a:r>
            <a:endParaRPr lang="zh-TW" altLang="en-US" b="1" dirty="0">
              <a:solidFill>
                <a:srgbClr val="FFFF00"/>
              </a:solidFill>
            </a:endParaRPr>
          </a:p>
        </p:txBody>
      </p:sp>
      <p:sp>
        <p:nvSpPr>
          <p:cNvPr id="3" name="副標題 2"/>
          <p:cNvSpPr>
            <a:spLocks noGrp="1"/>
          </p:cNvSpPr>
          <p:nvPr>
            <p:ph type="subTitle" idx="1"/>
          </p:nvPr>
        </p:nvSpPr>
        <p:spPr>
          <a:xfrm>
            <a:off x="467544" y="1268760"/>
            <a:ext cx="8136904"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CNNs: Convolution Matrices (examples) (5)</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pic>
        <p:nvPicPr>
          <p:cNvPr id="9" name="Content Placeholder 4" descr="vertical-edge-detect3.png">
            <a:extLst>
              <a:ext uri="{FF2B5EF4-FFF2-40B4-BE49-F238E27FC236}">
                <a16:creationId xmlns:a16="http://schemas.microsoft.com/office/drawing/2014/main" id="{ED1568B4-3292-4B53-B9D2-92328D3DC02F}"/>
              </a:ext>
            </a:extLst>
          </p:cNvPr>
          <p:cNvPicPr>
            <a:picLocks noGrp="1" noChangeAspect="1"/>
          </p:cNvPicPr>
          <p:nvPr/>
        </p:nvPicPr>
        <p:blipFill>
          <a:blip r:embed="rId2">
            <a:extLst>
              <a:ext uri="{28A0092B-C50C-407E-A947-70E740481C1C}">
                <a14:useLocalDpi xmlns:a14="http://schemas.microsoft.com/office/drawing/2010/main" val="0"/>
              </a:ext>
            </a:extLst>
          </a:blip>
          <a:srcRect l="1092" r="1092"/>
          <a:stretch>
            <a:fillRect/>
          </a:stretch>
        </p:blipFill>
        <p:spPr>
          <a:xfrm>
            <a:off x="1259632" y="1772816"/>
            <a:ext cx="6474864" cy="4397627"/>
          </a:xfrm>
          <a:prstGeom prst="rect">
            <a:avLst/>
          </a:prstGeom>
          <a:ln>
            <a:solidFill>
              <a:srgbClr val="C00000"/>
            </a:solidFill>
          </a:ln>
        </p:spPr>
      </p:pic>
    </p:spTree>
    <p:extLst>
      <p:ext uri="{BB962C8B-B14F-4D97-AF65-F5344CB8AC3E}">
        <p14:creationId xmlns:p14="http://schemas.microsoft.com/office/powerpoint/2010/main" val="1472389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Convolutional Neural Network (1)</a:t>
            </a:r>
            <a:endParaRPr lang="zh-TW" altLang="en-US" b="1" dirty="0">
              <a:solidFill>
                <a:srgbClr val="FFFF00"/>
              </a:solidFill>
            </a:endParaRPr>
          </a:p>
        </p:txBody>
      </p:sp>
      <p:sp>
        <p:nvSpPr>
          <p:cNvPr id="3" name="副標題 2"/>
          <p:cNvSpPr>
            <a:spLocks noGrp="1"/>
          </p:cNvSpPr>
          <p:nvPr>
            <p:ph type="subTitle" idx="1"/>
          </p:nvPr>
        </p:nvSpPr>
        <p:spPr>
          <a:xfrm>
            <a:off x="467544" y="1268760"/>
            <a:ext cx="8136904"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CNNs: Feature Maps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pic>
        <p:nvPicPr>
          <p:cNvPr id="7" name="Picture 6">
            <a:extLst>
              <a:ext uri="{FF2B5EF4-FFF2-40B4-BE49-F238E27FC236}">
                <a16:creationId xmlns:a16="http://schemas.microsoft.com/office/drawing/2014/main" id="{8947E4E7-00EA-48D2-933C-8B33666A1140}"/>
              </a:ext>
            </a:extLst>
          </p:cNvPr>
          <p:cNvPicPr>
            <a:picLocks noChangeAspect="1"/>
          </p:cNvPicPr>
          <p:nvPr/>
        </p:nvPicPr>
        <p:blipFill>
          <a:blip r:embed="rId2"/>
          <a:stretch>
            <a:fillRect/>
          </a:stretch>
        </p:blipFill>
        <p:spPr>
          <a:xfrm>
            <a:off x="899592" y="1911747"/>
            <a:ext cx="7060590" cy="2960634"/>
          </a:xfrm>
          <a:prstGeom prst="rect">
            <a:avLst/>
          </a:prstGeom>
          <a:ln>
            <a:solidFill>
              <a:srgbClr val="C00000"/>
            </a:solidFill>
          </a:ln>
        </p:spPr>
      </p:pic>
    </p:spTree>
    <p:extLst>
      <p:ext uri="{BB962C8B-B14F-4D97-AF65-F5344CB8AC3E}">
        <p14:creationId xmlns:p14="http://schemas.microsoft.com/office/powerpoint/2010/main" val="2787977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Convolutional Neural Network (1)</a:t>
            </a:r>
            <a:endParaRPr lang="zh-TW" altLang="en-US" b="1" dirty="0">
              <a:solidFill>
                <a:srgbClr val="FFFF00"/>
              </a:solidFill>
            </a:endParaRPr>
          </a:p>
        </p:txBody>
      </p:sp>
      <p:sp>
        <p:nvSpPr>
          <p:cNvPr id="3" name="副標題 2"/>
          <p:cNvSpPr>
            <a:spLocks noGrp="1"/>
          </p:cNvSpPr>
          <p:nvPr>
            <p:ph type="subTitle" idx="1"/>
          </p:nvPr>
        </p:nvSpPr>
        <p:spPr>
          <a:xfrm>
            <a:off x="467544" y="1268760"/>
            <a:ext cx="8136904"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CNNs: Max Pooling Example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pic>
        <p:nvPicPr>
          <p:cNvPr id="8" name="Content Placeholder 3" descr="max-pooling.png">
            <a:extLst>
              <a:ext uri="{FF2B5EF4-FFF2-40B4-BE49-F238E27FC236}">
                <a16:creationId xmlns:a16="http://schemas.microsoft.com/office/drawing/2014/main" id="{3491D7FA-B20E-4FC9-B386-7EA5869DE9C8}"/>
              </a:ext>
            </a:extLst>
          </p:cNvPr>
          <p:cNvPicPr>
            <a:picLocks noGrp="1" noChangeAspect="1"/>
          </p:cNvPicPr>
          <p:nvPr/>
        </p:nvPicPr>
        <p:blipFill>
          <a:blip r:embed="rId2">
            <a:extLst>
              <a:ext uri="{28A0092B-C50C-407E-A947-70E740481C1C}">
                <a14:useLocalDpi xmlns:a14="http://schemas.microsoft.com/office/drawing/2010/main" val="0"/>
              </a:ext>
            </a:extLst>
          </a:blip>
          <a:srcRect t="-14156" b="-14156"/>
          <a:stretch>
            <a:fillRect/>
          </a:stretch>
        </p:blipFill>
        <p:spPr>
          <a:xfrm>
            <a:off x="1331640" y="1992328"/>
            <a:ext cx="5639197" cy="3371747"/>
          </a:xfrm>
          <a:prstGeom prst="rect">
            <a:avLst/>
          </a:prstGeom>
          <a:ln>
            <a:solidFill>
              <a:srgbClr val="C00000"/>
            </a:solidFill>
          </a:ln>
        </p:spPr>
      </p:pic>
    </p:spTree>
    <p:extLst>
      <p:ext uri="{BB962C8B-B14F-4D97-AF65-F5344CB8AC3E}">
        <p14:creationId xmlns:p14="http://schemas.microsoft.com/office/powerpoint/2010/main" val="443513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Convolutional Neural Network (1)</a:t>
            </a:r>
            <a:endParaRPr lang="zh-TW" altLang="en-US" b="1" dirty="0">
              <a:solidFill>
                <a:srgbClr val="FFFF00"/>
              </a:solidFill>
            </a:endParaRPr>
          </a:p>
        </p:txBody>
      </p:sp>
      <p:sp>
        <p:nvSpPr>
          <p:cNvPr id="3" name="副標題 2"/>
          <p:cNvSpPr>
            <a:spLocks noGrp="1"/>
          </p:cNvSpPr>
          <p:nvPr>
            <p:ph type="subTitle" idx="1"/>
          </p:nvPr>
        </p:nvSpPr>
        <p:spPr>
          <a:xfrm>
            <a:off x="467544" y="1268760"/>
            <a:ext cx="8136904" cy="33123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Activation Functions in Python</a:t>
            </a:r>
          </a:p>
          <a:p>
            <a:pPr algn="l"/>
            <a:r>
              <a:rPr lang="en-US" sz="1600" dirty="0">
                <a:solidFill>
                  <a:schemeClr val="tx1"/>
                </a:solidFill>
              </a:rPr>
              <a:t>import numpy as np</a:t>
            </a:r>
          </a:p>
          <a:p>
            <a:pPr algn="l"/>
            <a:r>
              <a:rPr lang="en-US" sz="1600" dirty="0">
                <a:solidFill>
                  <a:schemeClr val="tx1"/>
                </a:solidFill>
              </a:rPr>
              <a:t>...</a:t>
            </a:r>
          </a:p>
          <a:p>
            <a:pPr algn="l"/>
            <a:r>
              <a:rPr lang="en-US" sz="1600" dirty="0">
                <a:solidFill>
                  <a:schemeClr val="tx1"/>
                </a:solidFill>
              </a:rPr>
              <a:t># Python sigmoid example:</a:t>
            </a:r>
          </a:p>
          <a:p>
            <a:pPr algn="l"/>
            <a:r>
              <a:rPr lang="mr-IN" sz="1600" dirty="0">
                <a:solidFill>
                  <a:schemeClr val="tx1"/>
                </a:solidFill>
                <a:latin typeface="Courier"/>
                <a:cs typeface="Courier"/>
              </a:rPr>
              <a:t>z = 1/</a:t>
            </a:r>
            <a:r>
              <a:rPr lang="en-US" sz="1600" dirty="0">
                <a:solidFill>
                  <a:schemeClr val="tx1"/>
                </a:solidFill>
                <a:latin typeface="Courier"/>
                <a:cs typeface="Courier"/>
              </a:rPr>
              <a:t>(</a:t>
            </a:r>
            <a:r>
              <a:rPr lang="mr-IN" sz="1600" dirty="0">
                <a:solidFill>
                  <a:schemeClr val="tx1"/>
                </a:solidFill>
                <a:latin typeface="Courier"/>
                <a:cs typeface="Courier"/>
              </a:rPr>
              <a:t>1 + np.exp</a:t>
            </a:r>
            <a:r>
              <a:rPr lang="en-US" sz="1600" dirty="0">
                <a:solidFill>
                  <a:schemeClr val="tx1"/>
                </a:solidFill>
                <a:latin typeface="Courier"/>
                <a:cs typeface="Courier"/>
              </a:rPr>
              <a:t>(</a:t>
            </a:r>
            <a:r>
              <a:rPr lang="mr-IN" sz="1600" dirty="0">
                <a:solidFill>
                  <a:schemeClr val="tx1"/>
                </a:solidFill>
                <a:latin typeface="Courier"/>
                <a:cs typeface="Courier"/>
              </a:rPr>
              <a:t>-np.dot</a:t>
            </a:r>
            <a:r>
              <a:rPr lang="en-US" sz="1600" dirty="0">
                <a:solidFill>
                  <a:schemeClr val="tx1"/>
                </a:solidFill>
                <a:latin typeface="Courier"/>
                <a:cs typeface="Courier"/>
              </a:rPr>
              <a:t>(</a:t>
            </a:r>
            <a:r>
              <a:rPr lang="mr-IN" sz="1600" dirty="0">
                <a:solidFill>
                  <a:schemeClr val="tx1"/>
                </a:solidFill>
                <a:latin typeface="Courier"/>
                <a:cs typeface="Courier"/>
              </a:rPr>
              <a:t>W, x</a:t>
            </a:r>
            <a:r>
              <a:rPr lang="en-US" sz="1600" dirty="0">
                <a:solidFill>
                  <a:schemeClr val="tx1"/>
                </a:solidFill>
                <a:latin typeface="Courier"/>
                <a:cs typeface="Courier"/>
              </a:rPr>
              <a:t>)))</a:t>
            </a:r>
            <a:endParaRPr lang="mr-IN" sz="1600" dirty="0">
              <a:solidFill>
                <a:schemeClr val="tx1"/>
              </a:solidFill>
              <a:latin typeface="Courier"/>
              <a:cs typeface="Courier"/>
            </a:endParaRPr>
          </a:p>
          <a:p>
            <a:pPr algn="l"/>
            <a:r>
              <a:rPr lang="mr-IN" sz="1600" dirty="0">
                <a:solidFill>
                  <a:schemeClr val="tx1"/>
                </a:solidFill>
              </a:rPr>
              <a:t>...</a:t>
            </a:r>
            <a:endParaRPr lang="en-US" sz="1600" dirty="0">
              <a:solidFill>
                <a:schemeClr val="tx1"/>
              </a:solidFill>
            </a:endParaRPr>
          </a:p>
          <a:p>
            <a:pPr algn="l"/>
            <a:r>
              <a:rPr lang="en-US" sz="1600" dirty="0">
                <a:solidFill>
                  <a:schemeClr val="tx1"/>
                </a:solidFill>
              </a:rPr>
              <a:t># Python tanh example:</a:t>
            </a:r>
          </a:p>
          <a:p>
            <a:pPr algn="l"/>
            <a:r>
              <a:rPr lang="en-US" sz="1600" dirty="0">
                <a:solidFill>
                  <a:schemeClr val="tx1"/>
                </a:solidFill>
                <a:latin typeface="Courier"/>
                <a:cs typeface="Courier"/>
              </a:rPr>
              <a:t>z = </a:t>
            </a:r>
            <a:r>
              <a:rPr lang="en-US" sz="1600" dirty="0" err="1">
                <a:solidFill>
                  <a:schemeClr val="tx1"/>
                </a:solidFill>
                <a:latin typeface="Courier"/>
                <a:cs typeface="Courier"/>
              </a:rPr>
              <a:t>np.tanh</a:t>
            </a:r>
            <a:r>
              <a:rPr lang="en-US" sz="1600" dirty="0">
                <a:solidFill>
                  <a:schemeClr val="tx1"/>
                </a:solidFill>
                <a:latin typeface="Courier"/>
                <a:cs typeface="Courier"/>
              </a:rPr>
              <a:t>(np.dot(</a:t>
            </a:r>
            <a:r>
              <a:rPr lang="en-US" sz="1600" dirty="0" err="1">
                <a:solidFill>
                  <a:schemeClr val="tx1"/>
                </a:solidFill>
                <a:latin typeface="Courier"/>
                <a:cs typeface="Courier"/>
              </a:rPr>
              <a:t>W,x</a:t>
            </a:r>
            <a:r>
              <a:rPr lang="en-US" sz="1600" dirty="0">
                <a:solidFill>
                  <a:schemeClr val="tx1"/>
                </a:solidFill>
                <a:latin typeface="Courier"/>
                <a:cs typeface="Courier"/>
              </a:rPr>
              <a:t>));</a:t>
            </a:r>
          </a:p>
          <a:p>
            <a:pPr algn="l"/>
            <a:endParaRPr lang="en-US" sz="1600" dirty="0">
              <a:solidFill>
                <a:schemeClr val="tx1"/>
              </a:solidFill>
            </a:endParaRPr>
          </a:p>
          <a:p>
            <a:pPr algn="l"/>
            <a:r>
              <a:rPr lang="en-US" sz="1600" dirty="0">
                <a:solidFill>
                  <a:schemeClr val="tx1"/>
                </a:solidFill>
              </a:rPr>
              <a:t># Python </a:t>
            </a:r>
            <a:r>
              <a:rPr lang="en-US" sz="1600" dirty="0" err="1">
                <a:solidFill>
                  <a:schemeClr val="tx1"/>
                </a:solidFill>
              </a:rPr>
              <a:t>ReLU</a:t>
            </a:r>
            <a:r>
              <a:rPr lang="en-US" sz="1600" dirty="0">
                <a:solidFill>
                  <a:schemeClr val="tx1"/>
                </a:solidFill>
              </a:rPr>
              <a:t> example:</a:t>
            </a:r>
          </a:p>
          <a:p>
            <a:pPr algn="l"/>
            <a:r>
              <a:rPr lang="en-US" sz="1600" dirty="0">
                <a:solidFill>
                  <a:schemeClr val="tx1"/>
                </a:solidFill>
                <a:latin typeface="Courier"/>
                <a:cs typeface="Courier"/>
              </a:rPr>
              <a:t>z = </a:t>
            </a:r>
            <a:r>
              <a:rPr lang="en-US" sz="1600" dirty="0" err="1">
                <a:solidFill>
                  <a:schemeClr val="tx1"/>
                </a:solidFill>
                <a:latin typeface="Courier"/>
                <a:cs typeface="Courier"/>
              </a:rPr>
              <a:t>np.maximum</a:t>
            </a:r>
            <a:r>
              <a:rPr lang="en-US" sz="1600" dirty="0">
                <a:solidFill>
                  <a:schemeClr val="tx1"/>
                </a:solidFill>
                <a:latin typeface="Courier"/>
                <a:cs typeface="Courier"/>
              </a:rPr>
              <a:t>(0, np.dot(W, x))</a:t>
            </a: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spTree>
    <p:extLst>
      <p:ext uri="{BB962C8B-B14F-4D97-AF65-F5344CB8AC3E}">
        <p14:creationId xmlns:p14="http://schemas.microsoft.com/office/powerpoint/2010/main" val="3537723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Convolutional Neural Network (1)</a:t>
            </a:r>
            <a:endParaRPr lang="zh-TW" altLang="en-US" b="1" dirty="0">
              <a:solidFill>
                <a:srgbClr val="FFFF00"/>
              </a:solidFill>
            </a:endParaRPr>
          </a:p>
        </p:txBody>
      </p:sp>
      <p:sp>
        <p:nvSpPr>
          <p:cNvPr id="3" name="副標題 2"/>
          <p:cNvSpPr>
            <a:spLocks noGrp="1"/>
          </p:cNvSpPr>
          <p:nvPr>
            <p:ph type="subTitle" idx="1"/>
          </p:nvPr>
        </p:nvSpPr>
        <p:spPr>
          <a:xfrm>
            <a:off x="467544" y="1268760"/>
            <a:ext cx="8136904" cy="19442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What’s the “Best” Activation Function?</a:t>
            </a:r>
          </a:p>
          <a:p>
            <a:pPr marL="342900" indent="-342900" algn="l">
              <a:buClr>
                <a:srgbClr val="0070C0"/>
              </a:buClr>
              <a:buSzPct val="80000"/>
              <a:buFont typeface="Wingdings" pitchFamily="2" charset="2"/>
              <a:buChar char="u"/>
            </a:pPr>
            <a:r>
              <a:rPr lang="en-US" sz="1600" dirty="0">
                <a:solidFill>
                  <a:schemeClr val="tx1"/>
                </a:solidFill>
              </a:rPr>
              <a:t>Initially: sigmoid was popular</a:t>
            </a:r>
          </a:p>
          <a:p>
            <a:pPr marL="342900" indent="-342900" algn="l">
              <a:buClr>
                <a:srgbClr val="0070C0"/>
              </a:buClr>
              <a:buSzPct val="80000"/>
              <a:buFont typeface="Wingdings" pitchFamily="2" charset="2"/>
              <a:buChar char="u"/>
            </a:pPr>
            <a:r>
              <a:rPr lang="en-US" sz="1600" dirty="0">
                <a:solidFill>
                  <a:schemeClr val="tx1"/>
                </a:solidFill>
              </a:rPr>
              <a:t>Then: tanh became popular</a:t>
            </a:r>
          </a:p>
          <a:p>
            <a:pPr marL="342900" indent="-342900" algn="l">
              <a:buClr>
                <a:srgbClr val="0070C0"/>
              </a:buClr>
              <a:buSzPct val="80000"/>
              <a:buFont typeface="Wingdings" pitchFamily="2" charset="2"/>
              <a:buChar char="u"/>
            </a:pPr>
            <a:r>
              <a:rPr lang="en-US" sz="1600" b="1" dirty="0">
                <a:solidFill>
                  <a:srgbClr val="C00000"/>
                </a:solidFill>
              </a:rPr>
              <a:t>Now: RELU is preferred (better results)</a:t>
            </a:r>
          </a:p>
          <a:p>
            <a:pPr marL="342900" indent="-342900" algn="l">
              <a:buClr>
                <a:srgbClr val="0070C0"/>
              </a:buClr>
              <a:buSzPct val="80000"/>
              <a:buFont typeface="Wingdings" pitchFamily="2" charset="2"/>
              <a:buChar char="u"/>
            </a:pPr>
            <a:r>
              <a:rPr lang="en-US" sz="1600" dirty="0" err="1">
                <a:solidFill>
                  <a:schemeClr val="tx1"/>
                </a:solidFill>
              </a:rPr>
              <a:t>Softmax</a:t>
            </a:r>
            <a:r>
              <a:rPr lang="en-US" sz="1600" dirty="0">
                <a:solidFill>
                  <a:schemeClr val="tx1"/>
                </a:solidFill>
              </a:rPr>
              <a:t>: for FC (fully connected) layers</a:t>
            </a:r>
          </a:p>
          <a:p>
            <a:pPr marL="342900" indent="-342900" algn="l">
              <a:buClr>
                <a:srgbClr val="0070C0"/>
              </a:buClr>
              <a:buSzPct val="80000"/>
              <a:buFont typeface="Wingdings" pitchFamily="2" charset="2"/>
              <a:buChar char="u"/>
            </a:pPr>
            <a:r>
              <a:rPr lang="en-US" sz="1600" dirty="0">
                <a:solidFill>
                  <a:schemeClr val="tx1"/>
                </a:solidFill>
              </a:rPr>
              <a:t>NB: sigmoid and tanh are used in LSTMs</a:t>
            </a: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spTree>
    <p:extLst>
      <p:ext uri="{BB962C8B-B14F-4D97-AF65-F5344CB8AC3E}">
        <p14:creationId xmlns:p14="http://schemas.microsoft.com/office/powerpoint/2010/main" val="171673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Convolutional Neural Network (1)</a:t>
            </a:r>
            <a:endParaRPr lang="zh-TW" altLang="en-US" b="1" dirty="0">
              <a:solidFill>
                <a:srgbClr val="FFFF00"/>
              </a:solidFill>
            </a:endParaRPr>
          </a:p>
        </p:txBody>
      </p:sp>
      <p:sp>
        <p:nvSpPr>
          <p:cNvPr id="3" name="副標題 2"/>
          <p:cNvSpPr>
            <a:spLocks noGrp="1"/>
          </p:cNvSpPr>
          <p:nvPr>
            <p:ph type="subTitle" idx="1"/>
          </p:nvPr>
        </p:nvSpPr>
        <p:spPr>
          <a:xfrm>
            <a:off x="467544" y="1268760"/>
            <a:ext cx="8136904" cy="21602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How to Select a Cost Function?</a:t>
            </a:r>
          </a:p>
          <a:p>
            <a:pPr marL="342900" indent="-342900" algn="l">
              <a:buClr>
                <a:srgbClr val="0070C0"/>
              </a:buClr>
              <a:buSzPct val="80000"/>
              <a:buFont typeface="Wingdings" pitchFamily="2" charset="2"/>
              <a:buChar char="u"/>
            </a:pPr>
            <a:r>
              <a:rPr lang="en-US" sz="1600" dirty="0">
                <a:solidFill>
                  <a:schemeClr val="tx1"/>
                </a:solidFill>
              </a:rPr>
              <a:t>mean-squared error (MSE): </a:t>
            </a:r>
          </a:p>
          <a:p>
            <a:pPr marL="342900" indent="-342900" algn="l">
              <a:buClr>
                <a:srgbClr val="0070C0"/>
              </a:buClr>
              <a:buSzPct val="80000"/>
              <a:buFont typeface="Wingdings" pitchFamily="2" charset="2"/>
              <a:buChar char="u"/>
            </a:pPr>
            <a:r>
              <a:rPr lang="en-US" sz="1600" dirty="0">
                <a:solidFill>
                  <a:schemeClr val="tx1"/>
                </a:solidFill>
              </a:rPr>
              <a:t>for a regression problem</a:t>
            </a:r>
          </a:p>
          <a:p>
            <a:pPr marL="342900" indent="-342900" algn="l">
              <a:buClr>
                <a:srgbClr val="0070C0"/>
              </a:buClr>
              <a:buSzPct val="80000"/>
              <a:buFont typeface="Wingdings" pitchFamily="2" charset="2"/>
              <a:buChar char="u"/>
            </a:pPr>
            <a:r>
              <a:rPr lang="en-US" sz="1600" dirty="0">
                <a:solidFill>
                  <a:schemeClr val="tx1"/>
                </a:solidFill>
              </a:rPr>
              <a:t>binary cross-entropy (or MSE): </a:t>
            </a:r>
          </a:p>
          <a:p>
            <a:pPr marL="342900" indent="-342900" algn="l">
              <a:buClr>
                <a:srgbClr val="0070C0"/>
              </a:buClr>
              <a:buSzPct val="80000"/>
              <a:buFont typeface="Wingdings" pitchFamily="2" charset="2"/>
              <a:buChar char="u"/>
            </a:pPr>
            <a:r>
              <a:rPr lang="en-US" sz="1600" dirty="0">
                <a:solidFill>
                  <a:schemeClr val="tx1"/>
                </a:solidFill>
              </a:rPr>
              <a:t>for a two-class classification problem</a:t>
            </a:r>
          </a:p>
          <a:p>
            <a:pPr marL="342900" indent="-342900" algn="l">
              <a:buClr>
                <a:srgbClr val="0070C0"/>
              </a:buClr>
              <a:buSzPct val="80000"/>
              <a:buFont typeface="Wingdings" pitchFamily="2" charset="2"/>
              <a:buChar char="u"/>
            </a:pPr>
            <a:r>
              <a:rPr lang="en-US" sz="1600" dirty="0">
                <a:solidFill>
                  <a:schemeClr val="tx1"/>
                </a:solidFill>
              </a:rPr>
              <a:t>categorical cross-entropy: </a:t>
            </a:r>
          </a:p>
          <a:p>
            <a:pPr marL="342900" indent="-342900" algn="l">
              <a:buClr>
                <a:srgbClr val="0070C0"/>
              </a:buClr>
              <a:buSzPct val="80000"/>
              <a:buFont typeface="Wingdings" pitchFamily="2" charset="2"/>
              <a:buChar char="u"/>
            </a:pPr>
            <a:r>
              <a:rPr lang="en-US" sz="1600" dirty="0">
                <a:solidFill>
                  <a:schemeClr val="tx1"/>
                </a:solidFill>
              </a:rPr>
              <a:t>for a many-class classification problem</a:t>
            </a: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spTree>
    <p:extLst>
      <p:ext uri="{BB962C8B-B14F-4D97-AF65-F5344CB8AC3E}">
        <p14:creationId xmlns:p14="http://schemas.microsoft.com/office/powerpoint/2010/main" val="695969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Convolutional Neural Network (1)</a:t>
            </a:r>
            <a:endParaRPr lang="zh-TW" altLang="en-US" b="1" dirty="0">
              <a:solidFill>
                <a:srgbClr val="FFFF00"/>
              </a:solidFill>
            </a:endParaRPr>
          </a:p>
        </p:txBody>
      </p:sp>
      <p:sp>
        <p:nvSpPr>
          <p:cNvPr id="3" name="副標題 2"/>
          <p:cNvSpPr>
            <a:spLocks noGrp="1"/>
          </p:cNvSpPr>
          <p:nvPr>
            <p:ph type="subTitle" idx="1"/>
          </p:nvPr>
        </p:nvSpPr>
        <p:spPr>
          <a:xfrm>
            <a:off x="467544" y="1268760"/>
            <a:ext cx="7704856" cy="28083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Classify versus Detect (1)</a:t>
            </a:r>
          </a:p>
          <a:p>
            <a:pPr marL="342900" indent="-342900" algn="l">
              <a:buClr>
                <a:srgbClr val="0070C0"/>
              </a:buClr>
              <a:buSzPct val="80000"/>
              <a:buFont typeface="Wingdings" pitchFamily="2" charset="2"/>
              <a:buChar char="u"/>
            </a:pPr>
            <a:r>
              <a:rPr lang="en-US" sz="1800" dirty="0">
                <a:solidFill>
                  <a:srgbClr val="0070C0"/>
                </a:solidFill>
              </a:rPr>
              <a:t>object classification:</a:t>
            </a:r>
          </a:p>
          <a:p>
            <a:pPr marL="342900" indent="-342900" algn="l">
              <a:buClr>
                <a:srgbClr val="0070C0"/>
              </a:buClr>
              <a:buSzPct val="80000"/>
              <a:buFont typeface="Wingdings" pitchFamily="2" charset="2"/>
              <a:buChar char="u"/>
            </a:pPr>
            <a:r>
              <a:rPr lang="en-US" sz="1600" dirty="0">
                <a:solidFill>
                  <a:schemeClr val="tx1"/>
                </a:solidFill>
              </a:rPr>
              <a:t>the process of categorization</a:t>
            </a:r>
          </a:p>
          <a:p>
            <a:pPr marL="342900" indent="-342900" algn="l">
              <a:buClr>
                <a:srgbClr val="0070C0"/>
              </a:buClr>
              <a:buSzPct val="80000"/>
              <a:buFont typeface="Wingdings" pitchFamily="2" charset="2"/>
              <a:buChar char="u"/>
            </a:pPr>
            <a:r>
              <a:rPr lang="en-US" sz="1600" dirty="0">
                <a:solidFill>
                  <a:schemeClr val="tx1"/>
                </a:solidFill>
              </a:rPr>
              <a:t>classify an image: cat, dog, apple, </a:t>
            </a:r>
            <a:r>
              <a:rPr lang="en-US" sz="1600" dirty="0" err="1">
                <a:solidFill>
                  <a:schemeClr val="tx1"/>
                </a:solidFill>
              </a:rPr>
              <a:t>etc</a:t>
            </a:r>
            <a:endParaRPr lang="en-US" sz="1600" dirty="0">
              <a:solidFill>
                <a:schemeClr val="tx1"/>
              </a:solidFill>
            </a:endParaRPr>
          </a:p>
          <a:p>
            <a:pPr marL="342900" indent="-342900" algn="l">
              <a:buClr>
                <a:srgbClr val="0070C0"/>
              </a:buClr>
              <a:buSzPct val="80000"/>
              <a:buFont typeface="Wingdings" pitchFamily="2" charset="2"/>
              <a:buChar char="u"/>
            </a:pPr>
            <a:r>
              <a:rPr lang="en-US" sz="1800" dirty="0">
                <a:solidFill>
                  <a:srgbClr val="0070C0"/>
                </a:solidFill>
              </a:rPr>
              <a:t>object detection:</a:t>
            </a:r>
          </a:p>
          <a:p>
            <a:pPr marL="342900" indent="-342900" algn="l">
              <a:buClr>
                <a:srgbClr val="0070C0"/>
              </a:buClr>
              <a:buSzPct val="80000"/>
              <a:buFont typeface="Wingdings" pitchFamily="2" charset="2"/>
              <a:buChar char="u"/>
            </a:pPr>
            <a:r>
              <a:rPr lang="en-US" sz="1600" dirty="0">
                <a:solidFill>
                  <a:schemeClr val="tx1"/>
                </a:solidFill>
              </a:rPr>
              <a:t>the process of identification</a:t>
            </a:r>
          </a:p>
          <a:p>
            <a:pPr marL="342900" indent="-342900" algn="l">
              <a:buClr>
                <a:srgbClr val="0070C0"/>
              </a:buClr>
              <a:buSzPct val="80000"/>
              <a:buFont typeface="Wingdings" pitchFamily="2" charset="2"/>
              <a:buChar char="u"/>
            </a:pPr>
            <a:r>
              <a:rPr lang="en-US" sz="1600" dirty="0">
                <a:solidFill>
                  <a:schemeClr val="tx1"/>
                </a:solidFill>
              </a:rPr>
              <a:t>based on a previously defined classes or types</a:t>
            </a:r>
          </a:p>
          <a:p>
            <a:pPr marL="342900" indent="-342900" algn="l">
              <a:buClr>
                <a:srgbClr val="0070C0"/>
              </a:buClr>
              <a:buSzPct val="80000"/>
              <a:buFont typeface="Wingdings" pitchFamily="2" charset="2"/>
              <a:buChar char="u"/>
            </a:pPr>
            <a:r>
              <a:rPr lang="en-US" sz="1600" dirty="0">
                <a:solidFill>
                  <a:schemeClr val="tx1"/>
                </a:solidFill>
              </a:rPr>
              <a:t>=&gt; after an object is detected, other properties (location, count, </a:t>
            </a:r>
            <a:r>
              <a:rPr lang="en-US" sz="1600" dirty="0" err="1">
                <a:solidFill>
                  <a:schemeClr val="tx1"/>
                </a:solidFill>
              </a:rPr>
              <a:t>etc</a:t>
            </a:r>
            <a:r>
              <a:rPr lang="en-US" sz="1600" dirty="0">
                <a:solidFill>
                  <a:schemeClr val="tx1"/>
                </a:solidFill>
              </a:rPr>
              <a:t>) are relevant to classification</a:t>
            </a: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11732646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Convolutional Neural Network (1)</a:t>
            </a:r>
            <a:endParaRPr lang="zh-TW" altLang="en-US" b="1" dirty="0">
              <a:solidFill>
                <a:srgbClr val="FFFF00"/>
              </a:solidFill>
            </a:endParaRPr>
          </a:p>
        </p:txBody>
      </p:sp>
      <p:sp>
        <p:nvSpPr>
          <p:cNvPr id="3" name="副標題 2"/>
          <p:cNvSpPr>
            <a:spLocks noGrp="1"/>
          </p:cNvSpPr>
          <p:nvPr>
            <p:ph type="subTitle" idx="1"/>
          </p:nvPr>
        </p:nvSpPr>
        <p:spPr>
          <a:xfrm>
            <a:off x="467544" y="1268760"/>
            <a:ext cx="8136904" cy="381642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GD versus SGD</a:t>
            </a:r>
          </a:p>
          <a:p>
            <a:pPr marL="342900" indent="-342900" algn="l">
              <a:buClr>
                <a:srgbClr val="0070C0"/>
              </a:buClr>
              <a:buSzPct val="80000"/>
              <a:buFont typeface="Wingdings" pitchFamily="2" charset="2"/>
              <a:buChar char="u"/>
            </a:pPr>
            <a:r>
              <a:rPr lang="en-US" sz="1600" dirty="0">
                <a:solidFill>
                  <a:schemeClr val="tx1"/>
                </a:solidFill>
              </a:rPr>
              <a:t>SGD (Stochastic Gradient Descent)</a:t>
            </a:r>
          </a:p>
          <a:p>
            <a:pPr marL="342900" indent="-342900" algn="l">
              <a:buClr>
                <a:srgbClr val="0070C0"/>
              </a:buClr>
              <a:buSzPct val="80000"/>
              <a:buFont typeface="Wingdings" pitchFamily="2" charset="2"/>
              <a:buChar char="u"/>
            </a:pPr>
            <a:r>
              <a:rPr lang="en-US" sz="1600" dirty="0">
                <a:solidFill>
                  <a:schemeClr val="tx1"/>
                </a:solidFill>
              </a:rPr>
              <a:t>Randomly selected training sample</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Minibatch Stochastic Gradient Descent</a:t>
            </a:r>
          </a:p>
          <a:p>
            <a:pPr marL="342900" indent="-342900" algn="l">
              <a:buClr>
                <a:srgbClr val="0070C0"/>
              </a:buClr>
              <a:buSzPct val="80000"/>
              <a:buFont typeface="Wingdings" pitchFamily="2" charset="2"/>
              <a:buChar char="u"/>
            </a:pPr>
            <a:r>
              <a:rPr lang="en-US" sz="1600" dirty="0">
                <a:solidFill>
                  <a:schemeClr val="tx1"/>
                </a:solidFill>
              </a:rPr>
              <a:t>+ involves a SUBSET of the dataset</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GD (Gradient Descent): </a:t>
            </a:r>
          </a:p>
          <a:p>
            <a:pPr marL="342900" indent="-342900" algn="l">
              <a:buClr>
                <a:srgbClr val="0070C0"/>
              </a:buClr>
              <a:buSzPct val="80000"/>
              <a:buFont typeface="Wingdings" pitchFamily="2" charset="2"/>
              <a:buChar char="u"/>
            </a:pPr>
            <a:r>
              <a:rPr lang="en-US" sz="1600" dirty="0">
                <a:solidFill>
                  <a:schemeClr val="tx1"/>
                </a:solidFill>
              </a:rPr>
              <a:t>+ involves the ENTIRE dataset</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More details:</a:t>
            </a:r>
          </a:p>
          <a:p>
            <a:pPr marL="342900" indent="-342900" algn="l">
              <a:buClr>
                <a:srgbClr val="0070C0"/>
              </a:buClr>
              <a:buSzPct val="80000"/>
              <a:buFont typeface="Wingdings" pitchFamily="2" charset="2"/>
              <a:buChar char="u"/>
            </a:pPr>
            <a:r>
              <a:rPr lang="en-US" sz="1600" dirty="0">
                <a:solidFill>
                  <a:schemeClr val="tx1"/>
                </a:solidFill>
              </a:rPr>
              <a:t>http://cs229.stanford.edu/notes/cs229-notes1.pdf</a:t>
            </a: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a:p>
        </p:txBody>
      </p:sp>
    </p:spTree>
    <p:extLst>
      <p:ext uri="{BB962C8B-B14F-4D97-AF65-F5344CB8AC3E}">
        <p14:creationId xmlns:p14="http://schemas.microsoft.com/office/powerpoint/2010/main" val="2520508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Convolutional Neural Network (1)</a:t>
            </a:r>
            <a:endParaRPr lang="zh-TW" altLang="en-US" b="1" dirty="0">
              <a:solidFill>
                <a:srgbClr val="FFFF00"/>
              </a:solidFill>
            </a:endParaRPr>
          </a:p>
        </p:txBody>
      </p:sp>
      <p:sp>
        <p:nvSpPr>
          <p:cNvPr id="3" name="副標題 2"/>
          <p:cNvSpPr>
            <a:spLocks noGrp="1"/>
          </p:cNvSpPr>
          <p:nvPr>
            <p:ph type="subTitle" idx="1"/>
          </p:nvPr>
        </p:nvSpPr>
        <p:spPr>
          <a:xfrm>
            <a:off x="467544" y="1268760"/>
            <a:ext cx="8136904" cy="158417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Set up Data and Model and train</a:t>
            </a:r>
          </a:p>
          <a:p>
            <a:pPr marL="342900" indent="-342900" algn="l">
              <a:buClr>
                <a:srgbClr val="0070C0"/>
              </a:buClr>
              <a:buSzPct val="80000"/>
              <a:buFont typeface="Wingdings" pitchFamily="2" charset="2"/>
              <a:buChar char="u"/>
            </a:pPr>
            <a:r>
              <a:rPr lang="en-US" sz="1600" dirty="0">
                <a:solidFill>
                  <a:schemeClr val="tx1"/>
                </a:solidFill>
              </a:rPr>
              <a:t>load/read dataset </a:t>
            </a:r>
          </a:p>
          <a:p>
            <a:pPr marL="342900" indent="-342900" algn="l">
              <a:buClr>
                <a:srgbClr val="0070C0"/>
              </a:buClr>
              <a:buSzPct val="80000"/>
              <a:buFont typeface="Wingdings" pitchFamily="2" charset="2"/>
              <a:buChar char="u"/>
            </a:pPr>
            <a:r>
              <a:rPr lang="en-US" sz="1600" dirty="0">
                <a:solidFill>
                  <a:schemeClr val="tx1"/>
                </a:solidFill>
              </a:rPr>
              <a:t>create TF model</a:t>
            </a:r>
          </a:p>
          <a:p>
            <a:pPr marL="342900" indent="-342900" algn="l">
              <a:buClr>
                <a:srgbClr val="0070C0"/>
              </a:buClr>
              <a:buSzPct val="80000"/>
              <a:buFont typeface="Wingdings" pitchFamily="2" charset="2"/>
              <a:buChar char="u"/>
            </a:pPr>
            <a:r>
              <a:rPr lang="en-US" sz="1600" dirty="0">
                <a:solidFill>
                  <a:schemeClr val="tx1"/>
                </a:solidFill>
              </a:rPr>
              <a:t>train model </a:t>
            </a:r>
          </a:p>
          <a:p>
            <a:pPr marL="342900" indent="-342900" algn="l">
              <a:buClr>
                <a:srgbClr val="0070C0"/>
              </a:buClr>
              <a:buSzPct val="80000"/>
              <a:buFont typeface="Wingdings" pitchFamily="2" charset="2"/>
              <a:buChar char="u"/>
            </a:pPr>
            <a:r>
              <a:rPr lang="en-US" sz="1600" dirty="0">
                <a:solidFill>
                  <a:schemeClr val="tx1"/>
                </a:solidFill>
              </a:rPr>
              <a:t>evaluate model </a:t>
            </a: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31</a:t>
            </a:fld>
            <a:endParaRPr lang="zh-TW" altLang="en-US"/>
          </a:p>
        </p:txBody>
      </p:sp>
    </p:spTree>
    <p:extLst>
      <p:ext uri="{BB962C8B-B14F-4D97-AF65-F5344CB8AC3E}">
        <p14:creationId xmlns:p14="http://schemas.microsoft.com/office/powerpoint/2010/main" val="35505033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Convolutional Neural Network (1)</a:t>
            </a:r>
            <a:endParaRPr lang="zh-TW" altLang="en-US" b="1" dirty="0">
              <a:solidFill>
                <a:srgbClr val="FFFF00"/>
              </a:solidFill>
            </a:endParaRPr>
          </a:p>
        </p:txBody>
      </p:sp>
      <p:sp>
        <p:nvSpPr>
          <p:cNvPr id="3" name="副標題 2"/>
          <p:cNvSpPr>
            <a:spLocks noGrp="1"/>
          </p:cNvSpPr>
          <p:nvPr>
            <p:ph type="subTitle" idx="1"/>
          </p:nvPr>
        </p:nvSpPr>
        <p:spPr>
          <a:xfrm>
            <a:off x="467544" y="1268760"/>
            <a:ext cx="8136904" cy="417646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Some CNN Terminology (1)</a:t>
            </a:r>
          </a:p>
          <a:p>
            <a:pPr marL="342900" indent="-342900" algn="l">
              <a:buClr>
                <a:srgbClr val="0070C0"/>
              </a:buClr>
              <a:buSzPct val="80000"/>
              <a:buFont typeface="Wingdings" pitchFamily="2" charset="2"/>
              <a:buChar char="u"/>
            </a:pPr>
            <a:r>
              <a:rPr lang="en-US" sz="1600" dirty="0">
                <a:solidFill>
                  <a:schemeClr val="tx1"/>
                </a:solidFill>
              </a:rPr>
              <a:t>A </a:t>
            </a:r>
            <a:r>
              <a:rPr lang="en-US" sz="1600" dirty="0">
                <a:solidFill>
                  <a:srgbClr val="0070C0"/>
                </a:solidFill>
              </a:rPr>
              <a:t>filter</a:t>
            </a:r>
            <a:r>
              <a:rPr lang="en-US" sz="1600" dirty="0">
                <a:solidFill>
                  <a:schemeClr val="tx1"/>
                </a:solidFill>
              </a:rPr>
              <a:t>: another term is a kernel</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A </a:t>
            </a:r>
            <a:r>
              <a:rPr lang="en-US" sz="1600" dirty="0">
                <a:solidFill>
                  <a:srgbClr val="0070C0"/>
                </a:solidFill>
              </a:rPr>
              <a:t>feature map</a:t>
            </a:r>
            <a:r>
              <a:rPr lang="en-US" sz="1600" dirty="0">
                <a:solidFill>
                  <a:schemeClr val="tx1"/>
                </a:solidFill>
              </a:rPr>
              <a:t>: </a:t>
            </a:r>
          </a:p>
          <a:p>
            <a:pPr marL="342900" indent="-342900" algn="l">
              <a:buClr>
                <a:srgbClr val="0070C0"/>
              </a:buClr>
              <a:buSzPct val="80000"/>
              <a:buFont typeface="Wingdings" pitchFamily="2" charset="2"/>
              <a:buChar char="u"/>
            </a:pPr>
            <a:r>
              <a:rPr lang="en-US" sz="1600" dirty="0">
                <a:solidFill>
                  <a:schemeClr val="tx1"/>
                </a:solidFill>
              </a:rPr>
              <a:t>1) the result of “applying” a filter to an image</a:t>
            </a:r>
          </a:p>
          <a:p>
            <a:pPr marL="342900" indent="-342900" algn="l">
              <a:buClr>
                <a:srgbClr val="0070C0"/>
              </a:buClr>
              <a:buSzPct val="80000"/>
              <a:buFont typeface="Wingdings" pitchFamily="2" charset="2"/>
              <a:buChar char="u"/>
            </a:pPr>
            <a:r>
              <a:rPr lang="en-US" sz="1600" dirty="0">
                <a:solidFill>
                  <a:schemeClr val="tx1"/>
                </a:solidFill>
              </a:rPr>
              <a:t>2) pixel values might be &lt; 0 and/or &gt; 255</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rgbClr val="0070C0"/>
                </a:solidFill>
              </a:rPr>
              <a:t>Drop-out rate: </a:t>
            </a:r>
            <a:r>
              <a:rPr lang="en-US" sz="1600" dirty="0">
                <a:solidFill>
                  <a:schemeClr val="tx1"/>
                </a:solidFill>
              </a:rPr>
              <a:t>the % of randomly selected neurons to “ignore” during each forward pass (different for each pass)</a:t>
            </a:r>
          </a:p>
          <a:p>
            <a:pPr marL="342900" indent="-342900" algn="l">
              <a:buClr>
                <a:srgbClr val="0070C0"/>
              </a:buClr>
              <a:buSzPct val="80000"/>
              <a:buFont typeface="Wingdings" pitchFamily="2" charset="2"/>
              <a:buChar char="u"/>
            </a:pPr>
            <a:r>
              <a:rPr lang="en-US" sz="1600" dirty="0">
                <a:solidFill>
                  <a:schemeClr val="tx1"/>
                </a:solidFill>
              </a:rPr>
              <a:t>the drop-out value is specified as a decimal:  0.1, 0.2, </a:t>
            </a:r>
            <a:r>
              <a:rPr lang="en-US" sz="1600" dirty="0" err="1">
                <a:solidFill>
                  <a:schemeClr val="tx1"/>
                </a:solidFill>
              </a:rPr>
              <a:t>etc</a:t>
            </a:r>
            <a:endParaRPr lang="en-US" sz="1600"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some </a:t>
            </a:r>
            <a:r>
              <a:rPr lang="en-US" sz="1600" dirty="0">
                <a:solidFill>
                  <a:srgbClr val="0070C0"/>
                </a:solidFill>
              </a:rPr>
              <a:t>metrics </a:t>
            </a:r>
            <a:r>
              <a:rPr lang="en-US" sz="1600" dirty="0">
                <a:solidFill>
                  <a:schemeClr val="tx1"/>
                </a:solidFill>
              </a:rPr>
              <a:t>that are available:</a:t>
            </a:r>
          </a:p>
          <a:p>
            <a:pPr marL="342900" indent="-342900" algn="l">
              <a:buClr>
                <a:srgbClr val="0070C0"/>
              </a:buClr>
              <a:buSzPct val="80000"/>
              <a:buFont typeface="Wingdings" pitchFamily="2" charset="2"/>
              <a:buChar char="u"/>
            </a:pPr>
            <a:r>
              <a:rPr lang="en-US" sz="1600" dirty="0">
                <a:solidFill>
                  <a:srgbClr val="0070C0"/>
                </a:solidFill>
              </a:rPr>
              <a:t>accuracy, precision</a:t>
            </a:r>
            <a:r>
              <a:rPr lang="en-US" sz="1600" dirty="0">
                <a:solidFill>
                  <a:schemeClr val="tx1"/>
                </a:solidFill>
              </a:rPr>
              <a:t>, and so forth</a:t>
            </a:r>
          </a:p>
          <a:p>
            <a:pPr marL="342900" indent="-342900" algn="l">
              <a:buClr>
                <a:srgbClr val="0070C0"/>
              </a:buClr>
              <a:buSzPct val="80000"/>
              <a:buFont typeface="Wingdings" pitchFamily="2" charset="2"/>
              <a:buChar char="u"/>
            </a:pPr>
            <a:r>
              <a:rPr lang="en-US" sz="1600" dirty="0">
                <a:solidFill>
                  <a:schemeClr val="tx1"/>
                </a:solidFill>
              </a:rPr>
              <a:t>https://www.tensorflow.org/api_docs/python/tf/metrics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32</a:t>
            </a:fld>
            <a:endParaRPr lang="zh-TW" altLang="en-US"/>
          </a:p>
        </p:txBody>
      </p:sp>
    </p:spTree>
    <p:extLst>
      <p:ext uri="{BB962C8B-B14F-4D97-AF65-F5344CB8AC3E}">
        <p14:creationId xmlns:p14="http://schemas.microsoft.com/office/powerpoint/2010/main" val="34704724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Convolutional Neural Network (1)</a:t>
            </a:r>
            <a:endParaRPr lang="zh-TW" altLang="en-US" b="1" dirty="0">
              <a:solidFill>
                <a:srgbClr val="FFFF00"/>
              </a:solidFill>
            </a:endParaRPr>
          </a:p>
        </p:txBody>
      </p:sp>
      <p:sp>
        <p:nvSpPr>
          <p:cNvPr id="3" name="副標題 2"/>
          <p:cNvSpPr>
            <a:spLocks noGrp="1"/>
          </p:cNvSpPr>
          <p:nvPr>
            <p:ph type="subTitle" idx="1"/>
          </p:nvPr>
        </p:nvSpPr>
        <p:spPr>
          <a:xfrm>
            <a:off x="467544" y="1268760"/>
            <a:ext cx="8136904" cy="27363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Some CNN Terminology (2)</a:t>
            </a:r>
          </a:p>
          <a:p>
            <a:pPr marL="342900" indent="-342900" algn="l">
              <a:buClr>
                <a:srgbClr val="0070C0"/>
              </a:buClr>
              <a:buSzPct val="80000"/>
              <a:buFont typeface="Wingdings" pitchFamily="2" charset="2"/>
              <a:buChar char="u"/>
            </a:pPr>
            <a:r>
              <a:rPr lang="en-US" sz="1600" dirty="0">
                <a:solidFill>
                  <a:schemeClr val="tx1"/>
                </a:solidFill>
              </a:rPr>
              <a:t>Stride: </a:t>
            </a:r>
          </a:p>
          <a:p>
            <a:pPr marL="342900" indent="-342900" algn="l">
              <a:buClr>
                <a:srgbClr val="0070C0"/>
              </a:buClr>
              <a:buSzPct val="80000"/>
              <a:buFont typeface="Wingdings" pitchFamily="2" charset="2"/>
              <a:buChar char="u"/>
            </a:pPr>
            <a:r>
              <a:rPr lang="en-US" sz="1600" dirty="0">
                <a:solidFill>
                  <a:schemeClr val="tx1"/>
                </a:solidFill>
              </a:rPr>
              <a:t>how many units you “shift” the filter (1/2/3/</a:t>
            </a:r>
            <a:r>
              <a:rPr lang="en-US" sz="1600" dirty="0" err="1">
                <a:solidFill>
                  <a:schemeClr val="tx1"/>
                </a:solidFill>
              </a:rPr>
              <a:t>etc</a:t>
            </a:r>
            <a:r>
              <a:rPr lang="en-US" sz="1600" dirty="0">
                <a:solidFill>
                  <a:schemeClr val="tx1"/>
                </a:solidFill>
              </a:rPr>
              <a:t>)</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Padding:</a:t>
            </a:r>
          </a:p>
          <a:p>
            <a:pPr marL="342900" indent="-342900" algn="l">
              <a:buClr>
                <a:srgbClr val="0070C0"/>
              </a:buClr>
              <a:buSzPct val="80000"/>
              <a:buFont typeface="Wingdings" pitchFamily="2" charset="2"/>
              <a:buChar char="u"/>
            </a:pPr>
            <a:r>
              <a:rPr lang="en-US" sz="1600" dirty="0">
                <a:solidFill>
                  <a:schemeClr val="tx1"/>
                </a:solidFill>
              </a:rPr>
              <a:t>makes feature map same size as image</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Kernel size: </a:t>
            </a:r>
          </a:p>
          <a:p>
            <a:pPr marL="342900" indent="-342900" algn="l">
              <a:buClr>
                <a:srgbClr val="0070C0"/>
              </a:buClr>
              <a:buSzPct val="80000"/>
              <a:buFont typeface="Wingdings" pitchFamily="2" charset="2"/>
              <a:buChar char="u"/>
            </a:pPr>
            <a:r>
              <a:rPr lang="en-US" sz="1600" dirty="0">
                <a:solidFill>
                  <a:schemeClr val="tx1"/>
                </a:solidFill>
              </a:rPr>
              <a:t>the dimensions of the filter (1x1, 3x3, 5x5, </a:t>
            </a:r>
            <a:r>
              <a:rPr lang="en-US" sz="1600" dirty="0" err="1">
                <a:solidFill>
                  <a:schemeClr val="tx1"/>
                </a:solidFill>
              </a:rPr>
              <a:t>etc</a:t>
            </a:r>
            <a:r>
              <a:rPr lang="en-US" sz="1600"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33</a:t>
            </a:fld>
            <a:endParaRPr lang="zh-TW" altLang="en-US"/>
          </a:p>
        </p:txBody>
      </p:sp>
    </p:spTree>
    <p:extLst>
      <p:ext uri="{BB962C8B-B14F-4D97-AF65-F5344CB8AC3E}">
        <p14:creationId xmlns:p14="http://schemas.microsoft.com/office/powerpoint/2010/main" val="1825956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Convolutional Neural Network (1)</a:t>
            </a:r>
            <a:endParaRPr lang="zh-TW" altLang="en-US" b="1" dirty="0">
              <a:solidFill>
                <a:srgbClr val="FFFF00"/>
              </a:solidFill>
            </a:endParaRPr>
          </a:p>
        </p:txBody>
      </p:sp>
      <p:sp>
        <p:nvSpPr>
          <p:cNvPr id="3" name="副標題 2"/>
          <p:cNvSpPr>
            <a:spLocks noGrp="1"/>
          </p:cNvSpPr>
          <p:nvPr>
            <p:ph type="subTitle" idx="1"/>
          </p:nvPr>
        </p:nvSpPr>
        <p:spPr>
          <a:xfrm>
            <a:off x="467544" y="1268760"/>
            <a:ext cx="8136904" cy="22322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Components of a CNN</a:t>
            </a:r>
          </a:p>
          <a:p>
            <a:pPr algn="l"/>
            <a:r>
              <a:rPr lang="en-US" sz="1600" dirty="0">
                <a:solidFill>
                  <a:schemeClr val="tx1"/>
                </a:solidFill>
              </a:rPr>
              <a:t>1) Specify the input layer</a:t>
            </a:r>
          </a:p>
          <a:p>
            <a:pPr algn="l"/>
            <a:r>
              <a:rPr lang="en-US" sz="1600" dirty="0">
                <a:solidFill>
                  <a:schemeClr val="tx1"/>
                </a:solidFill>
              </a:rPr>
              <a:t>2) Add a convolution to create feature maps</a:t>
            </a:r>
          </a:p>
          <a:p>
            <a:pPr algn="l"/>
            <a:r>
              <a:rPr lang="en-US" sz="1600" dirty="0">
                <a:solidFill>
                  <a:schemeClr val="tx1"/>
                </a:solidFill>
              </a:rPr>
              <a:t>3) Perform RELU on the feature maps</a:t>
            </a:r>
          </a:p>
          <a:p>
            <a:pPr algn="l"/>
            <a:r>
              <a:rPr lang="en-US" sz="1600" dirty="0">
                <a:solidFill>
                  <a:schemeClr val="tx1"/>
                </a:solidFill>
              </a:rPr>
              <a:t>4) repeat 1) and 2)</a:t>
            </a:r>
          </a:p>
          <a:p>
            <a:pPr algn="l"/>
            <a:r>
              <a:rPr lang="en-US" sz="1600" dirty="0">
                <a:solidFill>
                  <a:schemeClr val="tx1"/>
                </a:solidFill>
              </a:rPr>
              <a:t>5) add a FC (fully connected layer)</a:t>
            </a:r>
          </a:p>
          <a:p>
            <a:pPr algn="l"/>
            <a:r>
              <a:rPr lang="en-US" sz="1600" dirty="0">
                <a:solidFill>
                  <a:schemeClr val="tx1"/>
                </a:solidFill>
              </a:rPr>
              <a:t>6) connect FC to output layer via </a:t>
            </a:r>
            <a:r>
              <a:rPr lang="en-US" sz="1600" dirty="0" err="1">
                <a:solidFill>
                  <a:schemeClr val="tx1"/>
                </a:solidFill>
              </a:rPr>
              <a:t>softmax</a:t>
            </a: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34</a:t>
            </a:fld>
            <a:endParaRPr lang="zh-TW" altLang="en-US"/>
          </a:p>
        </p:txBody>
      </p:sp>
    </p:spTree>
    <p:extLst>
      <p:ext uri="{BB962C8B-B14F-4D97-AF65-F5344CB8AC3E}">
        <p14:creationId xmlns:p14="http://schemas.microsoft.com/office/powerpoint/2010/main" val="167997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Convolutional Neural Network (1)</a:t>
            </a:r>
            <a:endParaRPr lang="zh-TW" altLang="en-US" b="1" dirty="0">
              <a:solidFill>
                <a:srgbClr val="FFFF00"/>
              </a:solidFill>
            </a:endParaRPr>
          </a:p>
        </p:txBody>
      </p:sp>
      <p:sp>
        <p:nvSpPr>
          <p:cNvPr id="3" name="副標題 2"/>
          <p:cNvSpPr>
            <a:spLocks noGrp="1"/>
          </p:cNvSpPr>
          <p:nvPr>
            <p:ph type="subTitle" idx="1"/>
          </p:nvPr>
        </p:nvSpPr>
        <p:spPr>
          <a:xfrm>
            <a:off x="467544" y="1268760"/>
            <a:ext cx="8136904" cy="42484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CNN pseudocode</a:t>
            </a:r>
          </a:p>
          <a:p>
            <a:pPr marL="342900" indent="-342900" algn="l">
              <a:buClr>
                <a:srgbClr val="0070C0"/>
              </a:buClr>
              <a:buSzPct val="80000"/>
              <a:buFont typeface="Wingdings" pitchFamily="2" charset="2"/>
              <a:buChar char="u"/>
            </a:pPr>
            <a:r>
              <a:rPr lang="en-US" sz="1600" dirty="0">
                <a:solidFill>
                  <a:schemeClr val="tx1"/>
                </a:solidFill>
                <a:cs typeface="Courier"/>
              </a:rPr>
              <a:t>Specify an optimizer</a:t>
            </a:r>
          </a:p>
          <a:p>
            <a:pPr marL="342900" indent="-342900" algn="l">
              <a:buClr>
                <a:srgbClr val="0070C0"/>
              </a:buClr>
              <a:buSzPct val="80000"/>
              <a:buFont typeface="Wingdings" pitchFamily="2" charset="2"/>
              <a:buChar char="u"/>
            </a:pPr>
            <a:r>
              <a:rPr lang="en-US" sz="1600" dirty="0">
                <a:solidFill>
                  <a:schemeClr val="tx1"/>
                </a:solidFill>
                <a:cs typeface="Courier"/>
              </a:rPr>
              <a:t>specify a cost function</a:t>
            </a:r>
          </a:p>
          <a:p>
            <a:pPr marL="342900" indent="-342900" algn="l">
              <a:buClr>
                <a:srgbClr val="0070C0"/>
              </a:buClr>
              <a:buSzPct val="80000"/>
              <a:buFont typeface="Wingdings" pitchFamily="2" charset="2"/>
              <a:buChar char="u"/>
            </a:pPr>
            <a:r>
              <a:rPr lang="en-US" sz="1600" dirty="0">
                <a:solidFill>
                  <a:schemeClr val="tx1"/>
                </a:solidFill>
                <a:cs typeface="Courier"/>
              </a:rPr>
              <a:t>specify a learning rate </a:t>
            </a:r>
          </a:p>
          <a:p>
            <a:pPr marL="342900" indent="-342900" algn="l">
              <a:buClr>
                <a:srgbClr val="0070C0"/>
              </a:buClr>
              <a:buSzPct val="80000"/>
              <a:buFont typeface="Wingdings" pitchFamily="2" charset="2"/>
              <a:buChar char="u"/>
            </a:pPr>
            <a:r>
              <a:rPr lang="en-US" sz="1600" dirty="0">
                <a:solidFill>
                  <a:schemeClr val="tx1"/>
                </a:solidFill>
                <a:cs typeface="Courier"/>
              </a:rPr>
              <a:t>Specify desired metrics (accuracy/precision/</a:t>
            </a:r>
            <a:r>
              <a:rPr lang="en-US" sz="1600" dirty="0" err="1">
                <a:solidFill>
                  <a:schemeClr val="tx1"/>
                </a:solidFill>
                <a:cs typeface="Courier"/>
              </a:rPr>
              <a:t>etc</a:t>
            </a:r>
            <a:r>
              <a:rPr lang="en-US" sz="1600" dirty="0">
                <a:solidFill>
                  <a:schemeClr val="tx1"/>
                </a:solidFill>
                <a:cs typeface="Courier"/>
              </a:rPr>
              <a:t>)</a:t>
            </a:r>
          </a:p>
          <a:p>
            <a:pPr marL="342900" indent="-342900" algn="l">
              <a:buClr>
                <a:srgbClr val="0070C0"/>
              </a:buClr>
              <a:buSzPct val="80000"/>
              <a:buFont typeface="Wingdings" pitchFamily="2" charset="2"/>
              <a:buChar char="u"/>
            </a:pPr>
            <a:r>
              <a:rPr lang="en-US" sz="1600" dirty="0">
                <a:solidFill>
                  <a:schemeClr val="tx1"/>
                </a:solidFill>
                <a:cs typeface="Courier"/>
              </a:rPr>
              <a:t>specify # of batch runs in a training epoch</a:t>
            </a:r>
          </a:p>
          <a:p>
            <a:pPr marL="342900" indent="-342900" algn="l">
              <a:buClr>
                <a:srgbClr val="0070C0"/>
              </a:buClr>
              <a:buSzPct val="80000"/>
              <a:buFont typeface="Wingdings" pitchFamily="2" charset="2"/>
              <a:buChar char="u"/>
            </a:pPr>
            <a:r>
              <a:rPr lang="en-US" sz="1600" dirty="0">
                <a:solidFill>
                  <a:schemeClr val="tx1"/>
                </a:solidFill>
                <a:cs typeface="Courier"/>
              </a:rPr>
              <a:t>For each epoch:</a:t>
            </a:r>
          </a:p>
          <a:p>
            <a:pPr marL="342900" indent="-342900" algn="l">
              <a:buClr>
                <a:srgbClr val="0070C0"/>
              </a:buClr>
              <a:buSzPct val="80000"/>
              <a:buFont typeface="Wingdings" pitchFamily="2" charset="2"/>
              <a:buChar char="u"/>
            </a:pPr>
            <a:r>
              <a:rPr lang="en-US" sz="1600" dirty="0">
                <a:solidFill>
                  <a:schemeClr val="tx1"/>
                </a:solidFill>
                <a:cs typeface="Courier"/>
              </a:rPr>
              <a:t>  For each batch:</a:t>
            </a:r>
          </a:p>
          <a:p>
            <a:pPr marL="342900" indent="-342900" algn="l">
              <a:buClr>
                <a:srgbClr val="0070C0"/>
              </a:buClr>
              <a:buSzPct val="80000"/>
              <a:buFont typeface="Wingdings" pitchFamily="2" charset="2"/>
              <a:buChar char="u"/>
            </a:pPr>
            <a:r>
              <a:rPr lang="en-US" sz="1600" dirty="0">
                <a:solidFill>
                  <a:schemeClr val="tx1"/>
                </a:solidFill>
                <a:cs typeface="Courier"/>
              </a:rPr>
              <a:t>    Extract the batch data</a:t>
            </a:r>
          </a:p>
          <a:p>
            <a:pPr marL="342900" indent="-342900" algn="l">
              <a:buClr>
                <a:srgbClr val="0070C0"/>
              </a:buClr>
              <a:buSzPct val="80000"/>
              <a:buFont typeface="Wingdings" pitchFamily="2" charset="2"/>
              <a:buChar char="u"/>
            </a:pPr>
            <a:r>
              <a:rPr lang="en-US" sz="1600" dirty="0">
                <a:solidFill>
                  <a:schemeClr val="tx1"/>
                </a:solidFill>
                <a:cs typeface="Courier"/>
              </a:rPr>
              <a:t>    Run the </a:t>
            </a:r>
            <a:r>
              <a:rPr lang="en-US" sz="1600" dirty="0" err="1">
                <a:solidFill>
                  <a:schemeClr val="tx1"/>
                </a:solidFill>
                <a:cs typeface="Courier"/>
              </a:rPr>
              <a:t>optimiser</a:t>
            </a:r>
            <a:r>
              <a:rPr lang="en-US" sz="1600" dirty="0">
                <a:solidFill>
                  <a:schemeClr val="tx1"/>
                </a:solidFill>
                <a:cs typeface="Courier"/>
              </a:rPr>
              <a:t> + cross-entropy operations</a:t>
            </a:r>
          </a:p>
          <a:p>
            <a:pPr marL="342900" indent="-342900" algn="l">
              <a:buClr>
                <a:srgbClr val="0070C0"/>
              </a:buClr>
              <a:buSzPct val="80000"/>
              <a:buFont typeface="Wingdings" pitchFamily="2" charset="2"/>
              <a:buChar char="u"/>
            </a:pPr>
            <a:r>
              <a:rPr lang="en-US" sz="1600" dirty="0">
                <a:solidFill>
                  <a:schemeClr val="tx1"/>
                </a:solidFill>
                <a:cs typeface="Courier"/>
              </a:rPr>
              <a:t>    Add to the average cost</a:t>
            </a:r>
          </a:p>
          <a:p>
            <a:pPr marL="342900" indent="-342900" algn="l">
              <a:buClr>
                <a:srgbClr val="0070C0"/>
              </a:buClr>
              <a:buSzPct val="80000"/>
              <a:buFont typeface="Wingdings" pitchFamily="2" charset="2"/>
              <a:buChar char="u"/>
            </a:pPr>
            <a:r>
              <a:rPr lang="en-US" sz="1600" dirty="0">
                <a:solidFill>
                  <a:schemeClr val="tx1"/>
                </a:solidFill>
                <a:cs typeface="Courier"/>
              </a:rPr>
              <a:t>  Calculate the current test accuracy</a:t>
            </a:r>
          </a:p>
          <a:p>
            <a:pPr marL="342900" indent="-342900" algn="l">
              <a:buClr>
                <a:srgbClr val="0070C0"/>
              </a:buClr>
              <a:buSzPct val="80000"/>
              <a:buFont typeface="Wingdings" pitchFamily="2" charset="2"/>
              <a:buChar char="u"/>
            </a:pPr>
            <a:r>
              <a:rPr lang="en-US" sz="1600" dirty="0">
                <a:solidFill>
                  <a:schemeClr val="tx1"/>
                </a:solidFill>
                <a:cs typeface="Courier"/>
              </a:rPr>
              <a:t>  Print out some results</a:t>
            </a:r>
          </a:p>
          <a:p>
            <a:pPr marL="342900" indent="-342900" algn="l">
              <a:buClr>
                <a:srgbClr val="0070C0"/>
              </a:buClr>
              <a:buSzPct val="80000"/>
              <a:buFont typeface="Wingdings" pitchFamily="2" charset="2"/>
              <a:buChar char="u"/>
            </a:pPr>
            <a:r>
              <a:rPr lang="en-US" sz="1600" dirty="0">
                <a:solidFill>
                  <a:schemeClr val="tx1"/>
                </a:solidFill>
                <a:cs typeface="Courier"/>
              </a:rPr>
              <a:t>Calculate the final test accuracy and print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35</a:t>
            </a:fld>
            <a:endParaRPr lang="zh-TW" altLang="en-US"/>
          </a:p>
        </p:txBody>
      </p:sp>
    </p:spTree>
    <p:extLst>
      <p:ext uri="{BB962C8B-B14F-4D97-AF65-F5344CB8AC3E}">
        <p14:creationId xmlns:p14="http://schemas.microsoft.com/office/powerpoint/2010/main" val="1717638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Convolutional Neural Network (1)</a:t>
            </a:r>
            <a:endParaRPr lang="zh-TW" altLang="en-US" b="1" dirty="0">
              <a:solidFill>
                <a:srgbClr val="FFFF00"/>
              </a:solidFill>
            </a:endParaRPr>
          </a:p>
        </p:txBody>
      </p:sp>
      <p:sp>
        <p:nvSpPr>
          <p:cNvPr id="3" name="副標題 2"/>
          <p:cNvSpPr>
            <a:spLocks noGrp="1"/>
          </p:cNvSpPr>
          <p:nvPr>
            <p:ph type="subTitle" idx="1"/>
          </p:nvPr>
        </p:nvSpPr>
        <p:spPr>
          <a:xfrm>
            <a:off x="467544" y="1268760"/>
            <a:ext cx="4248472" cy="25202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CNN TensorFlow Code Samples (1)</a:t>
            </a:r>
          </a:p>
          <a:p>
            <a:pPr marL="342900" indent="-342900" algn="l">
              <a:buClr>
                <a:srgbClr val="0070C0"/>
              </a:buClr>
              <a:buSzPct val="80000"/>
              <a:buFont typeface="Wingdings" pitchFamily="2" charset="2"/>
              <a:buChar char="u"/>
            </a:pPr>
            <a:r>
              <a:rPr lang="en-US" sz="1600" dirty="0">
                <a:solidFill>
                  <a:schemeClr val="tx1"/>
                </a:solidFill>
                <a:latin typeface="Courier"/>
                <a:cs typeface="Courier"/>
                <a:hlinkClick r:id="rId2"/>
              </a:rPr>
              <a:t>https://github.com/aymericdamien/TensorFlow-Examples/blob/master/examples/3_NeuralNetworks/convolutional_network_raw.py</a:t>
            </a:r>
            <a:endParaRPr lang="en-US" sz="1600" dirty="0">
              <a:solidFill>
                <a:schemeClr val="tx1"/>
              </a:solidFill>
              <a:latin typeface="Courier"/>
              <a:cs typeface="Courier"/>
            </a:endParaRPr>
          </a:p>
          <a:p>
            <a:pPr marL="342900" indent="-342900" algn="l">
              <a:buClr>
                <a:srgbClr val="0070C0"/>
              </a:buClr>
              <a:buSzPct val="80000"/>
              <a:buFont typeface="Wingdings" pitchFamily="2" charset="2"/>
              <a:buChar char="u"/>
            </a:pPr>
            <a:r>
              <a:rPr lang="en-US" sz="1600" dirty="0">
                <a:solidFill>
                  <a:schemeClr val="tx1"/>
                </a:solidFill>
                <a:latin typeface="Courier"/>
                <a:cs typeface="Courier"/>
              </a:rPr>
              <a:t>tf-tutorial-basic-cnn.py &lt;= in class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36</a:t>
            </a:fld>
            <a:endParaRPr lang="zh-TW" altLang="en-US"/>
          </a:p>
        </p:txBody>
      </p:sp>
      <p:pic>
        <p:nvPicPr>
          <p:cNvPr id="7" name="Picture 6">
            <a:extLst>
              <a:ext uri="{FF2B5EF4-FFF2-40B4-BE49-F238E27FC236}">
                <a16:creationId xmlns:a16="http://schemas.microsoft.com/office/drawing/2014/main" id="{33DB5CEE-E056-4685-9BAE-719F935B2CF5}"/>
              </a:ext>
            </a:extLst>
          </p:cNvPr>
          <p:cNvPicPr>
            <a:picLocks noChangeAspect="1"/>
          </p:cNvPicPr>
          <p:nvPr/>
        </p:nvPicPr>
        <p:blipFill>
          <a:blip r:embed="rId3"/>
          <a:stretch>
            <a:fillRect/>
          </a:stretch>
        </p:blipFill>
        <p:spPr>
          <a:xfrm>
            <a:off x="5021189" y="1268760"/>
            <a:ext cx="3834041" cy="4939531"/>
          </a:xfrm>
          <a:prstGeom prst="rect">
            <a:avLst/>
          </a:prstGeom>
          <a:ln>
            <a:solidFill>
              <a:srgbClr val="C00000"/>
            </a:solidFill>
          </a:ln>
        </p:spPr>
      </p:pic>
    </p:spTree>
    <p:extLst>
      <p:ext uri="{BB962C8B-B14F-4D97-AF65-F5344CB8AC3E}">
        <p14:creationId xmlns:p14="http://schemas.microsoft.com/office/powerpoint/2010/main" val="2122407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Convolutional Neural Network (1)</a:t>
            </a:r>
            <a:endParaRPr lang="zh-TW" altLang="en-US" b="1" dirty="0">
              <a:solidFill>
                <a:srgbClr val="FFFF00"/>
              </a:solidFill>
            </a:endParaRPr>
          </a:p>
        </p:txBody>
      </p:sp>
      <p:sp>
        <p:nvSpPr>
          <p:cNvPr id="3" name="副標題 2"/>
          <p:cNvSpPr>
            <a:spLocks noGrp="1"/>
          </p:cNvSpPr>
          <p:nvPr>
            <p:ph type="subTitle" idx="1"/>
          </p:nvPr>
        </p:nvSpPr>
        <p:spPr>
          <a:xfrm>
            <a:off x="467544" y="1268760"/>
            <a:ext cx="4392488" cy="7920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CNN TensorFlow Code Samples (2)</a:t>
            </a:r>
            <a:endParaRPr lang="en-US" sz="1600" dirty="0">
              <a:solidFill>
                <a:schemeClr val="tx1"/>
              </a:solidFill>
              <a:latin typeface="Courier"/>
              <a:cs typeface="Courier"/>
            </a:endParaRPr>
          </a:p>
          <a:p>
            <a:pPr marL="342900" indent="-342900" algn="l">
              <a:buClr>
                <a:srgbClr val="0070C0"/>
              </a:buClr>
              <a:buSzPct val="80000"/>
              <a:buFont typeface="Wingdings" pitchFamily="2" charset="2"/>
              <a:buChar char="u"/>
            </a:pPr>
            <a:r>
              <a:rPr lang="en-US" sz="1600" dirty="0">
                <a:solidFill>
                  <a:schemeClr val="tx1"/>
                </a:solidFill>
                <a:latin typeface="Courier"/>
                <a:cs typeface="Courier"/>
              </a:rPr>
              <a:t>tf-tutorial-mnist.py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37</a:t>
            </a:fld>
            <a:endParaRPr lang="zh-TW" altLang="en-US"/>
          </a:p>
        </p:txBody>
      </p:sp>
      <p:pic>
        <p:nvPicPr>
          <p:cNvPr id="8" name="Picture 7">
            <a:extLst>
              <a:ext uri="{FF2B5EF4-FFF2-40B4-BE49-F238E27FC236}">
                <a16:creationId xmlns:a16="http://schemas.microsoft.com/office/drawing/2014/main" id="{20F6C066-9F90-40B8-B725-51FAA0D3B77F}"/>
              </a:ext>
            </a:extLst>
          </p:cNvPr>
          <p:cNvPicPr>
            <a:picLocks noChangeAspect="1"/>
          </p:cNvPicPr>
          <p:nvPr/>
        </p:nvPicPr>
        <p:blipFill>
          <a:blip r:embed="rId2"/>
          <a:stretch>
            <a:fillRect/>
          </a:stretch>
        </p:blipFill>
        <p:spPr>
          <a:xfrm>
            <a:off x="5220072" y="1153678"/>
            <a:ext cx="3684164" cy="5202671"/>
          </a:xfrm>
          <a:prstGeom prst="rect">
            <a:avLst/>
          </a:prstGeom>
          <a:ln>
            <a:solidFill>
              <a:srgbClr val="C00000"/>
            </a:solidFill>
          </a:ln>
        </p:spPr>
      </p:pic>
    </p:spTree>
    <p:extLst>
      <p:ext uri="{BB962C8B-B14F-4D97-AF65-F5344CB8AC3E}">
        <p14:creationId xmlns:p14="http://schemas.microsoft.com/office/powerpoint/2010/main" val="1070373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2019/3/7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38</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Convolutional Neural Network (1)</a:t>
            </a:r>
            <a:endParaRPr lang="zh-TW" altLang="en-US" b="1" dirty="0">
              <a:solidFill>
                <a:srgbClr val="FFFF00"/>
              </a:solidFill>
            </a:endParaRPr>
          </a:p>
        </p:txBody>
      </p:sp>
      <p:sp>
        <p:nvSpPr>
          <p:cNvPr id="3" name="副標題 2"/>
          <p:cNvSpPr>
            <a:spLocks noGrp="1"/>
          </p:cNvSpPr>
          <p:nvPr>
            <p:ph type="subTitle" idx="1"/>
          </p:nvPr>
        </p:nvSpPr>
        <p:spPr>
          <a:xfrm>
            <a:off x="467544" y="1268760"/>
            <a:ext cx="7704856" cy="21602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Classify versus Detect (2)</a:t>
            </a:r>
          </a:p>
          <a:p>
            <a:pPr marL="342900" indent="-342900" algn="l">
              <a:buClr>
                <a:srgbClr val="0070C0"/>
              </a:buClr>
              <a:buSzPct val="80000"/>
              <a:buFont typeface="Wingdings" pitchFamily="2" charset="2"/>
              <a:buChar char="u"/>
            </a:pPr>
            <a:r>
              <a:rPr lang="en-US" sz="1600" dirty="0">
                <a:solidFill>
                  <a:srgbClr val="0070C0"/>
                </a:solidFill>
              </a:rPr>
              <a:t>Classify or detect: which is harder?</a:t>
            </a:r>
          </a:p>
          <a:p>
            <a:pPr marL="342900" indent="-342900" algn="l">
              <a:buClr>
                <a:srgbClr val="0070C0"/>
              </a:buClr>
              <a:buSzPct val="80000"/>
              <a:buFont typeface="Wingdings" pitchFamily="2" charset="2"/>
              <a:buChar char="u"/>
            </a:pPr>
            <a:r>
              <a:rPr lang="en-US" sz="1600" dirty="0">
                <a:solidFill>
                  <a:schemeClr val="tx1"/>
                </a:solidFill>
              </a:rPr>
              <a:t>The level of difficulty depends on:</a:t>
            </a:r>
          </a:p>
          <a:p>
            <a:pPr marL="342900" indent="-342900" algn="l">
              <a:buClr>
                <a:srgbClr val="0070C0"/>
              </a:buClr>
              <a:buSzPct val="80000"/>
              <a:buFont typeface="Wingdings" pitchFamily="2" charset="2"/>
              <a:buChar char="u"/>
            </a:pPr>
            <a:r>
              <a:rPr lang="en-US" sz="1600" dirty="0">
                <a:solidFill>
                  <a:schemeClr val="tx1"/>
                </a:solidFill>
              </a:rPr>
              <a:t>the properties being studied  </a:t>
            </a:r>
          </a:p>
          <a:p>
            <a:pPr marL="342900" indent="-342900" algn="l">
              <a:buClr>
                <a:srgbClr val="0070C0"/>
              </a:buClr>
              <a:buSzPct val="80000"/>
              <a:buFont typeface="Wingdings" pitchFamily="2" charset="2"/>
              <a:buChar char="u"/>
            </a:pPr>
            <a:r>
              <a:rPr lang="en-US" sz="1600" dirty="0">
                <a:solidFill>
                  <a:schemeClr val="tx1"/>
                </a:solidFill>
              </a:rPr>
              <a:t>the error margins  </a:t>
            </a:r>
          </a:p>
          <a:p>
            <a:pPr marL="342900" indent="-342900" algn="l">
              <a:buClr>
                <a:srgbClr val="0070C0"/>
              </a:buClr>
              <a:buSzPct val="80000"/>
              <a:buFont typeface="Wingdings" pitchFamily="2" charset="2"/>
              <a:buChar char="u"/>
            </a:pPr>
            <a:r>
              <a:rPr lang="en-US" sz="1600" dirty="0">
                <a:solidFill>
                  <a:schemeClr val="tx1"/>
                </a:solidFill>
              </a:rPr>
              <a:t>accuracy rates</a:t>
            </a:r>
          </a:p>
          <a:p>
            <a:pPr marL="342900" indent="-342900" algn="l">
              <a:buClr>
                <a:srgbClr val="0070C0"/>
              </a:buClr>
              <a:buSzPct val="80000"/>
              <a:buFont typeface="Wingdings" pitchFamily="2" charset="2"/>
              <a:buChar char="u"/>
            </a:pPr>
            <a:r>
              <a:rPr lang="en-US" sz="1600" dirty="0">
                <a:solidFill>
                  <a:schemeClr val="tx1"/>
                </a:solidFill>
              </a:rPr>
              <a:t>and other factors</a:t>
            </a: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2903889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Convolutional Neural Network (1)</a:t>
            </a:r>
            <a:endParaRPr lang="zh-TW" altLang="en-US" b="1" dirty="0">
              <a:solidFill>
                <a:srgbClr val="FFFF00"/>
              </a:solidFill>
            </a:endParaRPr>
          </a:p>
        </p:txBody>
      </p:sp>
      <p:sp>
        <p:nvSpPr>
          <p:cNvPr id="3" name="副標題 2"/>
          <p:cNvSpPr>
            <a:spLocks noGrp="1"/>
          </p:cNvSpPr>
          <p:nvPr>
            <p:ph type="subTitle" idx="1"/>
          </p:nvPr>
        </p:nvSpPr>
        <p:spPr>
          <a:xfrm>
            <a:off x="467544" y="1268760"/>
            <a:ext cx="7704856" cy="158417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Classify versus Detect (3)</a:t>
            </a:r>
          </a:p>
          <a:p>
            <a:pPr marL="342900" indent="-342900" algn="l">
              <a:buClr>
                <a:srgbClr val="0070C0"/>
              </a:buClr>
              <a:buSzPct val="80000"/>
              <a:buFont typeface="Wingdings" pitchFamily="2" charset="2"/>
              <a:buChar char="u"/>
            </a:pPr>
            <a:r>
              <a:rPr lang="en-US" sz="1600" dirty="0">
                <a:solidFill>
                  <a:schemeClr val="tx1"/>
                </a:solidFill>
              </a:rPr>
              <a:t>Problems often involve both techniques:</a:t>
            </a:r>
          </a:p>
          <a:p>
            <a:pPr marL="342900" indent="-342900" algn="l">
              <a:buClr>
                <a:srgbClr val="0070C0"/>
              </a:buClr>
              <a:buSzPct val="80000"/>
              <a:buFont typeface="Wingdings" pitchFamily="2" charset="2"/>
              <a:buChar char="u"/>
            </a:pPr>
            <a:r>
              <a:rPr lang="en-US" sz="1600" dirty="0">
                <a:solidFill>
                  <a:schemeClr val="tx1"/>
                </a:solidFill>
              </a:rPr>
              <a:t>1) perform object detection on a given image</a:t>
            </a:r>
          </a:p>
          <a:p>
            <a:pPr marL="342900" indent="-342900" algn="l">
              <a:buClr>
                <a:srgbClr val="0070C0"/>
              </a:buClr>
              <a:buSzPct val="80000"/>
              <a:buFont typeface="Wingdings" pitchFamily="2" charset="2"/>
              <a:buChar char="u"/>
            </a:pPr>
            <a:r>
              <a:rPr lang="en-US" sz="1600" dirty="0">
                <a:solidFill>
                  <a:schemeClr val="tx1"/>
                </a:solidFill>
              </a:rPr>
              <a:t>2) identify the associated/relevant region </a:t>
            </a:r>
          </a:p>
          <a:p>
            <a:pPr marL="342900" indent="-342900" algn="l">
              <a:buClr>
                <a:srgbClr val="0070C0"/>
              </a:buClr>
              <a:buSzPct val="80000"/>
              <a:buFont typeface="Wingdings" pitchFamily="2" charset="2"/>
              <a:buChar char="u"/>
            </a:pPr>
            <a:r>
              <a:rPr lang="en-US" sz="1600" dirty="0">
                <a:solidFill>
                  <a:schemeClr val="tx1"/>
                </a:solidFill>
              </a:rPr>
              <a:t>3) apply classification to predict its class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3419508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Convolutional Neural Network (1)</a:t>
            </a:r>
            <a:endParaRPr lang="zh-TW" altLang="en-US" b="1" dirty="0">
              <a:solidFill>
                <a:srgbClr val="FFFF00"/>
              </a:solidFill>
            </a:endParaRPr>
          </a:p>
        </p:txBody>
      </p:sp>
      <p:sp>
        <p:nvSpPr>
          <p:cNvPr id="3" name="副標題 2"/>
          <p:cNvSpPr>
            <a:spLocks noGrp="1"/>
          </p:cNvSpPr>
          <p:nvPr>
            <p:ph type="subTitle" idx="1"/>
          </p:nvPr>
        </p:nvSpPr>
        <p:spPr>
          <a:xfrm>
            <a:off x="467544" y="1268760"/>
            <a:ext cx="7704856" cy="27363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Classify versus Detect (4)</a:t>
            </a:r>
          </a:p>
          <a:p>
            <a:pPr marL="342900" indent="-342900" algn="l">
              <a:buClr>
                <a:srgbClr val="0070C0"/>
              </a:buClr>
              <a:buSzPct val="80000"/>
              <a:buFont typeface="Wingdings" pitchFamily="2" charset="2"/>
              <a:buChar char="u"/>
            </a:pPr>
            <a:r>
              <a:rPr lang="en-US" sz="1600" dirty="0">
                <a:solidFill>
                  <a:schemeClr val="tx1"/>
                </a:solidFill>
              </a:rPr>
              <a:t>object detection: </a:t>
            </a:r>
          </a:p>
          <a:p>
            <a:pPr marL="342900" indent="-342900" algn="l">
              <a:buClr>
                <a:srgbClr val="0070C0"/>
              </a:buClr>
              <a:buSzPct val="80000"/>
              <a:buFont typeface="Wingdings" pitchFamily="2" charset="2"/>
              <a:buChar char="u"/>
            </a:pPr>
            <a:r>
              <a:rPr lang="en-US" sz="1600" dirty="0">
                <a:solidFill>
                  <a:schemeClr val="tx1"/>
                </a:solidFill>
              </a:rPr>
              <a:t>"Is the object detected?" (Y/N)</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image recognition:</a:t>
            </a:r>
          </a:p>
          <a:p>
            <a:pPr marL="342900" indent="-342900" algn="l">
              <a:buClr>
                <a:srgbClr val="0070C0"/>
              </a:buClr>
              <a:buSzPct val="80000"/>
              <a:buFont typeface="Wingdings" pitchFamily="2" charset="2"/>
              <a:buChar char="u"/>
            </a:pPr>
            <a:r>
              <a:rPr lang="en-US" sz="1600" dirty="0">
                <a:solidFill>
                  <a:schemeClr val="tx1"/>
                </a:solidFill>
              </a:rPr>
              <a:t>ex: face recognition (not face classification)</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object classification:</a:t>
            </a:r>
          </a:p>
          <a:p>
            <a:pPr marL="342900" indent="-342900" algn="l">
              <a:buClr>
                <a:srgbClr val="0070C0"/>
              </a:buClr>
              <a:buSzPct val="80000"/>
              <a:buFont typeface="Wingdings" pitchFamily="2" charset="2"/>
              <a:buChar char="u"/>
            </a:pPr>
            <a:r>
              <a:rPr lang="en-US" sz="1600" dirty="0">
                <a:solidFill>
                  <a:schemeClr val="tx1"/>
                </a:solidFill>
              </a:rPr>
              <a:t>cat, dog, mouse, bird,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4081963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Convolutional Neural Network (1)</a:t>
            </a:r>
            <a:endParaRPr lang="zh-TW" altLang="en-US" b="1" dirty="0">
              <a:solidFill>
                <a:srgbClr val="FFFF00"/>
              </a:solidFill>
            </a:endParaRPr>
          </a:p>
        </p:txBody>
      </p:sp>
      <p:sp>
        <p:nvSpPr>
          <p:cNvPr id="3" name="副標題 2"/>
          <p:cNvSpPr>
            <a:spLocks noGrp="1"/>
          </p:cNvSpPr>
          <p:nvPr>
            <p:ph type="subTitle" idx="1"/>
          </p:nvPr>
        </p:nvSpPr>
        <p:spPr>
          <a:xfrm>
            <a:off x="467544" y="1268760"/>
            <a:ext cx="7704856" cy="27363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Classify versus Detect (5)</a:t>
            </a:r>
          </a:p>
          <a:p>
            <a:pPr marL="342900" indent="-342900" algn="l">
              <a:buClr>
                <a:srgbClr val="0070C0"/>
              </a:buClr>
              <a:buSzPct val="80000"/>
              <a:buFont typeface="Wingdings" pitchFamily="2" charset="2"/>
              <a:buChar char="u"/>
            </a:pPr>
            <a:r>
              <a:rPr lang="en-US" sz="1600" dirty="0">
                <a:solidFill>
                  <a:schemeClr val="tx1"/>
                </a:solidFill>
              </a:rPr>
              <a:t>Difficult problems to solve:</a:t>
            </a:r>
          </a:p>
          <a:p>
            <a:pPr marL="342900" indent="-342900" algn="l">
              <a:buClr>
                <a:srgbClr val="0070C0"/>
              </a:buClr>
              <a:buSzPct val="80000"/>
              <a:buFont typeface="Wingdings" pitchFamily="2" charset="2"/>
              <a:buChar char="u"/>
            </a:pPr>
            <a:r>
              <a:rPr lang="en-US" sz="1600" dirty="0">
                <a:solidFill>
                  <a:schemeClr val="tx1"/>
                </a:solidFill>
              </a:rPr>
              <a:t>1) detecting overlapping images</a:t>
            </a:r>
          </a:p>
          <a:p>
            <a:pPr marL="342900" indent="-342900" algn="l">
              <a:buClr>
                <a:srgbClr val="0070C0"/>
              </a:buClr>
              <a:buSzPct val="80000"/>
              <a:buFont typeface="Wingdings" pitchFamily="2" charset="2"/>
              <a:buChar char="u"/>
            </a:pPr>
            <a:r>
              <a:rPr lang="en-US" sz="1600" dirty="0">
                <a:solidFill>
                  <a:schemeClr val="tx1"/>
                </a:solidFill>
              </a:rPr>
              <a:t>2) distinguishing between overlapping images</a:t>
            </a:r>
          </a:p>
          <a:p>
            <a:pPr marL="342900" indent="-342900" algn="l">
              <a:buClr>
                <a:srgbClr val="0070C0"/>
              </a:buClr>
              <a:buSzPct val="80000"/>
              <a:buFont typeface="Wingdings" pitchFamily="2" charset="2"/>
              <a:buChar char="u"/>
            </a:pPr>
            <a:r>
              <a:rPr lang="en-US" sz="1600" dirty="0">
                <a:solidFill>
                  <a:schemeClr val="tx1"/>
                </a:solidFill>
              </a:rPr>
              <a:t>3) inferring properties of occluded images</a:t>
            </a:r>
          </a:p>
          <a:p>
            <a:pPr marL="342900" indent="-342900" algn="l">
              <a:buClr>
                <a:srgbClr val="0070C0"/>
              </a:buClr>
              <a:buSzPct val="80000"/>
              <a:buFont typeface="Wingdings" pitchFamily="2" charset="2"/>
              <a:buChar char="u"/>
            </a:pPr>
            <a:r>
              <a:rPr lang="en-US" sz="1600" dirty="0">
                <a:solidFill>
                  <a:schemeClr val="tx1"/>
                </a:solidFill>
              </a:rPr>
              <a:t>=&gt; Capsule Networks have decent success</a:t>
            </a:r>
          </a:p>
          <a:p>
            <a:pPr marL="342900" indent="-342900" algn="l">
              <a:buClr>
                <a:srgbClr val="0070C0"/>
              </a:buClr>
              <a:buSzPct val="80000"/>
              <a:buFont typeface="Wingdings" pitchFamily="2" charset="2"/>
              <a:buChar char="u"/>
            </a:pPr>
            <a:r>
              <a:rPr lang="en-US" sz="1600" dirty="0">
                <a:solidFill>
                  <a:schemeClr val="tx1"/>
                </a:solidFill>
                <a:hlinkClick r:id="rId2"/>
              </a:rPr>
              <a:t>https://github.com/OlafenwaMoses/ImageAI</a:t>
            </a: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hlinkClick r:id="rId3"/>
              </a:rPr>
              <a:t>https://towardsdatascience.com/object-detection-with-10-lines-of-code-d6cb4d86f606</a:t>
            </a: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1002086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Convolutional Neural Network (1)</a:t>
            </a:r>
            <a:endParaRPr lang="zh-TW" altLang="en-US" b="1" dirty="0">
              <a:solidFill>
                <a:srgbClr val="FFFF00"/>
              </a:solidFill>
            </a:endParaRPr>
          </a:p>
        </p:txBody>
      </p:sp>
      <p:sp>
        <p:nvSpPr>
          <p:cNvPr id="3" name="副標題 2"/>
          <p:cNvSpPr>
            <a:spLocks noGrp="1"/>
          </p:cNvSpPr>
          <p:nvPr>
            <p:ph type="subTitle" idx="1"/>
          </p:nvPr>
        </p:nvSpPr>
        <p:spPr>
          <a:xfrm>
            <a:off x="467544" y="1268760"/>
            <a:ext cx="7704856"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Neural Network with 3 Hidden Layers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Content Placeholder 3" descr="NeuralNetworksDiagram.png">
            <a:extLst>
              <a:ext uri="{FF2B5EF4-FFF2-40B4-BE49-F238E27FC236}">
                <a16:creationId xmlns:a16="http://schemas.microsoft.com/office/drawing/2014/main" id="{B9D71F38-8F2F-4B06-914B-404668B31C6C}"/>
              </a:ext>
            </a:extLst>
          </p:cNvPr>
          <p:cNvPicPr>
            <a:picLocks noGrp="1" noChangeAspect="1"/>
          </p:cNvPicPr>
          <p:nvPr/>
        </p:nvPicPr>
        <p:blipFill>
          <a:blip r:embed="rId2">
            <a:extLst>
              <a:ext uri="{28A0092B-C50C-407E-A947-70E740481C1C}">
                <a14:useLocalDpi xmlns:a14="http://schemas.microsoft.com/office/drawing/2010/main" val="0"/>
              </a:ext>
            </a:extLst>
          </a:blip>
          <a:srcRect l="3024" r="3024"/>
          <a:stretch>
            <a:fillRect/>
          </a:stretch>
        </p:blipFill>
        <p:spPr>
          <a:xfrm>
            <a:off x="1043608" y="1816237"/>
            <a:ext cx="6768752" cy="4048292"/>
          </a:xfrm>
          <a:prstGeom prst="rect">
            <a:avLst/>
          </a:prstGeom>
          <a:ln>
            <a:solidFill>
              <a:srgbClr val="C00000"/>
            </a:solidFill>
          </a:ln>
        </p:spPr>
      </p:pic>
    </p:spTree>
    <p:extLst>
      <p:ext uri="{BB962C8B-B14F-4D97-AF65-F5344CB8AC3E}">
        <p14:creationId xmlns:p14="http://schemas.microsoft.com/office/powerpoint/2010/main" val="270338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Convolutional Neural Network (1)</a:t>
            </a:r>
            <a:endParaRPr lang="zh-TW" altLang="en-US" b="1" dirty="0">
              <a:solidFill>
                <a:srgbClr val="FFFF00"/>
              </a:solidFill>
            </a:endParaRPr>
          </a:p>
        </p:txBody>
      </p:sp>
      <p:sp>
        <p:nvSpPr>
          <p:cNvPr id="3" name="副標題 2"/>
          <p:cNvSpPr>
            <a:spLocks noGrp="1"/>
          </p:cNvSpPr>
          <p:nvPr>
            <p:ph type="subTitle" idx="1"/>
          </p:nvPr>
        </p:nvSpPr>
        <p:spPr>
          <a:xfrm>
            <a:off x="467544" y="1268760"/>
            <a:ext cx="8136904" cy="30963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Neural Network (General)</a:t>
            </a:r>
          </a:p>
          <a:p>
            <a:pPr marL="342900" indent="-342900" algn="l">
              <a:buClr>
                <a:srgbClr val="0070C0"/>
              </a:buClr>
              <a:buSzPct val="80000"/>
              <a:buFont typeface="Wingdings" pitchFamily="2" charset="2"/>
              <a:buChar char="u"/>
            </a:pPr>
            <a:r>
              <a:rPr lang="en-US" sz="1600" dirty="0">
                <a:solidFill>
                  <a:schemeClr val="tx1"/>
                </a:solidFill>
              </a:rPr>
              <a:t>Multiple hidden layers:</a:t>
            </a:r>
          </a:p>
          <a:p>
            <a:pPr marL="342900" indent="-342900" algn="l">
              <a:buClr>
                <a:srgbClr val="0070C0"/>
              </a:buClr>
              <a:buSzPct val="80000"/>
              <a:buFont typeface="Wingdings" pitchFamily="2" charset="2"/>
              <a:buChar char="u"/>
            </a:pPr>
            <a:r>
              <a:rPr lang="en-US" sz="1600" dirty="0">
                <a:solidFill>
                  <a:schemeClr val="tx1"/>
                </a:solidFill>
              </a:rPr>
              <a:t>Layer composition is your decision</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Activation functions: sigmoid, tanh, RELU</a:t>
            </a:r>
          </a:p>
          <a:p>
            <a:pPr marL="342900" indent="-342900" algn="l">
              <a:buClr>
                <a:srgbClr val="0070C0"/>
              </a:buClr>
              <a:buSzPct val="80000"/>
              <a:buFont typeface="Wingdings" pitchFamily="2" charset="2"/>
              <a:buChar char="u"/>
            </a:pPr>
            <a:r>
              <a:rPr lang="en-US" sz="1400" dirty="0">
                <a:solidFill>
                  <a:schemeClr val="tx1"/>
                </a:solidFill>
                <a:hlinkClick r:id="rId2">
                  <a:extLst>
                    <a:ext uri="{A12FA001-AC4F-418D-AE19-62706E023703}">
                      <ahyp:hlinkClr xmlns:ahyp="http://schemas.microsoft.com/office/drawing/2018/hyperlinkcolor" val="tx"/>
                    </a:ext>
                  </a:extLst>
                </a:hlinkClick>
              </a:rPr>
              <a:t>https://en.wikipedia.org/wiki/Activation_function</a:t>
            </a:r>
            <a:endParaRPr lang="en-US" sz="1400" dirty="0">
              <a:solidFill>
                <a:schemeClr val="tx1"/>
              </a:solidFill>
            </a:endParaRPr>
          </a:p>
          <a:p>
            <a:pPr marL="342900" indent="-342900" algn="l">
              <a:buClr>
                <a:srgbClr val="0070C0"/>
              </a:buClr>
              <a:buSzPct val="80000"/>
              <a:buFont typeface="Wingdings" pitchFamily="2" charset="2"/>
              <a:buChar char="u"/>
            </a:pPr>
            <a:endParaRPr lang="en-US" sz="14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Back propagation (1980s)</a:t>
            </a:r>
          </a:p>
          <a:p>
            <a:pPr marL="342900" indent="-342900" algn="l">
              <a:buClr>
                <a:srgbClr val="0070C0"/>
              </a:buClr>
              <a:buSzPct val="80000"/>
              <a:buFont typeface="Wingdings" pitchFamily="2" charset="2"/>
              <a:buChar char="u"/>
            </a:pPr>
            <a:r>
              <a:rPr lang="en-US" sz="1400" dirty="0">
                <a:solidFill>
                  <a:schemeClr val="tx1"/>
                </a:solidFill>
                <a:hlinkClick r:id="rId3">
                  <a:extLst>
                    <a:ext uri="{A12FA001-AC4F-418D-AE19-62706E023703}">
                      <ahyp:hlinkClr xmlns:ahyp="http://schemas.microsoft.com/office/drawing/2018/hyperlinkcolor" val="tx"/>
                    </a:ext>
                  </a:extLst>
                </a:hlinkClick>
              </a:rPr>
              <a:t>https://en.wikipedia.org/wiki/Backpropagation</a:t>
            </a:r>
            <a:endParaRPr lang="en-US" sz="1400" dirty="0">
              <a:solidFill>
                <a:schemeClr val="tx1"/>
              </a:solidFill>
            </a:endParaRPr>
          </a:p>
          <a:p>
            <a:pPr marL="342900" indent="-342900" algn="l">
              <a:buClr>
                <a:srgbClr val="0070C0"/>
              </a:buClr>
              <a:buSzPct val="80000"/>
              <a:buFont typeface="Wingdings" pitchFamily="2" charset="2"/>
              <a:buChar char="u"/>
            </a:pPr>
            <a:endParaRPr lang="en-US" sz="14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=&gt; Initial weights: small random numbers </a:t>
            </a: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386851231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2258</TotalTime>
  <Words>1976</Words>
  <Application>Microsoft Office PowerPoint</Application>
  <PresentationFormat>On-screen Show (4:3)</PresentationFormat>
  <Paragraphs>359</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Courier</vt:lpstr>
      <vt:lpstr>Wingdings</vt:lpstr>
      <vt:lpstr>Office 佈景主題</vt:lpstr>
      <vt:lpstr>6 Convolutional Neural Network (1)</vt:lpstr>
      <vt:lpstr>6 Convolutional Neural Network (1)</vt:lpstr>
      <vt:lpstr>6 Convolutional Neural Network (1)</vt:lpstr>
      <vt:lpstr>6 Convolutional Neural Network (1)</vt:lpstr>
      <vt:lpstr>6 Convolutional Neural Network (1)</vt:lpstr>
      <vt:lpstr>6 Convolutional Neural Network (1)</vt:lpstr>
      <vt:lpstr>6 Convolutional Neural Network (1)</vt:lpstr>
      <vt:lpstr>6 Convolutional Neural Network (1)</vt:lpstr>
      <vt:lpstr>6 Convolutional Neural Network (1)</vt:lpstr>
      <vt:lpstr>6 Convolutional Neural Network (1)</vt:lpstr>
      <vt:lpstr>6 Convolutional Neural Network (1)</vt:lpstr>
      <vt:lpstr>6 Convolutional Neural Network (1)</vt:lpstr>
      <vt:lpstr>6 Convolutional Neural Network (1)</vt:lpstr>
      <vt:lpstr>6 Convolutional Neural Network (1)</vt:lpstr>
      <vt:lpstr>6 Convolutional Neural Network (1)</vt:lpstr>
      <vt:lpstr>6 Convolutional Neural Network (1)</vt:lpstr>
      <vt:lpstr>6 Convolutional Neural Network (1)</vt:lpstr>
      <vt:lpstr>6 Convolutional Neural Network (1)</vt:lpstr>
      <vt:lpstr>6 Convolutional Neural Network (1)</vt:lpstr>
      <vt:lpstr>6 Convolutional Neural Network (1)</vt:lpstr>
      <vt:lpstr>6 Convolutional Neural Network (1)</vt:lpstr>
      <vt:lpstr>6 Convolutional Neural Network (1)</vt:lpstr>
      <vt:lpstr>6 Convolutional Neural Network (1)</vt:lpstr>
      <vt:lpstr>6 Convolutional Neural Network (1)</vt:lpstr>
      <vt:lpstr>6 Convolutional Neural Network (1)</vt:lpstr>
      <vt:lpstr>6 Convolutional Neural Network (1)</vt:lpstr>
      <vt:lpstr>6 Convolutional Neural Network (1)</vt:lpstr>
      <vt:lpstr>6 Convolutional Neural Network (1)</vt:lpstr>
      <vt:lpstr>6 Convolutional Neural Network (1)</vt:lpstr>
      <vt:lpstr>6 Convolutional Neural Network (1)</vt:lpstr>
      <vt:lpstr>6 Convolutional Neural Network (1)</vt:lpstr>
      <vt:lpstr>6 Convolutional Neural Network (1)</vt:lpstr>
      <vt:lpstr>6 Convolutional Neural Network (1)</vt:lpstr>
      <vt:lpstr>6 Convolutional Neural Network (1)</vt:lpstr>
      <vt:lpstr>6 Convolutional Neural Network (1)</vt:lpstr>
      <vt:lpstr>6 Convolutional Neural Network (1)</vt:lpstr>
      <vt:lpstr>6 Convolutional Neural Network (1)</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1081</cp:revision>
  <dcterms:created xsi:type="dcterms:W3CDTF">2018-09-28T16:40:41Z</dcterms:created>
  <dcterms:modified xsi:type="dcterms:W3CDTF">2019-03-07T19:02:11Z</dcterms:modified>
</cp:coreProperties>
</file>