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59"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43" autoAdjust="0"/>
    <p:restoredTop sz="96806" autoAdjust="0"/>
  </p:normalViewPr>
  <p:slideViewPr>
    <p:cSldViewPr>
      <p:cViewPr varScale="1">
        <p:scale>
          <a:sx n="88" d="100"/>
          <a:sy n="88" d="100"/>
        </p:scale>
        <p:origin x="72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datasciencecentral.com/profiles/blogs/deep-learning-alphago-zero-explained-in-one-picture" TargetMode="External"/><Relationship Id="rId2" Type="http://schemas.openxmlformats.org/officeDocument/2006/relationships/hyperlink" Target="https://en.wikipedia.org/wiki/AlphaGo_Zero" TargetMode="External"/><Relationship Id="rId1" Type="http://schemas.openxmlformats.org/officeDocument/2006/relationships/slideLayout" Target="../slideLayouts/slideLayout1.xml"/><Relationship Id="rId4" Type="http://schemas.openxmlformats.org/officeDocument/2006/relationships/hyperlink" Target="http://tim.hibal.org/blog/alpha-zero-how-and-why-it-work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 Monte Carlo Technique (3)</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b="1" dirty="0">
                <a:solidFill>
                  <a:srgbClr val="FFFF00"/>
                </a:solidFill>
              </a:rPr>
              <a:t>9 Monte Carlo Technique (3)</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41044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Monte Carlo Tree Search (MCTS) </a:t>
            </a:r>
          </a:p>
          <a:p>
            <a:pPr marL="342900" indent="-342900" algn="l">
              <a:buClr>
                <a:srgbClr val="0070C0"/>
              </a:buClr>
              <a:buSzPct val="80000"/>
              <a:buFont typeface="Wingdings" pitchFamily="2" charset="2"/>
              <a:buChar char="u"/>
            </a:pPr>
            <a:r>
              <a:rPr lang="en-US" sz="1600" dirty="0">
                <a:solidFill>
                  <a:schemeClr val="tx1"/>
                </a:solidFill>
              </a:rPr>
              <a:t>1. Selection</a:t>
            </a:r>
          </a:p>
          <a:p>
            <a:pPr marL="342900" indent="-342900" algn="l">
              <a:buClr>
                <a:srgbClr val="0070C0"/>
              </a:buClr>
              <a:buSzPct val="80000"/>
              <a:buFont typeface="Wingdings" pitchFamily="2" charset="2"/>
              <a:buChar char="u"/>
            </a:pPr>
            <a:r>
              <a:rPr lang="en-US" sz="1600" dirty="0">
                <a:solidFill>
                  <a:schemeClr val="tx1"/>
                </a:solidFill>
              </a:rPr>
              <a:t>Starting at root node R, recursively select optimal child nodes (explained below) until a leaf node L is reached.</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2. Expansion</a:t>
            </a:r>
          </a:p>
          <a:p>
            <a:pPr marL="342900" indent="-342900" algn="l">
              <a:buClr>
                <a:srgbClr val="0070C0"/>
              </a:buClr>
              <a:buSzPct val="80000"/>
              <a:buFont typeface="Wingdings" pitchFamily="2" charset="2"/>
              <a:buChar char="u"/>
            </a:pPr>
            <a:r>
              <a:rPr lang="en-US" sz="1600" dirty="0">
                <a:solidFill>
                  <a:schemeClr val="tx1"/>
                </a:solidFill>
              </a:rPr>
              <a:t>If L is a not a terminal node (i.e. it does not end the game) then create one or more child nodes and select one C.</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3. Simulation</a:t>
            </a:r>
          </a:p>
          <a:p>
            <a:pPr marL="342900" indent="-342900" algn="l">
              <a:buClr>
                <a:srgbClr val="0070C0"/>
              </a:buClr>
              <a:buSzPct val="80000"/>
              <a:buFont typeface="Wingdings" pitchFamily="2" charset="2"/>
              <a:buChar char="u"/>
            </a:pPr>
            <a:r>
              <a:rPr lang="en-US" sz="1600" dirty="0">
                <a:solidFill>
                  <a:schemeClr val="tx1"/>
                </a:solidFill>
              </a:rPr>
              <a:t>Run a simulated playout from C until a result is achieved.</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4. Backpropagation</a:t>
            </a:r>
          </a:p>
          <a:p>
            <a:pPr marL="342900" indent="-342900" algn="l">
              <a:buClr>
                <a:srgbClr val="0070C0"/>
              </a:buClr>
              <a:buSzPct val="80000"/>
              <a:buFont typeface="Wingdings" pitchFamily="2" charset="2"/>
              <a:buChar char="u"/>
            </a:pPr>
            <a:r>
              <a:rPr lang="en-US" sz="1600" dirty="0">
                <a:solidFill>
                  <a:schemeClr val="tx1"/>
                </a:solidFill>
              </a:rPr>
              <a:t>Update the current move sequence with the simulation 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220037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b="1" dirty="0">
                <a:solidFill>
                  <a:srgbClr val="FFFF00"/>
                </a:solidFill>
              </a:rPr>
              <a:t>9 Monte Carlo Technique (3)</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44644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Monto Carlo Tree Search (MCTS) Advantages (1)</a:t>
            </a:r>
          </a:p>
          <a:p>
            <a:pPr marL="342900" indent="-342900" algn="l">
              <a:buClr>
                <a:srgbClr val="0070C0"/>
              </a:buClr>
              <a:buSzPct val="80000"/>
              <a:buFont typeface="Wingdings" pitchFamily="2" charset="2"/>
              <a:buChar char="u"/>
            </a:pPr>
            <a:r>
              <a:rPr lang="en-US" sz="1600" dirty="0">
                <a:solidFill>
                  <a:schemeClr val="tx1"/>
                </a:solidFill>
              </a:rPr>
              <a:t>1) A heuristic</a:t>
            </a:r>
          </a:p>
          <a:p>
            <a:pPr marL="342900" indent="-342900" algn="l">
              <a:buClr>
                <a:srgbClr val="0070C0"/>
              </a:buClr>
              <a:buSzPct val="80000"/>
              <a:buFont typeface="Wingdings" pitchFamily="2" charset="2"/>
              <a:buChar char="u"/>
            </a:pPr>
            <a:r>
              <a:rPr lang="en-US" sz="1600" dirty="0">
                <a:solidFill>
                  <a:schemeClr val="tx1"/>
                </a:solidFill>
              </a:rPr>
              <a:t>does not require any strategic or tactical knowledge about the given domain to make reasonable decisions. </a:t>
            </a:r>
          </a:p>
          <a:p>
            <a:pPr marL="342900" indent="-342900" algn="l">
              <a:buClr>
                <a:srgbClr val="0070C0"/>
              </a:buClr>
              <a:buSzPct val="80000"/>
              <a:buFont typeface="Wingdings" pitchFamily="2" charset="2"/>
              <a:buChar char="u"/>
            </a:pPr>
            <a:r>
              <a:rPr lang="en-US" sz="1600" dirty="0">
                <a:solidFill>
                  <a:schemeClr val="tx1"/>
                </a:solidFill>
              </a:rPr>
              <a:t>functions effectively with no knowledge of a game </a:t>
            </a:r>
          </a:p>
          <a:p>
            <a:pPr marL="342900" indent="-342900" algn="l">
              <a:buClr>
                <a:srgbClr val="0070C0"/>
              </a:buClr>
              <a:buSzPct val="80000"/>
              <a:buFont typeface="Wingdings" pitchFamily="2" charset="2"/>
              <a:buChar char="u"/>
            </a:pPr>
            <a:r>
              <a:rPr lang="en-US" sz="1600" dirty="0">
                <a:solidFill>
                  <a:schemeClr val="tx1"/>
                </a:solidFill>
              </a:rPr>
              <a:t>Only requires legal moves and end conditions</a:t>
            </a:r>
          </a:p>
          <a:p>
            <a:pPr marL="342900" indent="-342900" algn="l">
              <a:buClr>
                <a:srgbClr val="0070C0"/>
              </a:buClr>
              <a:buSzPct val="80000"/>
              <a:buFont typeface="Wingdings" pitchFamily="2" charset="2"/>
              <a:buChar char="u"/>
            </a:pPr>
            <a:r>
              <a:rPr lang="en-US" sz="1600" dirty="0">
                <a:solidFill>
                  <a:schemeClr val="tx1"/>
                </a:solidFill>
              </a:rPr>
              <a:t>Hence a single MCTS implementation can be reused for a number of games with little modification</a:t>
            </a:r>
          </a:p>
          <a:p>
            <a:pPr marL="342900" indent="-342900" algn="l">
              <a:buClr>
                <a:srgbClr val="0070C0"/>
              </a:buClr>
              <a:buSzPct val="80000"/>
              <a:buFont typeface="Wingdings" pitchFamily="2" charset="2"/>
              <a:buChar char="u"/>
            </a:pPr>
            <a:r>
              <a:rPr lang="en-US" sz="1600" dirty="0">
                <a:solidFill>
                  <a:schemeClr val="tx1"/>
                </a:solidFill>
              </a:rPr>
              <a:t>MCTS is a potential boon for general game playing</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2) Asymmetric:</a:t>
            </a:r>
          </a:p>
          <a:p>
            <a:pPr marL="342900" indent="-342900" algn="l">
              <a:buClr>
                <a:srgbClr val="0070C0"/>
              </a:buClr>
              <a:buSzPct val="80000"/>
              <a:buFont typeface="Wingdings" pitchFamily="2" charset="2"/>
              <a:buChar char="u"/>
            </a:pPr>
            <a:r>
              <a:rPr lang="en-US" sz="1600" dirty="0">
                <a:solidFill>
                  <a:schemeClr val="tx1"/>
                </a:solidFill>
              </a:rPr>
              <a:t>performs asymmetric tree growth </a:t>
            </a:r>
          </a:p>
          <a:p>
            <a:pPr marL="342900" indent="-342900" algn="l">
              <a:buClr>
                <a:srgbClr val="0070C0"/>
              </a:buClr>
              <a:buSzPct val="80000"/>
              <a:buFont typeface="Wingdings" pitchFamily="2" charset="2"/>
              <a:buChar char="u"/>
            </a:pPr>
            <a:r>
              <a:rPr lang="en-US" sz="1600" dirty="0">
                <a:solidFill>
                  <a:schemeClr val="tx1"/>
                </a:solidFill>
              </a:rPr>
              <a:t>adapts to the topology of the search space</a:t>
            </a:r>
          </a:p>
          <a:p>
            <a:pPr marL="342900" indent="-342900" algn="l">
              <a:buClr>
                <a:srgbClr val="0070C0"/>
              </a:buClr>
              <a:buSzPct val="80000"/>
              <a:buFont typeface="Wingdings" pitchFamily="2" charset="2"/>
              <a:buChar char="u"/>
            </a:pPr>
            <a:r>
              <a:rPr lang="en-US" sz="1600" dirty="0">
                <a:solidFill>
                  <a:schemeClr val="tx1"/>
                </a:solidFill>
              </a:rPr>
              <a:t>algorithm visits more interesting nodes more often</a:t>
            </a:r>
          </a:p>
          <a:p>
            <a:pPr marL="342900" indent="-342900" algn="l">
              <a:buClr>
                <a:srgbClr val="0070C0"/>
              </a:buClr>
              <a:buSzPct val="80000"/>
              <a:buFont typeface="Wingdings" pitchFamily="2" charset="2"/>
              <a:buChar char="u"/>
            </a:pPr>
            <a:r>
              <a:rPr lang="en-US" sz="1600" dirty="0">
                <a:solidFill>
                  <a:schemeClr val="tx1"/>
                </a:solidFill>
              </a:rPr>
              <a:t>focusses its search time in more relevant parts of the tree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198283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b="1" dirty="0">
                <a:solidFill>
                  <a:srgbClr val="FFFF00"/>
                </a:solidFill>
              </a:rPr>
              <a:t>9 Monte Carlo Technique (3)</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Monto Carlo Tree Search (MCTS)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A1FE829C-147B-4CE1-8518-3D21C400FD9F}"/>
              </a:ext>
            </a:extLst>
          </p:cNvPr>
          <p:cNvPicPr>
            <a:picLocks noChangeAspect="1"/>
          </p:cNvPicPr>
          <p:nvPr/>
        </p:nvPicPr>
        <p:blipFill>
          <a:blip r:embed="rId2"/>
          <a:stretch>
            <a:fillRect/>
          </a:stretch>
        </p:blipFill>
        <p:spPr>
          <a:xfrm>
            <a:off x="665566" y="1850017"/>
            <a:ext cx="7812868" cy="3024336"/>
          </a:xfrm>
          <a:prstGeom prst="rect">
            <a:avLst/>
          </a:prstGeom>
          <a:ln>
            <a:solidFill>
              <a:srgbClr val="C00000"/>
            </a:solidFill>
          </a:ln>
        </p:spPr>
      </p:pic>
    </p:spTree>
    <p:extLst>
      <p:ext uri="{BB962C8B-B14F-4D97-AF65-F5344CB8AC3E}">
        <p14:creationId xmlns:p14="http://schemas.microsoft.com/office/powerpoint/2010/main" val="4246297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b="1" dirty="0">
                <a:solidFill>
                  <a:srgbClr val="FFFF00"/>
                </a:solidFill>
              </a:rPr>
              <a:t>9 Monte Carlo Technique (3)</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23762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Monto Carlo Estimates</a:t>
            </a:r>
          </a:p>
          <a:p>
            <a:pPr marL="342900" indent="-342900" algn="l">
              <a:buClr>
                <a:srgbClr val="0070C0"/>
              </a:buClr>
              <a:buSzPct val="80000"/>
              <a:buFont typeface="Wingdings" pitchFamily="2" charset="2"/>
              <a:buChar char="u"/>
            </a:pPr>
            <a:r>
              <a:rPr lang="en-US" sz="1600" dirty="0">
                <a:solidFill>
                  <a:schemeClr val="tx1"/>
                </a:solidFill>
              </a:rPr>
              <a:t>estimates the eventual success of our actions</a:t>
            </a:r>
          </a:p>
          <a:p>
            <a:pPr marL="342900" indent="-342900" algn="l">
              <a:buClr>
                <a:srgbClr val="0070C0"/>
              </a:buClr>
              <a:buSzPct val="80000"/>
              <a:buFont typeface="Wingdings" pitchFamily="2" charset="2"/>
              <a:buChar char="u"/>
            </a:pPr>
            <a:r>
              <a:rPr lang="en-US" sz="1600" dirty="0">
                <a:solidFill>
                  <a:schemeClr val="tx1"/>
                </a:solidFill>
              </a:rPr>
              <a:t>play the entire episode with our current policy</a:t>
            </a:r>
          </a:p>
          <a:p>
            <a:pPr marL="342900" indent="-342900" algn="l">
              <a:buClr>
                <a:srgbClr val="0070C0"/>
              </a:buClr>
              <a:buSzPct val="80000"/>
              <a:buFont typeface="Wingdings" pitchFamily="2" charset="2"/>
              <a:buChar char="u"/>
            </a:pPr>
            <a:r>
              <a:rPr lang="en-US" sz="1600" dirty="0">
                <a:solidFill>
                  <a:schemeClr val="tx1"/>
                </a:solidFill>
              </a:rPr>
              <a:t>until we reach "success" or "failure" </a:t>
            </a:r>
          </a:p>
          <a:p>
            <a:pPr marL="342900" indent="-342900" algn="l">
              <a:buClr>
                <a:srgbClr val="0070C0"/>
              </a:buClr>
              <a:buSzPct val="80000"/>
              <a:buFont typeface="Wingdings" pitchFamily="2" charset="2"/>
              <a:buChar char="u"/>
            </a:pPr>
            <a:r>
              <a:rPr lang="en-US" sz="1600" dirty="0">
                <a:solidFill>
                  <a:schemeClr val="tx1"/>
                </a:solidFill>
              </a:rPr>
              <a:t>use that result to update our value estimates for each traversed state</a:t>
            </a:r>
          </a:p>
          <a:p>
            <a:pPr marL="342900" indent="-342900" algn="l">
              <a:buClr>
                <a:srgbClr val="0070C0"/>
              </a:buClr>
              <a:buSzPct val="80000"/>
              <a:buFont typeface="Wingdings" pitchFamily="2" charset="2"/>
              <a:buChar char="u"/>
            </a:pPr>
            <a:r>
              <a:rPr lang="en-US" sz="1600" dirty="0">
                <a:solidFill>
                  <a:schemeClr val="tx1"/>
                </a:solidFill>
              </a:rPr>
              <a:t>this propagates values efficiently once at the end of an episode instead of every time we make a move</a:t>
            </a:r>
          </a:p>
          <a:p>
            <a:pPr marL="342900" indent="-342900" algn="l">
              <a:buClr>
                <a:srgbClr val="0070C0"/>
              </a:buClr>
              <a:buSzPct val="80000"/>
              <a:buFont typeface="Wingdings" pitchFamily="2" charset="2"/>
              <a:buChar char="u"/>
            </a:pPr>
            <a:r>
              <a:rPr lang="en-US" sz="1600" dirty="0">
                <a:solidFill>
                  <a:schemeClr val="tx1"/>
                </a:solidFill>
              </a:rPr>
              <a:t>this introduces noise to our estimates because we attribute very distant rewards to them</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3728195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b="1" dirty="0">
                <a:solidFill>
                  <a:srgbClr val="FFFF00"/>
                </a:solidFill>
              </a:rPr>
              <a:t>9 Monte Carlo Technique (3)</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12961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Alpha Go and MCTS</a:t>
            </a:r>
          </a:p>
          <a:p>
            <a:pPr marL="342900" indent="-342900" algn="l">
              <a:buClr>
                <a:srgbClr val="0070C0"/>
              </a:buClr>
              <a:buSzPct val="80000"/>
              <a:buFont typeface="Wingdings" pitchFamily="2" charset="2"/>
              <a:buChar char="u"/>
            </a:pPr>
            <a:r>
              <a:rPr lang="en-US" sz="1800" dirty="0">
                <a:solidFill>
                  <a:schemeClr val="tx1"/>
                </a:solidFill>
              </a:rPr>
              <a:t>AlphaGo used MCTS for two reasons:</a:t>
            </a:r>
          </a:p>
          <a:p>
            <a:pPr marL="342900" indent="-342900" algn="l">
              <a:buClr>
                <a:srgbClr val="0070C0"/>
              </a:buClr>
              <a:buSzPct val="80000"/>
              <a:buFont typeface="Wingdings" pitchFamily="2" charset="2"/>
              <a:buChar char="u"/>
            </a:pPr>
            <a:r>
              <a:rPr lang="en-US" sz="1600" dirty="0">
                <a:solidFill>
                  <a:schemeClr val="tx1"/>
                </a:solidFill>
              </a:rPr>
              <a:t>1) MCTS can significantly improve the learned policy via a form of lookahead search</a:t>
            </a:r>
          </a:p>
          <a:p>
            <a:pPr marL="342900" indent="-342900" algn="l">
              <a:buClr>
                <a:srgbClr val="0070C0"/>
              </a:buClr>
              <a:buSzPct val="80000"/>
              <a:buFont typeface="Wingdings" pitchFamily="2" charset="2"/>
              <a:buChar char="u"/>
            </a:pPr>
            <a:r>
              <a:rPr lang="en-US" sz="1600" dirty="0">
                <a:solidFill>
                  <a:schemeClr val="tx1"/>
                </a:solidFill>
              </a:rPr>
              <a:t>2) MCTS was already found to work effectively for Go programs</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3111408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b="1" dirty="0">
                <a:solidFill>
                  <a:srgbClr val="FFFF00"/>
                </a:solidFill>
              </a:rPr>
              <a:t>9 Monte Carlo Technique (3)</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33843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How Alpha Go uses MCTS (1)</a:t>
            </a:r>
          </a:p>
          <a:p>
            <a:pPr marL="342900" indent="-342900" algn="l">
              <a:buClr>
                <a:srgbClr val="0070C0"/>
              </a:buClr>
              <a:buSzPct val="80000"/>
              <a:buFont typeface="Wingdings" pitchFamily="2" charset="2"/>
              <a:buChar char="u"/>
            </a:pPr>
            <a:r>
              <a:rPr lang="en-US" sz="1800" dirty="0">
                <a:solidFill>
                  <a:schemeClr val="tx1"/>
                </a:solidFill>
              </a:rPr>
              <a:t>The essence of MCTS: run enough simulations from the current state, playing the game until the end, so that you have a very good idea of what’s the best action to make from the current state.</a:t>
            </a:r>
          </a:p>
          <a:p>
            <a:pPr marL="342900" indent="-342900" algn="l">
              <a:buClr>
                <a:srgbClr val="0070C0"/>
              </a:buClr>
              <a:buSzPct val="80000"/>
              <a:buFont typeface="Wingdings" pitchFamily="2" charset="2"/>
              <a:buChar char="u"/>
            </a:pPr>
            <a:r>
              <a:rPr lang="en-US" sz="1800" dirty="0">
                <a:solidFill>
                  <a:schemeClr val="tx1"/>
                </a:solidFill>
              </a:rPr>
              <a:t>Start from the current state 𝑠0, which initially is the only node in the search tree.</a:t>
            </a:r>
          </a:p>
          <a:p>
            <a:pPr marL="342900" indent="-342900" algn="l">
              <a:buClr>
                <a:srgbClr val="0070C0"/>
              </a:buClr>
              <a:buSzPct val="80000"/>
              <a:buFont typeface="Wingdings" pitchFamily="2" charset="2"/>
              <a:buChar char="u"/>
            </a:pPr>
            <a:r>
              <a:rPr lang="en-US" sz="1800" dirty="0">
                <a:solidFill>
                  <a:schemeClr val="tx1"/>
                </a:solidFill>
              </a:rPr>
              <a:t>At any given iteration, there are "expanded" states that are part of the tree and unexplored states that are not.</a:t>
            </a:r>
          </a:p>
          <a:p>
            <a:pPr marL="342900" indent="-342900" algn="l">
              <a:buClr>
                <a:srgbClr val="0070C0"/>
              </a:buClr>
              <a:buSzPct val="80000"/>
              <a:buFont typeface="Wingdings" pitchFamily="2" charset="2"/>
              <a:buChar char="u"/>
            </a:pPr>
            <a:r>
              <a:rPr lang="en-US" sz="1800" dirty="0">
                <a:solidFill>
                  <a:schemeClr val="tx1"/>
                </a:solidFill>
              </a:rPr>
              <a:t>Every expanded state has a counter for its mean expected return (based on your simulations) and its visit count (how many times you’ve traversed this node).</a:t>
            </a:r>
          </a:p>
          <a:p>
            <a:pPr marL="342900" indent="-342900" algn="l">
              <a:buClr>
                <a:srgbClr val="0070C0"/>
              </a:buClr>
              <a:buSzPct val="80000"/>
              <a:buFont typeface="Wingdings" pitchFamily="2" charset="2"/>
              <a:buChar char="u"/>
            </a:pPr>
            <a:r>
              <a:rPr lang="en-US" sz="1800" dirty="0">
                <a:solidFill>
                  <a:schemeClr val="tx1"/>
                </a:solidFill>
              </a:rPr>
              <a:t>Always start at s0 for each iteration, and select subsequent, expanded states to traverse.</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1262001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b="1" dirty="0">
                <a:solidFill>
                  <a:srgbClr val="FFFF00"/>
                </a:solidFill>
              </a:rPr>
              <a:t>9 Monte Carlo Technique (3)</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How Alpha Go uses MCTS (2)</a:t>
            </a:r>
          </a:p>
          <a:p>
            <a:pPr marL="342900" indent="-342900" algn="l">
              <a:buClr>
                <a:srgbClr val="0070C0"/>
              </a:buClr>
              <a:buSzPct val="80000"/>
              <a:buFont typeface="Wingdings" pitchFamily="2" charset="2"/>
              <a:buChar char="u"/>
            </a:pPr>
            <a:r>
              <a:rPr lang="en-US" sz="1800" dirty="0">
                <a:solidFill>
                  <a:schemeClr val="tx1"/>
                </a:solidFill>
              </a:rPr>
              <a:t>Although you can select the next state uniformly at random, it's highly inefficient for a game like Go that has huge branching factors</a:t>
            </a:r>
          </a:p>
          <a:p>
            <a:pPr marL="342900" indent="-342900" algn="l">
              <a:buClr>
                <a:srgbClr val="0070C0"/>
              </a:buClr>
              <a:buSzPct val="80000"/>
              <a:buFont typeface="Wingdings" pitchFamily="2" charset="2"/>
              <a:buChar char="u"/>
            </a:pPr>
            <a:r>
              <a:rPr lang="en-US" sz="1800" dirty="0">
                <a:solidFill>
                  <a:schemeClr val="tx1"/>
                </a:solidFill>
              </a:rPr>
              <a:t>Instead: select the next state by trading off between its mean return and visit count to balance between exploration and exploitation</a:t>
            </a:r>
          </a:p>
          <a:p>
            <a:pPr marL="342900" indent="-342900" algn="l">
              <a:buClr>
                <a:srgbClr val="0070C0"/>
              </a:buClr>
              <a:buSzPct val="80000"/>
              <a:buFont typeface="Wingdings" pitchFamily="2" charset="2"/>
              <a:buChar char="u"/>
            </a:pPr>
            <a:r>
              <a:rPr lang="en-US" sz="1800" dirty="0">
                <a:solidFill>
                  <a:schemeClr val="tx1"/>
                </a:solidFill>
              </a:rPr>
              <a:t>Whenever you reach a leaf node 𝑠𝐿, expand that node, adding its child nodes to the tree</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2487776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b="1" dirty="0">
                <a:solidFill>
                  <a:srgbClr val="FFFF00"/>
                </a:solidFill>
              </a:rPr>
              <a:t>9 Monte Carlo Technique (3)</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30243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How Alpha Go uses MCTS (3)</a:t>
            </a:r>
          </a:p>
          <a:p>
            <a:pPr marL="342900" indent="-342900" algn="l">
              <a:buClr>
                <a:srgbClr val="0070C0"/>
              </a:buClr>
              <a:buSzPct val="80000"/>
              <a:buFont typeface="Wingdings" pitchFamily="2" charset="2"/>
              <a:buChar char="u"/>
            </a:pPr>
            <a:r>
              <a:rPr lang="en-US" sz="1800" dirty="0">
                <a:solidFill>
                  <a:schemeClr val="tx1"/>
                </a:solidFill>
              </a:rPr>
              <a:t>Afterwards, you simulate the rest of the game starting from 𝑠𝐿, going down nodes that haven’t yet been added to the tree according to some policy, until the game is finished at timestep 𝑇 and the output 𝑧𝐿=𝑟(𝑠𝑇) is attained</a:t>
            </a:r>
          </a:p>
          <a:p>
            <a:pPr marL="342900" indent="-342900" algn="l">
              <a:buClr>
                <a:srgbClr val="0070C0"/>
              </a:buClr>
              <a:buSzPct val="80000"/>
              <a:buFont typeface="Wingdings" pitchFamily="2" charset="2"/>
              <a:buChar char="u"/>
            </a:pPr>
            <a:r>
              <a:rPr lang="en-US" sz="1800" dirty="0">
                <a:solidFill>
                  <a:schemeClr val="tx1"/>
                </a:solidFill>
              </a:rPr>
              <a:t>This output 𝑧𝐿 is backed-up to all expanded nodes on the search path to update their mean returns</a:t>
            </a:r>
          </a:p>
          <a:p>
            <a:pPr marL="342900" indent="-342900" algn="l">
              <a:buClr>
                <a:srgbClr val="0070C0"/>
              </a:buClr>
              <a:buSzPct val="80000"/>
              <a:buFont typeface="Wingdings" pitchFamily="2" charset="2"/>
              <a:buChar char="u"/>
            </a:pPr>
            <a:r>
              <a:rPr lang="en-US" sz="1800" dirty="0">
                <a:solidFill>
                  <a:schemeClr val="tx1"/>
                </a:solidFill>
              </a:rPr>
              <a:t>=&gt; The select, expand, simulate, and backup steps are key to MCTS</a:t>
            </a:r>
          </a:p>
          <a:p>
            <a:pPr marL="342900" indent="-342900" algn="l">
              <a:buClr>
                <a:srgbClr val="0070C0"/>
              </a:buClr>
              <a:buSzPct val="80000"/>
              <a:buFont typeface="Wingdings" pitchFamily="2" charset="2"/>
              <a:buChar char="u"/>
            </a:pPr>
            <a:r>
              <a:rPr lang="en-US" sz="1800" dirty="0">
                <a:solidFill>
                  <a:schemeClr val="tx1"/>
                </a:solidFill>
              </a:rPr>
              <a:t>https://www.quora.com/Why-did-AlphaGo-decide-to-use-the-Monte-Carlo-tree-search-algorithm-for-the-Go-game/answer/Jerry-Liu-10?__nsrc__=4&amp;__snid3__=2048665924</a:t>
            </a:r>
          </a:p>
          <a:p>
            <a:pPr algn="l"/>
            <a:endParaRPr lang="en-US" sz="18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891775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b="1" dirty="0">
                <a:solidFill>
                  <a:srgbClr val="FFFF00"/>
                </a:solidFill>
              </a:rPr>
              <a:t>9 Monte Carlo Technique (3)</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16561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Alpha Go Zero</a:t>
            </a:r>
          </a:p>
          <a:p>
            <a:pPr marL="342900" indent="-342900" algn="l">
              <a:buClr>
                <a:srgbClr val="0070C0"/>
              </a:buClr>
              <a:buSzPct val="80000"/>
              <a:buFont typeface="Wingdings" pitchFamily="2" charset="2"/>
              <a:buChar char="u"/>
            </a:pPr>
            <a:r>
              <a:rPr lang="en-US" sz="1800" dirty="0">
                <a:solidFill>
                  <a:schemeClr val="tx1"/>
                </a:solidFill>
                <a:hlinkClick r:id="rId2"/>
              </a:rPr>
              <a:t>https://en.wikipedia.org/wiki/AlphaGo_Zero</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hlinkClick r:id="rId3"/>
              </a:rPr>
              <a:t>https://www.datasciencecentral.com/profiles/blogs/deep-learning-alphago-zero-explained-in-one-picture</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hlinkClick r:id="rId4"/>
              </a:rPr>
              <a:t>http://tim.hibal.org/blog/alpha-zero-how-and-why-it-works/</a:t>
            </a:r>
            <a:endParaRPr lang="en-US" sz="1800" dirty="0">
              <a:solidFill>
                <a:schemeClr val="tx1"/>
              </a:solidFill>
            </a:endParaRPr>
          </a:p>
          <a:p>
            <a:pPr algn="l"/>
            <a:endParaRPr lang="en-US" sz="18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255165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b="1" dirty="0">
                <a:solidFill>
                  <a:srgbClr val="FFFF00"/>
                </a:solidFill>
              </a:rPr>
              <a:t>9 Monte Carlo Technique (3)</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16561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Minimax/alpha-beta pruning</a:t>
            </a:r>
            <a:r>
              <a:rPr lang="en-US" sz="16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most games are too large for minimax to construct a full search tree </a:t>
            </a:r>
          </a:p>
          <a:p>
            <a:pPr marL="342900" indent="-342900" algn="l">
              <a:buClr>
                <a:srgbClr val="0070C0"/>
              </a:buClr>
              <a:buSzPct val="80000"/>
              <a:buFont typeface="Wingdings" pitchFamily="2" charset="2"/>
              <a:buChar char="u"/>
            </a:pPr>
            <a:r>
              <a:rPr lang="en-US" sz="1800" dirty="0">
                <a:solidFill>
                  <a:schemeClr val="tx1"/>
                </a:solidFill>
              </a:rPr>
              <a:t>alpha-beta pruning helps, but it still struggles in games with high branching factors </a:t>
            </a:r>
          </a:p>
          <a:p>
            <a:pPr marL="342900" indent="-342900" algn="l">
              <a:buClr>
                <a:srgbClr val="0070C0"/>
              </a:buClr>
              <a:buSzPct val="80000"/>
              <a:buFont typeface="Wingdings" pitchFamily="2" charset="2"/>
              <a:buChar char="u"/>
            </a:pPr>
            <a:r>
              <a:rPr lang="en-US" sz="1800" dirty="0">
                <a:solidFill>
                  <a:schemeClr val="tx1"/>
                </a:solidFill>
              </a:rPr>
              <a:t>you can’t as easily cut off search in the middle to replace with a value function</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123872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b="1" dirty="0">
                <a:solidFill>
                  <a:srgbClr val="FFFF00"/>
                </a:solidFill>
              </a:rPr>
              <a:t>9 Monte Carlo Technique (3)</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28083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List of Topics</a:t>
            </a:r>
          </a:p>
          <a:p>
            <a:pPr marL="342900" indent="-342900" algn="l">
              <a:buClr>
                <a:srgbClr val="0070C0"/>
              </a:buClr>
              <a:buSzPct val="80000"/>
              <a:buFont typeface="Wingdings" pitchFamily="2" charset="2"/>
              <a:buChar char="u"/>
            </a:pPr>
            <a:r>
              <a:rPr lang="en-US" sz="1600" dirty="0">
                <a:solidFill>
                  <a:schemeClr val="tx1"/>
                </a:solidFill>
              </a:rPr>
              <a:t>Model-free predictions</a:t>
            </a:r>
          </a:p>
          <a:p>
            <a:pPr marL="342900" indent="-342900" algn="l">
              <a:buClr>
                <a:srgbClr val="0070C0"/>
              </a:buClr>
              <a:buSzPct val="80000"/>
              <a:buFont typeface="Wingdings" pitchFamily="2" charset="2"/>
              <a:buChar char="u"/>
            </a:pPr>
            <a:r>
              <a:rPr lang="en-US" sz="1600" dirty="0">
                <a:solidFill>
                  <a:schemeClr val="tx1"/>
                </a:solidFill>
              </a:rPr>
              <a:t>Value function approximation</a:t>
            </a:r>
          </a:p>
          <a:p>
            <a:pPr marL="342900" indent="-342900" algn="l">
              <a:buClr>
                <a:srgbClr val="0070C0"/>
              </a:buClr>
              <a:buSzPct val="80000"/>
              <a:buFont typeface="Wingdings" pitchFamily="2" charset="2"/>
              <a:buChar char="u"/>
            </a:pPr>
            <a:r>
              <a:rPr lang="en-US" sz="1600" dirty="0">
                <a:solidFill>
                  <a:schemeClr val="tx1"/>
                </a:solidFill>
              </a:rPr>
              <a:t>Policy gradient methods</a:t>
            </a:r>
          </a:p>
          <a:p>
            <a:pPr marL="342900" indent="-342900" algn="l">
              <a:buClr>
                <a:srgbClr val="0070C0"/>
              </a:buClr>
              <a:buSzPct val="80000"/>
              <a:buFont typeface="Wingdings" pitchFamily="2" charset="2"/>
              <a:buChar char="u"/>
            </a:pPr>
            <a:r>
              <a:rPr lang="en-US" sz="1600" dirty="0">
                <a:solidFill>
                  <a:schemeClr val="tx1"/>
                </a:solidFill>
              </a:rPr>
              <a:t>What is Monte Carlo?</a:t>
            </a:r>
          </a:p>
          <a:p>
            <a:pPr marL="342900" indent="-342900" algn="l">
              <a:buClr>
                <a:srgbClr val="0070C0"/>
              </a:buClr>
              <a:buSzPct val="80000"/>
              <a:buFont typeface="Wingdings" pitchFamily="2" charset="2"/>
              <a:buChar char="u"/>
            </a:pPr>
            <a:r>
              <a:rPr lang="en-US" sz="1600" dirty="0">
                <a:solidFill>
                  <a:schemeClr val="tx1"/>
                </a:solidFill>
              </a:rPr>
              <a:t>The Monte Carlo tree search algorithm</a:t>
            </a:r>
          </a:p>
          <a:p>
            <a:pPr marL="342900" indent="-342900" algn="l">
              <a:buClr>
                <a:srgbClr val="0070C0"/>
              </a:buClr>
              <a:buSzPct val="80000"/>
              <a:buFont typeface="Wingdings" pitchFamily="2" charset="2"/>
              <a:buChar char="u"/>
            </a:pPr>
            <a:r>
              <a:rPr lang="en-US" sz="1600" dirty="0">
                <a:solidFill>
                  <a:schemeClr val="tx1"/>
                </a:solidFill>
              </a:rPr>
              <a:t>Minimax and game trees</a:t>
            </a:r>
          </a:p>
          <a:p>
            <a:pPr marL="342900" indent="-342900" algn="l">
              <a:buClr>
                <a:srgbClr val="0070C0"/>
              </a:buClr>
              <a:buSzPct val="80000"/>
              <a:buFont typeface="Wingdings" pitchFamily="2" charset="2"/>
              <a:buChar char="u"/>
            </a:pPr>
            <a:r>
              <a:rPr lang="en-US" sz="1600" dirty="0">
                <a:solidFill>
                  <a:schemeClr val="tx1"/>
                </a:solidFill>
              </a:rPr>
              <a:t>The Monte Carlo Tree Search</a:t>
            </a:r>
          </a:p>
          <a:p>
            <a:pPr marL="342900" indent="-342900" algn="l">
              <a:buClr>
                <a:srgbClr val="0070C0"/>
              </a:buClr>
              <a:buSzPct val="80000"/>
              <a:buFont typeface="Wingdings" pitchFamily="2" charset="2"/>
              <a:buChar char="u"/>
            </a:pPr>
            <a:r>
              <a:rPr lang="en-US" sz="1600" dirty="0">
                <a:solidFill>
                  <a:schemeClr val="tx1"/>
                </a:solidFill>
              </a:rPr>
              <a:t>MCMC (Markov Chain Monte Carlo)</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b="1" dirty="0">
                <a:solidFill>
                  <a:srgbClr val="FFFF00"/>
                </a:solidFill>
              </a:rPr>
              <a:t>9 Monte Carlo Technique (3)</a:t>
            </a:r>
            <a:endParaRPr lang="zh-TW" altLang="en-US" b="1" dirty="0">
              <a:solidFill>
                <a:srgbClr val="FFFF00"/>
              </a:solidFill>
            </a:endParaRPr>
          </a:p>
        </p:txBody>
      </p:sp>
      <p:sp>
        <p:nvSpPr>
          <p:cNvPr id="3" name="副標題 2"/>
          <p:cNvSpPr>
            <a:spLocks noGrp="1"/>
          </p:cNvSpPr>
          <p:nvPr>
            <p:ph type="subTitle" idx="1"/>
          </p:nvPr>
        </p:nvSpPr>
        <p:spPr>
          <a:xfrm>
            <a:off x="467544" y="1268760"/>
            <a:ext cx="8136904" cy="28083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Off-Policy vs On-Policy Learning</a:t>
            </a:r>
          </a:p>
          <a:p>
            <a:pPr marL="342900" indent="-342900" algn="l">
              <a:buClr>
                <a:srgbClr val="0070C0"/>
              </a:buClr>
              <a:buSzPct val="80000"/>
              <a:buFont typeface="Wingdings" pitchFamily="2" charset="2"/>
              <a:buChar char="u"/>
            </a:pPr>
            <a:r>
              <a:rPr lang="en-US" sz="1800" dirty="0">
                <a:solidFill>
                  <a:srgbClr val="0070C0"/>
                </a:solidFill>
              </a:rPr>
              <a:t>Off-policy methods: </a:t>
            </a:r>
            <a:r>
              <a:rPr lang="en-US" sz="1800" dirty="0">
                <a:solidFill>
                  <a:schemeClr val="tx1"/>
                </a:solidFill>
              </a:rPr>
              <a:t>we can generate data with any strategy(using epsilon greedy for example) and learn from it.</a:t>
            </a:r>
          </a:p>
          <a:p>
            <a:pPr marL="342900" indent="-342900" algn="l">
              <a:buClr>
                <a:srgbClr val="0070C0"/>
              </a:buClr>
              <a:buSzPct val="80000"/>
              <a:buFont typeface="Wingdings" pitchFamily="2" charset="2"/>
              <a:buChar char="u"/>
            </a:pPr>
            <a:r>
              <a:rPr lang="en-US" sz="1800" dirty="0">
                <a:solidFill>
                  <a:srgbClr val="0070C0"/>
                </a:solidFill>
              </a:rPr>
              <a:t>On-policy methods: </a:t>
            </a:r>
            <a:r>
              <a:rPr lang="en-US" sz="1800" dirty="0">
                <a:solidFill>
                  <a:schemeClr val="tx1"/>
                </a:solidFill>
              </a:rPr>
              <a:t>can only learn from actions that were taken following our policy (remember, a policy is the method we use to determine which actions to take).</a:t>
            </a:r>
          </a:p>
          <a:p>
            <a:pPr marL="342900" indent="-342900" algn="l">
              <a:buClr>
                <a:srgbClr val="0070C0"/>
              </a:buClr>
              <a:buSzPct val="80000"/>
              <a:buFont typeface="Wingdings" pitchFamily="2" charset="2"/>
              <a:buChar char="u"/>
            </a:pPr>
            <a:r>
              <a:rPr lang="en-US" sz="1800" dirty="0">
                <a:solidFill>
                  <a:schemeClr val="tx1"/>
                </a:solidFill>
              </a:rPr>
              <a:t>This constrains our learning process, as we have to have an exploration strategy that is built in to the policy itself, but allows us to tie results directly to our reasoning, and enables us to learn more efficiently.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1633010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BC810086-11A1-4E8F-BF68-66040441F414}"/>
                  </a:ext>
                </a:extLst>
              </p:cNvPr>
              <p:cNvGraphicFramePr>
                <a:graphicFrameLocks noChangeAspect="1"/>
              </p:cNvGraphicFramePr>
              <p:nvPr>
                <p:extLst>
                  <p:ext uri="{D42A27DB-BD31-4B8C-83A1-F6EECF244321}">
                    <p14:modId xmlns:p14="http://schemas.microsoft.com/office/powerpoint/2010/main" val="3398543760"/>
                  </p:ext>
                </p:extLst>
              </p:nvPr>
            </p:nvGraphicFramePr>
            <p:xfrm>
              <a:off x="-1600200" y="-421821"/>
              <a:ext cx="2286000" cy="1714500"/>
            </p:xfrm>
            <a:graphic>
              <a:graphicData uri="http://schemas.microsoft.com/office/powerpoint/2016/slidezoom">
                <pslz:sldZm>
                  <pslz:sldZmObj sldId="259" cId="0">
                    <pslz:zmPr id="{8462C1B5-7204-423B-AA0F-E8F53B8A027F}"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4" name="Slide Zoom 3">
                <a:hlinkClick r:id="rId3" action="ppaction://hlinksldjump"/>
                <a:extLst>
                  <a:ext uri="{FF2B5EF4-FFF2-40B4-BE49-F238E27FC236}">
                    <a16:creationId xmlns:a16="http://schemas.microsoft.com/office/drawing/2014/main" id="{BC810086-11A1-4E8F-BF68-66040441F414}"/>
                  </a:ext>
                </a:extLst>
              </p:cNvPr>
              <p:cNvPicPr>
                <a:picLocks noGrp="1" noRot="1" noChangeAspect="1" noMove="1" noResize="1" noEditPoints="1" noAdjustHandles="1" noChangeArrowheads="1" noChangeShapeType="1"/>
              </p:cNvPicPr>
              <p:nvPr/>
            </p:nvPicPr>
            <p:blipFill>
              <a:blip r:embed="rId4"/>
              <a:stretch>
                <a:fillRect/>
              </a:stretch>
            </p:blipFill>
            <p:spPr>
              <a:xfrm>
                <a:off x="-1600200" y="-421821"/>
                <a:ext cx="2286000" cy="1714500"/>
              </a:xfrm>
              <a:prstGeom prst="rect">
                <a:avLst/>
              </a:prstGeom>
              <a:ln w="3175">
                <a:solidFill>
                  <a:prstClr val="ltGray"/>
                </a:solidFill>
              </a:ln>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b="1" dirty="0">
                <a:solidFill>
                  <a:srgbClr val="FFFF00"/>
                </a:solidFill>
              </a:rPr>
              <a:t>9 Monte Carlo Technique (3)</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22322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Policy Gradients</a:t>
            </a:r>
          </a:p>
          <a:p>
            <a:pPr marL="342900" indent="-342900" algn="l">
              <a:buClr>
                <a:srgbClr val="0070C0"/>
              </a:buClr>
              <a:buSzPct val="80000"/>
              <a:buFont typeface="Wingdings" pitchFamily="2" charset="2"/>
              <a:buChar char="u"/>
            </a:pPr>
            <a:r>
              <a:rPr lang="en-US" sz="1600" dirty="0">
                <a:solidFill>
                  <a:schemeClr val="tx1"/>
                </a:solidFill>
              </a:rPr>
              <a:t>can provide a strong learning signal to improve a parameterized policy</a:t>
            </a:r>
          </a:p>
          <a:p>
            <a:pPr marL="342900" indent="-342900" algn="l">
              <a:buClr>
                <a:srgbClr val="0070C0"/>
              </a:buClr>
              <a:buSzPct val="80000"/>
              <a:buFont typeface="Wingdings" pitchFamily="2" charset="2"/>
              <a:buChar char="u"/>
            </a:pPr>
            <a:r>
              <a:rPr lang="en-US" sz="1600" dirty="0">
                <a:solidFill>
                  <a:schemeClr val="tx1"/>
                </a:solidFill>
              </a:rPr>
              <a:t>computing the expected return involves averaging over plausible trajectories induced by the current policy parameterization</a:t>
            </a:r>
          </a:p>
          <a:p>
            <a:pPr marL="342900" indent="-342900" algn="l">
              <a:buClr>
                <a:srgbClr val="0070C0"/>
              </a:buClr>
              <a:buSzPct val="80000"/>
              <a:buFont typeface="Wingdings" pitchFamily="2" charset="2"/>
              <a:buChar char="u"/>
            </a:pPr>
            <a:r>
              <a:rPr lang="en-US" sz="1600" dirty="0">
                <a:solidFill>
                  <a:schemeClr val="tx1"/>
                </a:solidFill>
              </a:rPr>
              <a:t>This averaging requires either deterministic approximations (e.g., linearization) or stochastic approximations via sampling</a:t>
            </a:r>
          </a:p>
          <a:p>
            <a:pPr marL="342900" indent="-342900" algn="l">
              <a:buClr>
                <a:srgbClr val="0070C0"/>
              </a:buClr>
              <a:buSzPct val="80000"/>
              <a:buFont typeface="Wingdings" pitchFamily="2" charset="2"/>
              <a:buChar char="u"/>
            </a:pPr>
            <a:r>
              <a:rPr lang="en-US" sz="1600" dirty="0">
                <a:solidFill>
                  <a:schemeClr val="tx1"/>
                </a:solidFill>
              </a:rPr>
              <a:t>Deterministic approximations can only be applied in a model-based setting where a model of the underlying transition dynamics is available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425182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b="1" dirty="0">
                <a:solidFill>
                  <a:srgbClr val="FFFF00"/>
                </a:solidFill>
              </a:rPr>
              <a:t>9 Monte Carlo Technique (3)</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18002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Model-free RL (Reinforcement Learning)</a:t>
            </a:r>
          </a:p>
          <a:p>
            <a:pPr marL="342900" indent="-342900" algn="l">
              <a:buClr>
                <a:srgbClr val="0070C0"/>
              </a:buClr>
              <a:buSzPct val="80000"/>
              <a:buFont typeface="Wingdings" pitchFamily="2" charset="2"/>
              <a:buChar char="u"/>
            </a:pPr>
            <a:r>
              <a:rPr lang="en-US" sz="1600" dirty="0">
                <a:solidFill>
                  <a:schemeClr val="tx1"/>
                </a:solidFill>
              </a:rPr>
              <a:t>a Monte Carlo estimate of the expected return is determined</a:t>
            </a:r>
          </a:p>
          <a:p>
            <a:pPr marL="342900" indent="-342900" algn="l">
              <a:buClr>
                <a:srgbClr val="0070C0"/>
              </a:buClr>
              <a:buSzPct val="80000"/>
              <a:buFont typeface="Wingdings" pitchFamily="2" charset="2"/>
              <a:buChar char="u"/>
            </a:pPr>
            <a:r>
              <a:rPr lang="en-US" sz="1600" dirty="0">
                <a:solidFill>
                  <a:schemeClr val="tx1"/>
                </a:solidFill>
              </a:rPr>
              <a:t>For gradient-based learning, this Monte Carlo approximation poses a challenge since gradients cannot pass through these samples of a stochastic function.</a:t>
            </a:r>
          </a:p>
          <a:p>
            <a:pPr marL="342900" indent="-342900" algn="l">
              <a:buClr>
                <a:srgbClr val="0070C0"/>
              </a:buClr>
              <a:buSzPct val="80000"/>
              <a:buFont typeface="Wingdings" pitchFamily="2" charset="2"/>
              <a:buChar char="u"/>
            </a:pPr>
            <a:r>
              <a:rPr lang="en-US" sz="1600" dirty="0">
                <a:solidFill>
                  <a:schemeClr val="tx1"/>
                </a:solidFill>
              </a:rPr>
              <a:t>Therefore, we turn to an estimator of the gradient, known in RL as the REINFORCE rule</a:t>
            </a:r>
          </a:p>
          <a:p>
            <a:pPr marL="342900" indent="-342900" algn="l">
              <a:buClr>
                <a:srgbClr val="0070C0"/>
              </a:buClr>
              <a:buSzPct val="80000"/>
              <a:buFont typeface="Wingdings" pitchFamily="2" charset="2"/>
              <a:buChar char="u"/>
            </a:pPr>
            <a:r>
              <a:rPr lang="en-US" sz="1600" dirty="0">
                <a:solidFill>
                  <a:schemeClr val="tx1"/>
                </a:solidFill>
              </a:rPr>
              <a:t>elsewhere known as the score function or likelihood-ratio estimator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574853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b="1" dirty="0">
                <a:solidFill>
                  <a:srgbClr val="FFFF00"/>
                </a:solidFill>
              </a:rPr>
              <a:t>9 Monte Carlo Technique (3)</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15841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Hidden Markov Models (HMMs) (1)</a:t>
            </a:r>
          </a:p>
          <a:p>
            <a:pPr marL="342900" indent="-342900" algn="l">
              <a:buClr>
                <a:srgbClr val="0070C0"/>
              </a:buClr>
              <a:buSzPct val="80000"/>
              <a:buFont typeface="Wingdings" pitchFamily="2" charset="2"/>
              <a:buChar char="u"/>
            </a:pPr>
            <a:r>
              <a:rPr lang="en-US" sz="1600" dirty="0">
                <a:solidFill>
                  <a:schemeClr val="tx1"/>
                </a:solidFill>
              </a:rPr>
              <a:t>a statistical Markov model </a:t>
            </a:r>
          </a:p>
          <a:p>
            <a:pPr marL="342900" indent="-342900" algn="l">
              <a:buClr>
                <a:srgbClr val="0070C0"/>
              </a:buClr>
              <a:buSzPct val="80000"/>
              <a:buFont typeface="Wingdings" pitchFamily="2" charset="2"/>
              <a:buChar char="u"/>
            </a:pPr>
            <a:r>
              <a:rPr lang="en-US" sz="1600" dirty="0">
                <a:solidFill>
                  <a:schemeClr val="tx1"/>
                </a:solidFill>
              </a:rPr>
              <a:t>the system being modeled is a Markov process </a:t>
            </a:r>
          </a:p>
          <a:p>
            <a:pPr marL="342900" indent="-342900" algn="l">
              <a:buClr>
                <a:srgbClr val="0070C0"/>
              </a:buClr>
              <a:buSzPct val="80000"/>
              <a:buFont typeface="Wingdings" pitchFamily="2" charset="2"/>
              <a:buChar char="u"/>
            </a:pPr>
            <a:r>
              <a:rPr lang="en-US" sz="1600" dirty="0">
                <a:solidFill>
                  <a:schemeClr val="tx1"/>
                </a:solidFill>
              </a:rPr>
              <a:t>with unobserved (i.e. hidden) states</a:t>
            </a:r>
          </a:p>
          <a:p>
            <a:pPr marL="342900" indent="-342900" algn="l">
              <a:buClr>
                <a:srgbClr val="0070C0"/>
              </a:buClr>
              <a:buSzPct val="80000"/>
              <a:buFont typeface="Wingdings" pitchFamily="2" charset="2"/>
              <a:buChar char="u"/>
            </a:pPr>
            <a:r>
              <a:rPr lang="en-US" sz="1600" dirty="0">
                <a:solidFill>
                  <a:schemeClr val="tx1"/>
                </a:solidFill>
              </a:rPr>
              <a:t>can be represented as a dynamic Bayesian network</a:t>
            </a:r>
          </a:p>
          <a:p>
            <a:pPr algn="l"/>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2951234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b="1" dirty="0">
                <a:solidFill>
                  <a:srgbClr val="FFFF00"/>
                </a:solidFill>
              </a:rPr>
              <a:t>9 Monte Carlo Technique (3)</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15841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Hidden Markov Models (HMMs) (2)</a:t>
            </a:r>
          </a:p>
          <a:p>
            <a:pPr marL="342900" indent="-342900" algn="l">
              <a:buClr>
                <a:srgbClr val="0070C0"/>
              </a:buClr>
              <a:buSzPct val="80000"/>
              <a:buFont typeface="Wingdings" pitchFamily="2" charset="2"/>
              <a:buChar char="u"/>
            </a:pPr>
            <a:r>
              <a:rPr lang="en-US" sz="1600" dirty="0">
                <a:solidFill>
                  <a:schemeClr val="tx1"/>
                </a:solidFill>
              </a:rPr>
              <a:t>the state is not directly visible </a:t>
            </a:r>
          </a:p>
          <a:p>
            <a:pPr marL="342900" indent="-342900" algn="l">
              <a:buClr>
                <a:srgbClr val="0070C0"/>
              </a:buClr>
              <a:buSzPct val="80000"/>
              <a:buFont typeface="Wingdings" pitchFamily="2" charset="2"/>
              <a:buChar char="u"/>
            </a:pPr>
            <a:r>
              <a:rPr lang="en-US" sz="1600" dirty="0">
                <a:solidFill>
                  <a:schemeClr val="tx1"/>
                </a:solidFill>
              </a:rPr>
              <a:t>the output is visible</a:t>
            </a:r>
          </a:p>
          <a:p>
            <a:pPr marL="342900" indent="-342900" algn="l">
              <a:buClr>
                <a:srgbClr val="0070C0"/>
              </a:buClr>
              <a:buSzPct val="80000"/>
              <a:buFont typeface="Wingdings" pitchFamily="2" charset="2"/>
              <a:buChar char="u"/>
            </a:pPr>
            <a:r>
              <a:rPr lang="en-US" sz="1600" dirty="0">
                <a:solidFill>
                  <a:schemeClr val="tx1"/>
                </a:solidFill>
              </a:rPr>
              <a:t>a generalization of a mixture model </a:t>
            </a:r>
          </a:p>
          <a:p>
            <a:pPr marL="342900" indent="-342900" algn="l">
              <a:buClr>
                <a:srgbClr val="0070C0"/>
              </a:buClr>
              <a:buSzPct val="80000"/>
              <a:buFont typeface="Wingdings" pitchFamily="2" charset="2"/>
              <a:buChar char="u"/>
            </a:pPr>
            <a:r>
              <a:rPr lang="en-US" sz="1600" dirty="0">
                <a:solidFill>
                  <a:schemeClr val="tx1"/>
                </a:solidFill>
              </a:rPr>
              <a:t>hidden variables are related through a Markov process </a:t>
            </a:r>
          </a:p>
          <a:p>
            <a:endParaRPr lang="en-US" sz="1600" dirty="0">
              <a:solidFill>
                <a:schemeClr val="tx1"/>
              </a:solidFill>
            </a:endParaRPr>
          </a:p>
          <a:p>
            <a:pPr algn="l"/>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1483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b="1" dirty="0">
                <a:solidFill>
                  <a:srgbClr val="FFFF00"/>
                </a:solidFill>
              </a:rPr>
              <a:t>9 Monte Carlo Technique (3)</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14401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Hidden Markov Models (HMMs) (3)</a:t>
            </a:r>
          </a:p>
          <a:p>
            <a:pPr marL="342900" indent="-342900" algn="l">
              <a:buClr>
                <a:srgbClr val="0070C0"/>
              </a:buClr>
              <a:buSzPct val="80000"/>
              <a:buFont typeface="Wingdings" pitchFamily="2" charset="2"/>
              <a:buChar char="u"/>
            </a:pPr>
            <a:r>
              <a:rPr lang="en-US" sz="1600" dirty="0">
                <a:solidFill>
                  <a:schemeClr val="tx1"/>
                </a:solidFill>
              </a:rPr>
              <a:t>Resemble NDFAs (non-deterministic finite automata):</a:t>
            </a:r>
          </a:p>
          <a:p>
            <a:pPr marL="342900" indent="-342900" algn="l">
              <a:buClr>
                <a:srgbClr val="0070C0"/>
              </a:buClr>
              <a:buSzPct val="80000"/>
              <a:buFont typeface="Wingdings" pitchFamily="2" charset="2"/>
              <a:buChar char="u"/>
            </a:pPr>
            <a:r>
              <a:rPr lang="en-US" sz="1600" dirty="0">
                <a:solidFill>
                  <a:schemeClr val="tx1"/>
                </a:solidFill>
              </a:rPr>
              <a:t>The outgoing edges have probabilities</a:t>
            </a:r>
          </a:p>
          <a:p>
            <a:pPr marL="342900" indent="-342900" algn="l">
              <a:buClr>
                <a:srgbClr val="0070C0"/>
              </a:buClr>
              <a:buSzPct val="80000"/>
              <a:buFont typeface="Wingdings" pitchFamily="2" charset="2"/>
              <a:buChar char="u"/>
            </a:pPr>
            <a:r>
              <a:rPr lang="en-US" sz="1600" dirty="0">
                <a:solidFill>
                  <a:schemeClr val="tx1"/>
                </a:solidFill>
              </a:rPr>
              <a:t>For any state: the sum of probabilities of the outgoing edges of that state (node) equals one</a:t>
            </a:r>
          </a:p>
          <a:p>
            <a:endParaRPr lang="en-US" sz="1600" dirty="0">
              <a:solidFill>
                <a:schemeClr val="tx1"/>
              </a:solidFill>
            </a:endParaRPr>
          </a:p>
          <a:p>
            <a:pPr algn="l"/>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188278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b="1" dirty="0">
                <a:solidFill>
                  <a:srgbClr val="FFFF00"/>
                </a:solidFill>
              </a:rPr>
              <a:t>9 Monte Carlo Technique (3)</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32403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Hidden Markov Models (HMMs) Use Cases</a:t>
            </a:r>
          </a:p>
          <a:p>
            <a:pPr marL="342900" indent="-342900" algn="l">
              <a:buClr>
                <a:srgbClr val="0070C0"/>
              </a:buClr>
              <a:buSzPct val="80000"/>
              <a:buFont typeface="Wingdings" pitchFamily="2" charset="2"/>
              <a:buChar char="u"/>
            </a:pPr>
            <a:r>
              <a:rPr lang="en-US" sz="1600" dirty="0">
                <a:solidFill>
                  <a:schemeClr val="tx1"/>
                </a:solidFill>
              </a:rPr>
              <a:t>Cryptanalysis</a:t>
            </a:r>
          </a:p>
          <a:p>
            <a:pPr marL="342900" indent="-342900" algn="l">
              <a:buClr>
                <a:srgbClr val="0070C0"/>
              </a:buClr>
              <a:buSzPct val="80000"/>
              <a:buFont typeface="Wingdings" pitchFamily="2" charset="2"/>
              <a:buChar char="u"/>
            </a:pPr>
            <a:r>
              <a:rPr lang="en-US" sz="1600" dirty="0">
                <a:solidFill>
                  <a:schemeClr val="tx1"/>
                </a:solidFill>
              </a:rPr>
              <a:t>Speech recognition (including Siri)</a:t>
            </a:r>
          </a:p>
          <a:p>
            <a:pPr marL="342900" indent="-342900" algn="l">
              <a:buClr>
                <a:srgbClr val="0070C0"/>
              </a:buClr>
              <a:buSzPct val="80000"/>
              <a:buFont typeface="Wingdings" pitchFamily="2" charset="2"/>
              <a:buChar char="u"/>
            </a:pPr>
            <a:r>
              <a:rPr lang="en-US" sz="1600" dirty="0">
                <a:solidFill>
                  <a:schemeClr val="tx1"/>
                </a:solidFill>
              </a:rPr>
              <a:t>Speech synthesis</a:t>
            </a:r>
          </a:p>
          <a:p>
            <a:pPr marL="342900" indent="-342900" algn="l">
              <a:buClr>
                <a:srgbClr val="0070C0"/>
              </a:buClr>
              <a:buSzPct val="80000"/>
              <a:buFont typeface="Wingdings" pitchFamily="2" charset="2"/>
              <a:buChar char="u"/>
            </a:pPr>
            <a:r>
              <a:rPr lang="en-US" sz="1600" dirty="0">
                <a:solidFill>
                  <a:schemeClr val="tx1"/>
                </a:solidFill>
              </a:rPr>
              <a:t>Machine translation</a:t>
            </a:r>
          </a:p>
          <a:p>
            <a:pPr marL="342900" indent="-342900" algn="l">
              <a:buClr>
                <a:srgbClr val="0070C0"/>
              </a:buClr>
              <a:buSzPct val="80000"/>
              <a:buFont typeface="Wingdings" pitchFamily="2" charset="2"/>
              <a:buChar char="u"/>
            </a:pPr>
            <a:r>
              <a:rPr lang="en-US" sz="1600" dirty="0">
                <a:solidFill>
                  <a:schemeClr val="tx1"/>
                </a:solidFill>
              </a:rPr>
              <a:t>Gene prediction</a:t>
            </a:r>
          </a:p>
          <a:p>
            <a:pPr marL="342900" indent="-342900" algn="l">
              <a:buClr>
                <a:srgbClr val="0070C0"/>
              </a:buClr>
              <a:buSzPct val="80000"/>
              <a:buFont typeface="Wingdings" pitchFamily="2" charset="2"/>
              <a:buChar char="u"/>
            </a:pPr>
            <a:r>
              <a:rPr lang="en-US" sz="1600" dirty="0">
                <a:solidFill>
                  <a:schemeClr val="tx1"/>
                </a:solidFill>
              </a:rPr>
              <a:t>Handwriting recognition</a:t>
            </a:r>
          </a:p>
          <a:p>
            <a:pPr marL="342900" indent="-342900" algn="l">
              <a:buClr>
                <a:srgbClr val="0070C0"/>
              </a:buClr>
              <a:buSzPct val="80000"/>
              <a:buFont typeface="Wingdings" pitchFamily="2" charset="2"/>
              <a:buChar char="u"/>
            </a:pPr>
            <a:r>
              <a:rPr lang="en-US" sz="1600" dirty="0">
                <a:solidFill>
                  <a:schemeClr val="tx1"/>
                </a:solidFill>
              </a:rPr>
              <a:t>Alignment of bio-sequences</a:t>
            </a:r>
          </a:p>
          <a:p>
            <a:pPr marL="342900" indent="-342900" algn="l">
              <a:buClr>
                <a:srgbClr val="0070C0"/>
              </a:buClr>
              <a:buSzPct val="80000"/>
              <a:buFont typeface="Wingdings" pitchFamily="2" charset="2"/>
              <a:buChar char="u"/>
            </a:pPr>
            <a:r>
              <a:rPr lang="en-US" sz="1600" dirty="0">
                <a:solidFill>
                  <a:schemeClr val="tx1"/>
                </a:solidFill>
              </a:rPr>
              <a:t>Time series analysis</a:t>
            </a:r>
          </a:p>
          <a:p>
            <a:pPr marL="342900" indent="-342900" algn="l">
              <a:buClr>
                <a:srgbClr val="0070C0"/>
              </a:buClr>
              <a:buSzPct val="80000"/>
              <a:buFont typeface="Wingdings" pitchFamily="2" charset="2"/>
              <a:buChar char="u"/>
            </a:pPr>
            <a:r>
              <a:rPr lang="en-US" sz="1600" dirty="0">
                <a:solidFill>
                  <a:schemeClr val="tx1"/>
                </a:solidFill>
              </a:rPr>
              <a:t>Protein folding</a:t>
            </a:r>
          </a:p>
          <a:p>
            <a:pPr marL="342900" indent="-342900" algn="l">
              <a:buClr>
                <a:srgbClr val="0070C0"/>
              </a:buClr>
              <a:buSzPct val="80000"/>
              <a:buFont typeface="Wingdings" pitchFamily="2" charset="2"/>
              <a:buChar char="u"/>
            </a:pPr>
            <a:r>
              <a:rPr lang="en-US" sz="1600" dirty="0">
                <a:solidFill>
                  <a:schemeClr val="tx1"/>
                </a:solidFill>
              </a:rPr>
              <a:t>Metamorphic virus detection</a:t>
            </a:r>
          </a:p>
          <a:p>
            <a:pPr algn="l"/>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3250342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fr-FR" altLang="zh-TW" b="1" dirty="0">
                <a:solidFill>
                  <a:srgbClr val="FFFF00"/>
                </a:solidFill>
              </a:rPr>
              <a:t>9 Monte Carlo Technique (3)</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16561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Actor-critic Methods </a:t>
            </a:r>
          </a:p>
          <a:p>
            <a:pPr marL="342900" indent="-342900" algn="l">
              <a:buClr>
                <a:srgbClr val="0070C0"/>
              </a:buClr>
              <a:buSzPct val="80000"/>
              <a:buFont typeface="Wingdings" pitchFamily="2" charset="2"/>
              <a:buChar char="u"/>
            </a:pPr>
            <a:r>
              <a:rPr lang="en-US" sz="1600" dirty="0">
                <a:solidFill>
                  <a:schemeClr val="tx1"/>
                </a:solidFill>
              </a:rPr>
              <a:t>the "actor" is the policy </a:t>
            </a:r>
          </a:p>
          <a:p>
            <a:pPr marL="342900" indent="-342900" algn="l">
              <a:buClr>
                <a:srgbClr val="0070C0"/>
              </a:buClr>
              <a:buSzPct val="80000"/>
              <a:buFont typeface="Wingdings" pitchFamily="2" charset="2"/>
              <a:buChar char="u"/>
            </a:pPr>
            <a:r>
              <a:rPr lang="en-US" sz="1600" dirty="0">
                <a:solidFill>
                  <a:schemeClr val="tx1"/>
                </a:solidFill>
              </a:rPr>
              <a:t>the "critic" is the value</a:t>
            </a:r>
          </a:p>
          <a:p>
            <a:pPr marL="342900" indent="-342900" algn="l">
              <a:buClr>
                <a:srgbClr val="0070C0"/>
              </a:buClr>
              <a:buSzPct val="80000"/>
              <a:buFont typeface="Wingdings" pitchFamily="2" charset="2"/>
              <a:buChar char="u"/>
            </a:pPr>
            <a:r>
              <a:rPr lang="en-US" sz="1600" dirty="0">
                <a:solidFill>
                  <a:schemeClr val="tx1"/>
                </a:solidFill>
              </a:rPr>
              <a:t>The "actor" learns by using feedback from the "critic" </a:t>
            </a:r>
          </a:p>
          <a:p>
            <a:pPr marL="342900" indent="-342900" algn="l">
              <a:buClr>
                <a:srgbClr val="0070C0"/>
              </a:buClr>
              <a:buSzPct val="80000"/>
              <a:buFont typeface="Wingdings" pitchFamily="2" charset="2"/>
              <a:buChar char="u"/>
            </a:pPr>
            <a:r>
              <a:rPr lang="en-US" sz="1600" dirty="0">
                <a:solidFill>
                  <a:schemeClr val="tx1"/>
                </a:solidFill>
              </a:rPr>
              <a:t>these methods trade off variance reduction of policy gradients with bias introduction from value function methods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83938021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2626</TotalTime>
  <Words>1569</Words>
  <Application>Microsoft Office PowerPoint</Application>
  <PresentationFormat>On-screen Show (4:3)</PresentationFormat>
  <Paragraphs>196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佈景主題</vt:lpstr>
      <vt:lpstr>9 Monte Carlo Technique (3)</vt:lpstr>
      <vt:lpstr>9 Monte Carlo Technique (3)</vt:lpstr>
      <vt:lpstr>9 Monte Carlo Technique (3)</vt:lpstr>
      <vt:lpstr>9 Monte Carlo Technique (3)</vt:lpstr>
      <vt:lpstr>9 Monte Carlo Technique (3)</vt:lpstr>
      <vt:lpstr>9 Monte Carlo Technique (3)</vt:lpstr>
      <vt:lpstr>9 Monte Carlo Technique (3)</vt:lpstr>
      <vt:lpstr>9 Monte Carlo Technique (3)</vt:lpstr>
      <vt:lpstr>9 Monte Carlo Technique (3)</vt:lpstr>
      <vt:lpstr>9 Monte Carlo Technique (3)</vt:lpstr>
      <vt:lpstr>9 Monte Carlo Technique (3)</vt:lpstr>
      <vt:lpstr>9 Monte Carlo Technique (3)</vt:lpstr>
      <vt:lpstr>9 Monte Carlo Technique (3)</vt:lpstr>
      <vt:lpstr>9 Monte Carlo Technique (3)</vt:lpstr>
      <vt:lpstr>9 Monte Carlo Technique (3)</vt:lpstr>
      <vt:lpstr>9 Monte Carlo Technique (3)</vt:lpstr>
      <vt:lpstr>9 Monte Carlo Technique (3)</vt:lpstr>
      <vt:lpstr>9 Monte Carlo Technique (3)</vt:lpstr>
      <vt:lpstr>9 Monte Carlo Technique (3)</vt:lpstr>
      <vt:lpstr>9 Monte Carlo Technique (3)</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1428</cp:revision>
  <dcterms:created xsi:type="dcterms:W3CDTF">2018-09-28T16:40:41Z</dcterms:created>
  <dcterms:modified xsi:type="dcterms:W3CDTF">2019-03-31T03:17:30Z</dcterms:modified>
</cp:coreProperties>
</file>