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60" r:id="rId4"/>
    <p:sldId id="261" r:id="rId5"/>
    <p:sldId id="262" r:id="rId6"/>
    <p:sldId id="264" r:id="rId7"/>
    <p:sldId id="263"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0" r:id="rId25"/>
    <p:sldId id="282" r:id="rId26"/>
    <p:sldId id="283" r:id="rId27"/>
    <p:sldId id="284" r:id="rId28"/>
    <p:sldId id="259"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43" autoAdjust="0"/>
    <p:restoredTop sz="96806" autoAdjust="0"/>
  </p:normalViewPr>
  <p:slideViewPr>
    <p:cSldViewPr>
      <p:cViewPr varScale="1">
        <p:scale>
          <a:sx n="88" d="100"/>
          <a:sy n="88" d="100"/>
        </p:scale>
        <p:origin x="72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pymdptoolbox.readthedocs.io/en/latest/api/mdp.html" TargetMode="External"/><Relationship Id="rId2" Type="http://schemas.openxmlformats.org/officeDocument/2006/relationships/hyperlink" Target="https://pymdptoolbox.readthedocs.io/en/latest/index.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wcordwell/pymdptoolbox.git"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Stochastic_matrix"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Random_variable" TargetMode="External"/><Relationship Id="rId2" Type="http://schemas.openxmlformats.org/officeDocument/2006/relationships/hyperlink" Target="https://en.wikipedia.org/wiki/Stochastic_matrix" TargetMode="External"/><Relationship Id="rId1" Type="http://schemas.openxmlformats.org/officeDocument/2006/relationships/slideLayout" Target="../slideLayouts/slideLayout1.xml"/><Relationship Id="rId5" Type="http://schemas.openxmlformats.org/officeDocument/2006/relationships/hyperlink" Target="https://en.wikipedia.org/wiki/Parity_(mathematics)" TargetMode="External"/><Relationship Id="rId4" Type="http://schemas.openxmlformats.org/officeDocument/2006/relationships/hyperlink" Target="https://en.wikipedia.org/wiki/Markov_chai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3mi1y/Markov_Trump_Tweets" TargetMode="External"/><Relationship Id="rId2" Type="http://schemas.openxmlformats.org/officeDocument/2006/relationships/hyperlink" Target="https://towardsdatascience.com/markov-models-and-trump-tweets-91b0d3f0f1eb" TargetMode="External"/><Relationship Id="rId1" Type="http://schemas.openxmlformats.org/officeDocument/2006/relationships/slideLayout" Target="../slideLayouts/slideLayout1.xml"/><Relationship Id="rId6" Type="http://schemas.openxmlformats.org/officeDocument/2006/relationships/hyperlink" Target="https://www.quora.com/What-is-the-difference-between-Markov-Chain-Bayesian-Network-Dynamic-Bayesian-Network" TargetMode="External"/><Relationship Id="rId5" Type="http://schemas.openxmlformats.org/officeDocument/2006/relationships/hyperlink" Target="http://ai.berkeley.edu/home.html" TargetMode="External"/><Relationship Id="rId4" Type="http://schemas.openxmlformats.org/officeDocument/2006/relationships/hyperlink" Target="https://raw.githubusercontent.com/3mi1y/Markov_Trump_Tweets/master/server/trumpTweets.csv"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 Markov Decision Process (4)</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6642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The core problem of MDPs (2)</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When an MDP is combined with a policy, the action for each state and the resulting combination behaves like a Markov chain </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The goal is to choose a policy π that maximizes some cumulative function of the random rewards, typically the expected discounted sum </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rgbClr val="0070C0"/>
                </a:solidFill>
              </a:rPr>
              <a:t>=&gt; If the probabilities or rewards are unknown, the problem is Reinforcement Learning</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85183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Extensions of MDPs</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Infinite and continuous MDPs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rgbClr val="0070C0"/>
                </a:solidFill>
              </a:rPr>
              <a:t>Partially observable MDPs (POMDPs)</a:t>
            </a:r>
          </a:p>
          <a:p>
            <a:pPr marL="342900" indent="-342900" algn="l">
              <a:buClr>
                <a:srgbClr val="0070C0"/>
              </a:buClr>
              <a:buSzPct val="80000"/>
              <a:buFont typeface="Wingdings" pitchFamily="2" charset="2"/>
              <a:buChar char="u"/>
            </a:pPr>
            <a:endParaRPr lang="en-US" sz="1600" dirty="0">
              <a:solidFill>
                <a:srgbClr val="0070C0"/>
              </a:solidFill>
            </a:endParaRPr>
          </a:p>
          <a:p>
            <a:pPr marL="342900" indent="-342900" algn="l">
              <a:buClr>
                <a:srgbClr val="0070C0"/>
              </a:buClr>
              <a:buSzPct val="80000"/>
              <a:buFont typeface="Wingdings" pitchFamily="2" charset="2"/>
              <a:buChar char="u"/>
            </a:pPr>
            <a:r>
              <a:rPr lang="en-US" sz="1600" dirty="0">
                <a:solidFill>
                  <a:srgbClr val="0070C0"/>
                </a:solidFill>
              </a:rPr>
              <a:t>Undiscounted, average reward MDPs</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95648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RL obeys the Markov Property</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only the current state affects the next state</a:t>
            </a:r>
          </a:p>
          <a:p>
            <a:pPr marL="342900" indent="-342900" algn="l">
              <a:buClr>
                <a:srgbClr val="0070C0"/>
              </a:buClr>
              <a:buSzPct val="80000"/>
              <a:buFont typeface="Wingdings" pitchFamily="2" charset="2"/>
              <a:buChar char="u"/>
            </a:pPr>
            <a:r>
              <a:rPr lang="en-US" sz="1600" dirty="0">
                <a:solidFill>
                  <a:schemeClr val="tx1"/>
                </a:solidFill>
              </a:rPr>
              <a:t>previous states are irrelevant</a:t>
            </a:r>
          </a:p>
          <a:p>
            <a:pPr marL="342900" indent="-342900" algn="l">
              <a:buClr>
                <a:srgbClr val="0070C0"/>
              </a:buClr>
              <a:buSzPct val="80000"/>
              <a:buFont typeface="Wingdings" pitchFamily="2" charset="2"/>
              <a:buChar char="u"/>
            </a:pPr>
            <a:r>
              <a:rPr lang="en-US" sz="1600" dirty="0">
                <a:solidFill>
                  <a:schemeClr val="tx1"/>
                </a:solidFill>
              </a:rPr>
              <a:t>decisions made at s(t) are based solely on s(t−1)</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this assumption is true in most RL algorithms</a:t>
            </a:r>
          </a:p>
          <a:p>
            <a:pPr marL="342900" indent="-342900" algn="l">
              <a:buClr>
                <a:srgbClr val="0070C0"/>
              </a:buClr>
              <a:buSzPct val="80000"/>
              <a:buFont typeface="Wingdings" pitchFamily="2" charset="2"/>
              <a:buChar char="u"/>
            </a:pPr>
            <a:r>
              <a:rPr lang="en-US" sz="1600" dirty="0">
                <a:solidFill>
                  <a:schemeClr val="tx1"/>
                </a:solidFill>
              </a:rPr>
              <a:t>this assumption is also somewhat unrealistic </a:t>
            </a:r>
          </a:p>
          <a:p>
            <a:pPr marL="342900" indent="-342900" algn="l">
              <a:buClr>
                <a:srgbClr val="0070C0"/>
              </a:buClr>
              <a:buSzPct val="80000"/>
              <a:buFont typeface="Wingdings" pitchFamily="2" charset="2"/>
              <a:buChar char="u"/>
            </a:pPr>
            <a:r>
              <a:rPr lang="en-US" sz="1600" dirty="0">
                <a:solidFill>
                  <a:schemeClr val="tx1"/>
                </a:solidFill>
              </a:rPr>
              <a:t>=&gt; all states must be fully observable</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71732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MDP Toolbox (1)</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 Python toolkit for MDPs</a:t>
            </a:r>
          </a:p>
          <a:p>
            <a:pPr marL="342900" indent="-342900" algn="l">
              <a:buClr>
                <a:srgbClr val="0070C0"/>
              </a:buClr>
              <a:buSzPct val="80000"/>
              <a:buFont typeface="Wingdings" pitchFamily="2" charset="2"/>
              <a:buChar char="u"/>
            </a:pPr>
            <a:r>
              <a:rPr lang="en-US" sz="1600" dirty="0">
                <a:solidFill>
                  <a:schemeClr val="tx1"/>
                </a:solidFill>
              </a:rPr>
              <a:t>Fast array manipulation using NumPy</a:t>
            </a:r>
          </a:p>
          <a:p>
            <a:pPr marL="342900" indent="-342900" algn="l">
              <a:buClr>
                <a:srgbClr val="0070C0"/>
              </a:buClr>
              <a:buSzPct val="80000"/>
              <a:buFont typeface="Wingdings" pitchFamily="2" charset="2"/>
              <a:buChar char="u"/>
            </a:pPr>
            <a:r>
              <a:rPr lang="en-US" sz="1600" dirty="0">
                <a:solidFill>
                  <a:schemeClr val="tx1"/>
                </a:solidFill>
              </a:rPr>
              <a:t>Full sparse matrix support via SciPy's sparse package</a:t>
            </a:r>
          </a:p>
          <a:p>
            <a:pPr marL="342900" indent="-342900" algn="l">
              <a:buClr>
                <a:srgbClr val="0070C0"/>
              </a:buClr>
              <a:buSzPct val="80000"/>
              <a:buFont typeface="Wingdings" pitchFamily="2" charset="2"/>
              <a:buChar char="u"/>
            </a:pPr>
            <a:r>
              <a:rPr lang="en-US" sz="1600" dirty="0">
                <a:solidFill>
                  <a:schemeClr val="tx1"/>
                </a:solidFill>
              </a:rPr>
              <a:t>Optional linear programming support using </a:t>
            </a:r>
            <a:r>
              <a:rPr lang="en-US" sz="1600" dirty="0" err="1">
                <a:solidFill>
                  <a:schemeClr val="tx1"/>
                </a:solidFill>
              </a:rPr>
              <a:t>cvxopt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hlinkClick r:id="rId2"/>
              </a:rPr>
              <a:t>https://pymdptoolbox.readthedocs.io/en/latest/index.html</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hlinkClick r:id="rId3"/>
              </a:rPr>
              <a:t>https://pymdptoolbox.readthedocs.io/en/latest/api/mdp.html</a:t>
            </a: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69387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MDP Toolbox (2)</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 Installation step:</a:t>
            </a:r>
          </a:p>
          <a:p>
            <a:pPr marL="342900" indent="-342900" algn="l">
              <a:buClr>
                <a:srgbClr val="0070C0"/>
              </a:buClr>
              <a:buSzPct val="80000"/>
              <a:buFont typeface="Wingdings" pitchFamily="2" charset="2"/>
              <a:buChar char="u"/>
            </a:pPr>
            <a:r>
              <a:rPr lang="en-US" sz="1600" dirty="0">
                <a:solidFill>
                  <a:schemeClr val="tx1"/>
                </a:solidFill>
              </a:rPr>
              <a:t>pip install </a:t>
            </a:r>
            <a:r>
              <a:rPr lang="en-US" sz="1600" dirty="0" err="1">
                <a:solidFill>
                  <a:schemeClr val="tx1"/>
                </a:solidFill>
              </a:rPr>
              <a:t>pymdptoolbox</a:t>
            </a: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B) Installation step (if step A) fails):</a:t>
            </a:r>
          </a:p>
          <a:p>
            <a:pPr marL="342900" indent="-342900" algn="l">
              <a:buClr>
                <a:srgbClr val="0070C0"/>
              </a:buClr>
              <a:buSzPct val="80000"/>
              <a:buFont typeface="Wingdings" pitchFamily="2" charset="2"/>
              <a:buChar char="u"/>
            </a:pPr>
            <a:r>
              <a:rPr lang="en-US" sz="1600" dirty="0">
                <a:solidFill>
                  <a:schemeClr val="tx1"/>
                </a:solidFill>
              </a:rPr>
              <a:t>git clone </a:t>
            </a:r>
            <a:r>
              <a:rPr lang="en-US" sz="1600" dirty="0">
                <a:solidFill>
                  <a:schemeClr val="tx1"/>
                </a:solidFill>
                <a:hlinkClick r:id="rId2"/>
              </a:rPr>
              <a:t>https://github.com/sawcordwell/pymdptoolbox.git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cd </a:t>
            </a:r>
            <a:r>
              <a:rPr lang="en-US" sz="1600" dirty="0" err="1">
                <a:solidFill>
                  <a:schemeClr val="tx1"/>
                </a:solidFill>
              </a:rPr>
              <a:t>pymdptoolbox</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python setup.py install</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422420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MDP Toolbox (3)</a:t>
            </a:r>
          </a:p>
          <a:p>
            <a:pPr marL="342900" indent="-342900" algn="l">
              <a:buClr>
                <a:srgbClr val="0070C0"/>
              </a:buClr>
              <a:buSzPct val="80000"/>
              <a:buFont typeface="Wingdings" pitchFamily="2" charset="2"/>
              <a:buChar char="u"/>
            </a:pPr>
            <a:endParaRPr lang="en-US" sz="1600" b="1" dirty="0">
              <a:solidFill>
                <a:schemeClr val="tx1"/>
              </a:solidFill>
            </a:endParaRPr>
          </a:p>
          <a:p>
            <a:pPr algn="l"/>
            <a:r>
              <a:rPr lang="en-US" sz="1600" dirty="0">
                <a:solidFill>
                  <a:schemeClr val="tx1"/>
                </a:solidFill>
              </a:rPr>
              <a:t>import </a:t>
            </a:r>
            <a:r>
              <a:rPr lang="en-US" sz="1600" dirty="0" err="1">
                <a:solidFill>
                  <a:schemeClr val="tx1"/>
                </a:solidFill>
              </a:rPr>
              <a:t>mdptoolbox.example</a:t>
            </a:r>
            <a:r>
              <a:rPr lang="en-US" sz="1600" dirty="0">
                <a:solidFill>
                  <a:schemeClr val="tx1"/>
                </a:solidFill>
              </a:rPr>
              <a:t> </a:t>
            </a:r>
            <a:r>
              <a:rPr lang="en-US" sz="1600" dirty="0">
                <a:solidFill>
                  <a:srgbClr val="0070C0"/>
                </a:solidFill>
              </a:rPr>
              <a:t># mdptoolbox1.py</a:t>
            </a:r>
          </a:p>
          <a:p>
            <a:pPr algn="l"/>
            <a:endParaRPr lang="en-US" sz="1600" dirty="0">
              <a:solidFill>
                <a:schemeClr val="tx1"/>
              </a:solidFill>
            </a:endParaRPr>
          </a:p>
          <a:p>
            <a:pPr algn="l"/>
            <a:r>
              <a:rPr lang="en-US" sz="1600" dirty="0">
                <a:solidFill>
                  <a:schemeClr val="tx1"/>
                </a:solidFill>
              </a:rPr>
              <a:t>P, R = </a:t>
            </a:r>
            <a:r>
              <a:rPr lang="en-US" sz="1600" dirty="0" err="1">
                <a:solidFill>
                  <a:schemeClr val="tx1"/>
                </a:solidFill>
              </a:rPr>
              <a:t>mdptoolbox.example.forest</a:t>
            </a:r>
            <a:r>
              <a:rPr lang="en-US" sz="1600" dirty="0">
                <a:solidFill>
                  <a:schemeClr val="tx1"/>
                </a:solidFill>
              </a:rPr>
              <a:t>()</a:t>
            </a:r>
          </a:p>
          <a:p>
            <a:pPr algn="l"/>
            <a:r>
              <a:rPr lang="en-US" sz="1600" dirty="0">
                <a:solidFill>
                  <a:schemeClr val="tx1"/>
                </a:solidFill>
              </a:rPr>
              <a:t>vi = </a:t>
            </a:r>
            <a:r>
              <a:rPr lang="en-US" sz="1600" dirty="0" err="1">
                <a:solidFill>
                  <a:schemeClr val="tx1"/>
                </a:solidFill>
              </a:rPr>
              <a:t>mdptoolbox.mdp.ValueIteration</a:t>
            </a:r>
            <a:r>
              <a:rPr lang="en-US" sz="1600" dirty="0">
                <a:solidFill>
                  <a:schemeClr val="tx1"/>
                </a:solidFill>
              </a:rPr>
              <a:t>(P, R, 0.9)</a:t>
            </a:r>
          </a:p>
          <a:p>
            <a:pPr algn="l"/>
            <a:r>
              <a:rPr lang="en-US" sz="1600" dirty="0" err="1">
                <a:solidFill>
                  <a:schemeClr val="tx1"/>
                </a:solidFill>
              </a:rPr>
              <a:t>vi.run</a:t>
            </a:r>
            <a:r>
              <a:rPr lang="en-US" sz="1600" dirty="0">
                <a:solidFill>
                  <a:schemeClr val="tx1"/>
                </a:solidFill>
              </a:rPr>
              <a:t>()</a:t>
            </a:r>
          </a:p>
          <a:p>
            <a:pPr algn="l"/>
            <a:r>
              <a:rPr lang="en-US" sz="1600" dirty="0">
                <a:solidFill>
                  <a:schemeClr val="tx1"/>
                </a:solidFill>
              </a:rPr>
              <a:t>policy = </a:t>
            </a:r>
            <a:r>
              <a:rPr lang="en-US" sz="1600" dirty="0" err="1">
                <a:solidFill>
                  <a:schemeClr val="tx1"/>
                </a:solidFill>
              </a:rPr>
              <a:t>vi.policy</a:t>
            </a:r>
            <a:r>
              <a:rPr lang="en-US" sz="1600" dirty="0">
                <a:solidFill>
                  <a:schemeClr val="tx1"/>
                </a:solidFill>
              </a:rPr>
              <a:t> # result is (0, 0, 0)</a:t>
            </a:r>
          </a:p>
          <a:p>
            <a:pPr algn="l"/>
            <a:r>
              <a:rPr lang="en-US" sz="1600" dirty="0">
                <a:solidFill>
                  <a:schemeClr val="tx1"/>
                </a:solidFill>
              </a:rPr>
              <a:t>print("</a:t>
            </a:r>
            <a:r>
              <a:rPr lang="en-US" sz="1600" dirty="0" err="1">
                <a:solidFill>
                  <a:schemeClr val="tx1"/>
                </a:solidFill>
              </a:rPr>
              <a:t>policy:",policy</a:t>
            </a:r>
            <a:r>
              <a:rPr lang="en-US" sz="1600" dirty="0">
                <a:solidFill>
                  <a:schemeClr val="tx1"/>
                </a:solidFill>
              </a:rPr>
              <a:t>)</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81478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4176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MDP Toolbox (4)</a:t>
            </a:r>
          </a:p>
          <a:p>
            <a:pPr marL="342900" indent="-342900" algn="l">
              <a:buClr>
                <a:srgbClr val="0070C0"/>
              </a:buClr>
              <a:buSzPct val="80000"/>
              <a:buFont typeface="Wingdings" pitchFamily="2" charset="2"/>
              <a:buChar char="u"/>
            </a:pPr>
            <a:endParaRPr lang="en-US" sz="1600" b="1" dirty="0">
              <a:solidFill>
                <a:schemeClr val="tx1"/>
              </a:solidFill>
            </a:endParaRPr>
          </a:p>
          <a:p>
            <a:pPr algn="l"/>
            <a:r>
              <a:rPr lang="en-US" sz="1600" dirty="0">
                <a:solidFill>
                  <a:schemeClr val="tx1"/>
                </a:solidFill>
              </a:rPr>
              <a:t>import </a:t>
            </a:r>
            <a:r>
              <a:rPr lang="en-US" sz="1600" dirty="0" err="1">
                <a:solidFill>
                  <a:schemeClr val="tx1"/>
                </a:solidFill>
              </a:rPr>
              <a:t>mdptoolbox</a:t>
            </a:r>
            <a:r>
              <a:rPr lang="en-US" sz="1600" dirty="0">
                <a:solidFill>
                  <a:schemeClr val="tx1"/>
                </a:solidFill>
              </a:rPr>
              <a:t>, </a:t>
            </a:r>
            <a:r>
              <a:rPr lang="en-US" sz="1600" dirty="0" err="1">
                <a:solidFill>
                  <a:schemeClr val="tx1"/>
                </a:solidFill>
              </a:rPr>
              <a:t>mdptoolbox.example</a:t>
            </a:r>
            <a:r>
              <a:rPr lang="en-US" sz="1600" dirty="0">
                <a:solidFill>
                  <a:schemeClr val="tx1"/>
                </a:solidFill>
              </a:rPr>
              <a:t> </a:t>
            </a:r>
            <a:r>
              <a:rPr lang="en-US" sz="1600" dirty="0">
                <a:solidFill>
                  <a:srgbClr val="0070C0"/>
                </a:solidFill>
              </a:rPr>
              <a:t>#mdptoolbox2.py</a:t>
            </a:r>
          </a:p>
          <a:p>
            <a:pPr algn="l"/>
            <a:endParaRPr lang="en-US" sz="1600" dirty="0">
              <a:solidFill>
                <a:schemeClr val="tx1"/>
              </a:solidFill>
            </a:endParaRPr>
          </a:p>
          <a:p>
            <a:pPr algn="l"/>
            <a:r>
              <a:rPr lang="en-US" sz="1600" dirty="0">
                <a:solidFill>
                  <a:schemeClr val="tx1"/>
                </a:solidFill>
              </a:rPr>
              <a:t>P, R = </a:t>
            </a:r>
            <a:r>
              <a:rPr lang="en-US" sz="1600" dirty="0" err="1">
                <a:solidFill>
                  <a:schemeClr val="tx1"/>
                </a:solidFill>
              </a:rPr>
              <a:t>mdptoolbox.example.forest</a:t>
            </a:r>
            <a:r>
              <a:rPr lang="en-US" sz="1600" dirty="0">
                <a:solidFill>
                  <a:schemeClr val="tx1"/>
                </a:solidFill>
              </a:rPr>
              <a:t>()</a:t>
            </a:r>
          </a:p>
          <a:p>
            <a:pPr algn="l"/>
            <a:r>
              <a:rPr lang="en-US" sz="1600" dirty="0" err="1">
                <a:solidFill>
                  <a:schemeClr val="tx1"/>
                </a:solidFill>
              </a:rPr>
              <a:t>fh</a:t>
            </a:r>
            <a:r>
              <a:rPr lang="en-US" sz="1600" dirty="0">
                <a:solidFill>
                  <a:schemeClr val="tx1"/>
                </a:solidFill>
              </a:rPr>
              <a:t> = </a:t>
            </a:r>
            <a:r>
              <a:rPr lang="en-US" sz="1600" dirty="0" err="1">
                <a:solidFill>
                  <a:schemeClr val="tx1"/>
                </a:solidFill>
              </a:rPr>
              <a:t>mdptoolbox.mdp.FiniteHorizon</a:t>
            </a:r>
            <a:r>
              <a:rPr lang="en-US" sz="1600" dirty="0">
                <a:solidFill>
                  <a:schemeClr val="tx1"/>
                </a:solidFill>
              </a:rPr>
              <a:t>(P, R, 0.9, 3)</a:t>
            </a:r>
          </a:p>
          <a:p>
            <a:pPr algn="l"/>
            <a:r>
              <a:rPr lang="en-US" sz="1600" dirty="0" err="1">
                <a:solidFill>
                  <a:schemeClr val="tx1"/>
                </a:solidFill>
              </a:rPr>
              <a:t>fh.run</a:t>
            </a:r>
            <a:r>
              <a:rPr lang="en-US" sz="1600" dirty="0">
                <a:solidFill>
                  <a:schemeClr val="tx1"/>
                </a:solidFill>
              </a:rPr>
              <a:t>()</a:t>
            </a:r>
          </a:p>
          <a:p>
            <a:pPr algn="l"/>
            <a:endParaRPr lang="en-US" sz="1600" dirty="0">
              <a:solidFill>
                <a:schemeClr val="tx1"/>
              </a:solidFill>
            </a:endParaRPr>
          </a:p>
          <a:p>
            <a:pPr algn="l"/>
            <a:r>
              <a:rPr lang="en-US" sz="1600" dirty="0">
                <a:solidFill>
                  <a:schemeClr val="tx1"/>
                </a:solidFill>
              </a:rPr>
              <a:t>print("array values:")</a:t>
            </a:r>
          </a:p>
          <a:p>
            <a:pPr algn="l"/>
            <a:r>
              <a:rPr lang="en-US" sz="1600" dirty="0">
                <a:solidFill>
                  <a:schemeClr val="tx1"/>
                </a:solidFill>
              </a:rPr>
              <a:t>print(</a:t>
            </a:r>
            <a:r>
              <a:rPr lang="en-US" sz="1600" dirty="0" err="1">
                <a:solidFill>
                  <a:schemeClr val="tx1"/>
                </a:solidFill>
              </a:rPr>
              <a:t>fh.V</a:t>
            </a:r>
            <a:r>
              <a:rPr lang="en-US" sz="1600" dirty="0">
                <a:solidFill>
                  <a:schemeClr val="tx1"/>
                </a:solidFill>
              </a:rPr>
              <a:t>)</a:t>
            </a:r>
          </a:p>
          <a:p>
            <a:pPr algn="l"/>
            <a:endParaRPr lang="en-US" sz="1600" dirty="0">
              <a:solidFill>
                <a:schemeClr val="tx1"/>
              </a:solidFill>
            </a:endParaRPr>
          </a:p>
          <a:p>
            <a:pPr algn="l"/>
            <a:r>
              <a:rPr lang="en-US" sz="1600" dirty="0">
                <a:solidFill>
                  <a:schemeClr val="tx1"/>
                </a:solidFill>
              </a:rPr>
              <a:t>policy = </a:t>
            </a:r>
            <a:r>
              <a:rPr lang="en-US" sz="1600" dirty="0" err="1">
                <a:solidFill>
                  <a:schemeClr val="tx1"/>
                </a:solidFill>
              </a:rPr>
              <a:t>fh.policy</a:t>
            </a:r>
            <a:endParaRPr lang="en-US" sz="1600" dirty="0">
              <a:solidFill>
                <a:schemeClr val="tx1"/>
              </a:solidFill>
            </a:endParaRPr>
          </a:p>
          <a:p>
            <a:pPr algn="l"/>
            <a:r>
              <a:rPr lang="en-US" sz="1600" dirty="0">
                <a:solidFill>
                  <a:schemeClr val="tx1"/>
                </a:solidFill>
              </a:rPr>
              <a:t>print("policy:")</a:t>
            </a:r>
          </a:p>
          <a:p>
            <a:pPr algn="l"/>
            <a:r>
              <a:rPr lang="en-US" sz="1600" dirty="0">
                <a:solidFill>
                  <a:schemeClr val="tx1"/>
                </a:solidFill>
              </a:rPr>
              <a:t>print(policy)</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9779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Matrices (1)</a:t>
            </a:r>
          </a:p>
          <a:p>
            <a:pPr marL="342900" indent="-342900" algn="l">
              <a:buClr>
                <a:srgbClr val="0070C0"/>
              </a:buClr>
              <a:buSzPct val="80000"/>
              <a:buFont typeface="Wingdings" pitchFamily="2" charset="2"/>
              <a:buChar char="u"/>
            </a:pPr>
            <a:r>
              <a:rPr lang="en-US" sz="1800" dirty="0">
                <a:solidFill>
                  <a:schemeClr val="tx1"/>
                </a:solidFill>
              </a:rPr>
              <a:t>The following are the same:</a:t>
            </a:r>
          </a:p>
          <a:p>
            <a:pPr marL="342900" indent="-342900" algn="l">
              <a:buClr>
                <a:srgbClr val="0070C0"/>
              </a:buClr>
              <a:buSzPct val="80000"/>
              <a:buFont typeface="Wingdings" pitchFamily="2" charset="2"/>
              <a:buChar char="u"/>
            </a:pPr>
            <a:r>
              <a:rPr lang="en-US" sz="1600" dirty="0">
                <a:solidFill>
                  <a:schemeClr val="tx1"/>
                </a:solidFill>
              </a:rPr>
              <a:t>stochastic matrix</a:t>
            </a:r>
          </a:p>
          <a:p>
            <a:pPr marL="342900" indent="-342900" algn="l">
              <a:buClr>
                <a:srgbClr val="0070C0"/>
              </a:buClr>
              <a:buSzPct val="80000"/>
              <a:buFont typeface="Wingdings" pitchFamily="2" charset="2"/>
              <a:buChar char="u"/>
            </a:pPr>
            <a:r>
              <a:rPr lang="en-US" sz="1600" dirty="0">
                <a:solidFill>
                  <a:schemeClr val="tx1"/>
                </a:solidFill>
              </a:rPr>
              <a:t>probability matrix</a:t>
            </a:r>
          </a:p>
          <a:p>
            <a:pPr marL="342900" indent="-342900" algn="l">
              <a:buClr>
                <a:srgbClr val="0070C0"/>
              </a:buClr>
              <a:buSzPct val="80000"/>
              <a:buFont typeface="Wingdings" pitchFamily="2" charset="2"/>
              <a:buChar char="u"/>
            </a:pPr>
            <a:r>
              <a:rPr lang="en-US" sz="1600" dirty="0">
                <a:solidFill>
                  <a:schemeClr val="tx1"/>
                </a:solidFill>
              </a:rPr>
              <a:t>transition matrix</a:t>
            </a:r>
          </a:p>
          <a:p>
            <a:pPr marL="342900" indent="-342900" algn="l">
              <a:buClr>
                <a:srgbClr val="0070C0"/>
              </a:buClr>
              <a:buSzPct val="80000"/>
              <a:buFont typeface="Wingdings" pitchFamily="2" charset="2"/>
              <a:buChar char="u"/>
            </a:pPr>
            <a:r>
              <a:rPr lang="en-US" sz="1600" dirty="0">
                <a:solidFill>
                  <a:schemeClr val="tx1"/>
                </a:solidFill>
              </a:rPr>
              <a:t>substitution matrix       </a:t>
            </a:r>
          </a:p>
          <a:p>
            <a:pPr marL="342900" indent="-342900" algn="l">
              <a:buClr>
                <a:srgbClr val="0070C0"/>
              </a:buClr>
              <a:buSzPct val="80000"/>
              <a:buFont typeface="Wingdings" pitchFamily="2" charset="2"/>
              <a:buChar char="u"/>
            </a:pPr>
            <a:r>
              <a:rPr lang="en-US" sz="1600" dirty="0">
                <a:solidFill>
                  <a:schemeClr val="tx1"/>
                </a:solidFill>
              </a:rPr>
              <a:t>Markov matrix</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=&gt; developed by Andrew Markov</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62422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Matrices (2)</a:t>
            </a:r>
          </a:p>
          <a:p>
            <a:pPr marL="342900" indent="-342900" algn="l">
              <a:buClr>
                <a:srgbClr val="0070C0"/>
              </a:buClr>
              <a:buSzPct val="80000"/>
              <a:buFont typeface="Wingdings" pitchFamily="2" charset="2"/>
              <a:buChar char="u"/>
            </a:pPr>
            <a:r>
              <a:rPr lang="en-US" sz="2000" dirty="0">
                <a:solidFill>
                  <a:schemeClr val="tx1"/>
                </a:solidFill>
              </a:rPr>
              <a:t>Used in various fields:</a:t>
            </a:r>
          </a:p>
          <a:p>
            <a:pPr marL="342900" indent="-342900" algn="l">
              <a:buClr>
                <a:srgbClr val="0070C0"/>
              </a:buClr>
              <a:buSzPct val="80000"/>
              <a:buFont typeface="Wingdings" pitchFamily="2" charset="2"/>
              <a:buChar char="u"/>
            </a:pPr>
            <a:r>
              <a:rPr lang="en-US" sz="1800" dirty="0">
                <a:solidFill>
                  <a:schemeClr val="tx1"/>
                </a:solidFill>
              </a:rPr>
              <a:t>probability theory  </a:t>
            </a:r>
          </a:p>
          <a:p>
            <a:pPr marL="342900" indent="-342900" algn="l">
              <a:buClr>
                <a:srgbClr val="0070C0"/>
              </a:buClr>
              <a:buSzPct val="80000"/>
              <a:buFont typeface="Wingdings" pitchFamily="2" charset="2"/>
              <a:buChar char="u"/>
            </a:pPr>
            <a:r>
              <a:rPr lang="en-US" sz="1800" dirty="0">
                <a:solidFill>
                  <a:schemeClr val="tx1"/>
                </a:solidFill>
              </a:rPr>
              <a:t>statistics  </a:t>
            </a:r>
          </a:p>
          <a:p>
            <a:pPr marL="342900" indent="-342900" algn="l">
              <a:buClr>
                <a:srgbClr val="0070C0"/>
              </a:buClr>
              <a:buSzPct val="80000"/>
              <a:buFont typeface="Wingdings" pitchFamily="2" charset="2"/>
              <a:buChar char="u"/>
            </a:pPr>
            <a:r>
              <a:rPr lang="en-US" sz="1800" dirty="0">
                <a:solidFill>
                  <a:schemeClr val="tx1"/>
                </a:solidFill>
              </a:rPr>
              <a:t>mathematical finance </a:t>
            </a:r>
          </a:p>
          <a:p>
            <a:pPr marL="342900" indent="-342900" algn="l">
              <a:buClr>
                <a:srgbClr val="0070C0"/>
              </a:buClr>
              <a:buSzPct val="80000"/>
              <a:buFont typeface="Wingdings" pitchFamily="2" charset="2"/>
              <a:buChar char="u"/>
            </a:pPr>
            <a:r>
              <a:rPr lang="en-US" sz="1800" dirty="0">
                <a:solidFill>
                  <a:schemeClr val="tx1"/>
                </a:solidFill>
              </a:rPr>
              <a:t>linear algebra</a:t>
            </a:r>
          </a:p>
          <a:p>
            <a:pPr marL="342900" indent="-342900" algn="l">
              <a:buClr>
                <a:srgbClr val="0070C0"/>
              </a:buClr>
              <a:buSzPct val="80000"/>
              <a:buFont typeface="Wingdings" pitchFamily="2" charset="2"/>
              <a:buChar char="u"/>
            </a:pPr>
            <a:r>
              <a:rPr lang="en-US" sz="1800" dirty="0">
                <a:solidFill>
                  <a:schemeClr val="tx1"/>
                </a:solidFill>
              </a:rPr>
              <a:t>population genetics</a:t>
            </a:r>
          </a:p>
          <a:p>
            <a:pPr marL="342900" indent="-342900" algn="l">
              <a:buClr>
                <a:srgbClr val="0070C0"/>
              </a:buClr>
              <a:buSzPct val="80000"/>
              <a:buFont typeface="Wingdings" pitchFamily="2" charset="2"/>
              <a:buChar char="u"/>
            </a:pPr>
            <a:r>
              <a:rPr lang="en-US" sz="1800" dirty="0">
                <a:solidFill>
                  <a:schemeClr val="tx1"/>
                </a:solidFill>
              </a:rPr>
              <a:t>computer science</a:t>
            </a: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4212872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Matrices (3)</a:t>
            </a:r>
          </a:p>
          <a:p>
            <a:pPr marL="342900" indent="-342900" algn="l">
              <a:buClr>
                <a:srgbClr val="0070C0"/>
              </a:buClr>
              <a:buSzPct val="80000"/>
              <a:buFont typeface="Wingdings" pitchFamily="2" charset="2"/>
              <a:buChar char="u"/>
            </a:pPr>
            <a:r>
              <a:rPr lang="en-US" sz="2000" dirty="0">
                <a:solidFill>
                  <a:schemeClr val="tx1"/>
                </a:solidFill>
              </a:rPr>
              <a:t>it's a square matrix</a:t>
            </a:r>
          </a:p>
          <a:p>
            <a:pPr marL="342900" indent="-342900" algn="l">
              <a:buClr>
                <a:srgbClr val="0070C0"/>
              </a:buClr>
              <a:buSzPct val="80000"/>
              <a:buFont typeface="Wingdings" pitchFamily="2" charset="2"/>
              <a:buChar char="u"/>
            </a:pPr>
            <a:r>
              <a:rPr lang="en-US" sz="2000" dirty="0">
                <a:solidFill>
                  <a:schemeClr val="tx1"/>
                </a:solidFill>
              </a:rPr>
              <a:t>It describes the transitions of a Markov chain</a:t>
            </a:r>
          </a:p>
          <a:p>
            <a:pPr marL="342900" indent="-342900" algn="l">
              <a:buClr>
                <a:srgbClr val="0070C0"/>
              </a:buClr>
              <a:buSzPct val="80000"/>
              <a:buFont typeface="Wingdings" pitchFamily="2" charset="2"/>
              <a:buChar char="u"/>
            </a:pPr>
            <a:r>
              <a:rPr lang="en-US" sz="2000" dirty="0">
                <a:solidFill>
                  <a:schemeClr val="tx1"/>
                </a:solidFill>
              </a:rPr>
              <a:t>each entry is represents a probability</a:t>
            </a:r>
          </a:p>
          <a:p>
            <a:pPr marL="342900" indent="-342900" algn="l">
              <a:buClr>
                <a:srgbClr val="0070C0"/>
              </a:buClr>
              <a:buSzPct val="80000"/>
              <a:buFont typeface="Wingdings" pitchFamily="2" charset="2"/>
              <a:buChar char="u"/>
            </a:pPr>
            <a:endParaRPr lang="en-US" sz="2000" dirty="0">
              <a:solidFill>
                <a:schemeClr val="tx1"/>
              </a:solidFill>
            </a:endParaRPr>
          </a:p>
          <a:p>
            <a:pPr marL="342900" indent="-342900" algn="l">
              <a:buClr>
                <a:srgbClr val="0070C0"/>
              </a:buClr>
              <a:buSzPct val="80000"/>
              <a:buFont typeface="Wingdings" pitchFamily="2" charset="2"/>
              <a:buChar char="u"/>
            </a:pPr>
            <a:r>
              <a:rPr lang="en-US" sz="2000" dirty="0">
                <a:solidFill>
                  <a:srgbClr val="0070C0"/>
                </a:solidFill>
              </a:rPr>
              <a:t>A right stochastic matrix: </a:t>
            </a:r>
          </a:p>
          <a:p>
            <a:pPr marL="342900" indent="-342900" algn="l">
              <a:buClr>
                <a:srgbClr val="0070C0"/>
              </a:buClr>
              <a:buSzPct val="80000"/>
              <a:buFont typeface="Wingdings" pitchFamily="2" charset="2"/>
              <a:buChar char="u"/>
            </a:pPr>
            <a:r>
              <a:rPr lang="en-US" sz="2000" dirty="0">
                <a:solidFill>
                  <a:schemeClr val="tx1"/>
                </a:solidFill>
              </a:rPr>
              <a:t>a real square matrix whose rows sum to 1</a:t>
            </a:r>
          </a:p>
          <a:p>
            <a:pPr marL="342900" indent="-342900" algn="l">
              <a:buClr>
                <a:srgbClr val="0070C0"/>
              </a:buClr>
              <a:buSzPct val="80000"/>
              <a:buFont typeface="Wingdings" pitchFamily="2" charset="2"/>
              <a:buChar char="u"/>
            </a:pPr>
            <a:r>
              <a:rPr lang="en-US" sz="2000" dirty="0">
                <a:solidFill>
                  <a:srgbClr val="0070C0"/>
                </a:solidFill>
              </a:rPr>
              <a:t>A left stochastic matrix:</a:t>
            </a:r>
          </a:p>
          <a:p>
            <a:pPr marL="342900" indent="-342900" algn="l">
              <a:buClr>
                <a:srgbClr val="0070C0"/>
              </a:buClr>
              <a:buSzPct val="80000"/>
              <a:buFont typeface="Wingdings" pitchFamily="2" charset="2"/>
              <a:buChar char="u"/>
            </a:pPr>
            <a:r>
              <a:rPr lang="en-US" sz="2000" dirty="0">
                <a:solidFill>
                  <a:schemeClr val="tx1"/>
                </a:solidFill>
              </a:rPr>
              <a:t>a real square matrix whose columns sum to 1</a:t>
            </a:r>
          </a:p>
          <a:p>
            <a:pPr marL="342900" indent="-342900" algn="l">
              <a:buClr>
                <a:srgbClr val="0070C0"/>
              </a:buClr>
              <a:buSzPct val="80000"/>
              <a:buFont typeface="Wingdings" pitchFamily="2" charset="2"/>
              <a:buChar char="u"/>
            </a:pPr>
            <a:r>
              <a:rPr lang="en-US" sz="2000" dirty="0">
                <a:solidFill>
                  <a:srgbClr val="0070C0"/>
                </a:solidFill>
              </a:rPr>
              <a:t>A doubly stochastic matrix: </a:t>
            </a:r>
          </a:p>
          <a:p>
            <a:pPr marL="342900" indent="-342900" algn="l">
              <a:buClr>
                <a:srgbClr val="0070C0"/>
              </a:buClr>
              <a:buSzPct val="80000"/>
              <a:buFont typeface="Wingdings" pitchFamily="2" charset="2"/>
              <a:buChar char="u"/>
            </a:pPr>
            <a:r>
              <a:rPr lang="en-US" sz="2000" dirty="0">
                <a:solidFill>
                  <a:schemeClr val="tx1"/>
                </a:solidFill>
              </a:rPr>
              <a:t>a real square matrix whose rows &amp; columns sum to 1</a:t>
            </a: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203376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List of Topics</a:t>
            </a:r>
          </a:p>
          <a:p>
            <a:pPr marL="342900" indent="-342900" algn="l">
              <a:buClr>
                <a:srgbClr val="0070C0"/>
              </a:buClr>
              <a:buSzPct val="80000"/>
              <a:buFont typeface="Wingdings" pitchFamily="2" charset="2"/>
              <a:buChar char="u"/>
            </a:pPr>
            <a:r>
              <a:rPr lang="en-US" sz="1600" dirty="0">
                <a:solidFill>
                  <a:schemeClr val="tx1"/>
                </a:solidFill>
              </a:rPr>
              <a:t>Optimal value functions</a:t>
            </a:r>
          </a:p>
          <a:p>
            <a:pPr marL="342900" indent="-342900" algn="l">
              <a:buClr>
                <a:srgbClr val="0070C0"/>
              </a:buClr>
              <a:buSzPct val="80000"/>
              <a:buFont typeface="Wingdings" pitchFamily="2" charset="2"/>
              <a:buChar char="u"/>
            </a:pPr>
            <a:r>
              <a:rPr lang="en-US" sz="1600" dirty="0">
                <a:solidFill>
                  <a:schemeClr val="tx1"/>
                </a:solidFill>
              </a:rPr>
              <a:t>Optimal Policy</a:t>
            </a:r>
          </a:p>
          <a:p>
            <a:pPr marL="342900" indent="-342900" algn="l">
              <a:buClr>
                <a:srgbClr val="0070C0"/>
              </a:buClr>
              <a:buSzPct val="80000"/>
              <a:buFont typeface="Wingdings" pitchFamily="2" charset="2"/>
              <a:buChar char="u"/>
            </a:pPr>
            <a:r>
              <a:rPr lang="en-US" sz="1600" dirty="0">
                <a:solidFill>
                  <a:schemeClr val="tx1"/>
                </a:solidFill>
              </a:rPr>
              <a:t>Finding an Optimal Policy</a:t>
            </a:r>
          </a:p>
          <a:p>
            <a:pPr marL="342900" indent="-342900" algn="l">
              <a:buClr>
                <a:srgbClr val="0070C0"/>
              </a:buClr>
              <a:buSzPct val="80000"/>
              <a:buFont typeface="Wingdings" pitchFamily="2" charset="2"/>
              <a:buChar char="u"/>
            </a:pPr>
            <a:r>
              <a:rPr lang="en-US" sz="1600" dirty="0">
                <a:solidFill>
                  <a:schemeClr val="tx1"/>
                </a:solidFill>
              </a:rPr>
              <a:t>Policy improvement</a:t>
            </a:r>
          </a:p>
          <a:p>
            <a:pPr marL="342900" indent="-342900" algn="l">
              <a:buClr>
                <a:srgbClr val="0070C0"/>
              </a:buClr>
              <a:buSzPct val="80000"/>
              <a:buFont typeface="Wingdings" pitchFamily="2" charset="2"/>
              <a:buChar char="u"/>
            </a:pPr>
            <a:r>
              <a:rPr lang="en-US" sz="1600" dirty="0">
                <a:solidFill>
                  <a:schemeClr val="tx1"/>
                </a:solidFill>
              </a:rPr>
              <a:t>Extensions of MDPs</a:t>
            </a:r>
          </a:p>
          <a:p>
            <a:pPr marL="342900" indent="-342900" algn="l">
              <a:buClr>
                <a:srgbClr val="0070C0"/>
              </a:buClr>
              <a:buSzPct val="80000"/>
              <a:buFont typeface="Wingdings" pitchFamily="2" charset="2"/>
              <a:buChar char="u"/>
            </a:pPr>
            <a:r>
              <a:rPr lang="en-US" sz="1600" dirty="0">
                <a:solidFill>
                  <a:schemeClr val="tx1"/>
                </a:solidFill>
              </a:rPr>
              <a:t>Stochastic Matrices</a:t>
            </a:r>
          </a:p>
          <a:p>
            <a:pPr marL="342900" indent="-342900" algn="l">
              <a:buClr>
                <a:srgbClr val="0070C0"/>
              </a:buClr>
              <a:buSzPct val="80000"/>
              <a:buFont typeface="Wingdings" pitchFamily="2" charset="2"/>
              <a:buChar char="u"/>
            </a:pPr>
            <a:r>
              <a:rPr lang="en-US" sz="1600" dirty="0">
                <a:solidFill>
                  <a:schemeClr val="tx1"/>
                </a:solidFill>
              </a:rPr>
              <a:t>Cat and Mouse Game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General Stochastic Matrix</a:t>
            </a: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E0C81893-B18D-4EC5-A8CA-8B263C86FEAE}"/>
              </a:ext>
            </a:extLst>
          </p:cNvPr>
          <p:cNvPicPr>
            <a:picLocks noChangeAspect="1"/>
          </p:cNvPicPr>
          <p:nvPr/>
        </p:nvPicPr>
        <p:blipFill>
          <a:blip r:embed="rId2"/>
          <a:stretch>
            <a:fillRect/>
          </a:stretch>
        </p:blipFill>
        <p:spPr>
          <a:xfrm>
            <a:off x="1475656" y="1948063"/>
            <a:ext cx="6629176" cy="3674627"/>
          </a:xfrm>
          <a:prstGeom prst="rect">
            <a:avLst/>
          </a:prstGeom>
          <a:ln>
            <a:solidFill>
              <a:srgbClr val="C00000"/>
            </a:solidFill>
          </a:ln>
        </p:spPr>
      </p:pic>
    </p:spTree>
    <p:extLst>
      <p:ext uri="{BB962C8B-B14F-4D97-AF65-F5344CB8AC3E}">
        <p14:creationId xmlns:p14="http://schemas.microsoft.com/office/powerpoint/2010/main" val="3007423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9523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Vectors</a:t>
            </a:r>
          </a:p>
          <a:p>
            <a:pPr marL="342900" indent="-342900" algn="l">
              <a:buClr>
                <a:srgbClr val="0070C0"/>
              </a:buClr>
              <a:buSzPct val="80000"/>
              <a:buFont typeface="Wingdings" pitchFamily="2" charset="2"/>
              <a:buChar char="u"/>
            </a:pPr>
            <a:r>
              <a:rPr lang="en-US" sz="1600" dirty="0">
                <a:solidFill>
                  <a:schemeClr val="tx1"/>
                </a:solidFill>
              </a:rPr>
              <a:t>also called probability vector </a:t>
            </a:r>
          </a:p>
          <a:p>
            <a:pPr marL="342900" indent="-342900" algn="l">
              <a:buClr>
                <a:srgbClr val="0070C0"/>
              </a:buClr>
              <a:buSzPct val="80000"/>
              <a:buFont typeface="Wingdings" pitchFamily="2" charset="2"/>
              <a:buChar char="u"/>
            </a:pPr>
            <a:r>
              <a:rPr lang="en-US" sz="1600" dirty="0">
                <a:solidFill>
                  <a:schemeClr val="tx1"/>
                </a:solidFill>
              </a:rPr>
              <a:t>a vector of nonnegative real numbers </a:t>
            </a:r>
          </a:p>
          <a:p>
            <a:pPr marL="342900" indent="-342900" algn="l">
              <a:buClr>
                <a:srgbClr val="0070C0"/>
              </a:buClr>
              <a:buSzPct val="80000"/>
              <a:buFont typeface="Wingdings" pitchFamily="2" charset="2"/>
              <a:buChar char="u"/>
            </a:pPr>
            <a:r>
              <a:rPr lang="en-US" sz="1600" dirty="0">
                <a:solidFill>
                  <a:schemeClr val="tx1"/>
                </a:solidFill>
              </a:rPr>
              <a:t>the vector values sum to 1 </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=&gt; each row of a right stochastic matrix (or column of a left stochastic matrix) is a stochastic vector</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Convention: use row vectors of probabilities and right stochastic matrices rather than column vectors of probabilities and left stochastic matrices</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85141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016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Cat and Mouse Game (1)</a:t>
            </a:r>
          </a:p>
          <a:p>
            <a:pPr marL="342900" indent="-342900" algn="l">
              <a:buClr>
                <a:srgbClr val="0070C0"/>
              </a:buClr>
              <a:buSzPct val="80000"/>
              <a:buFont typeface="Wingdings" pitchFamily="2" charset="2"/>
              <a:buChar char="u"/>
            </a:pPr>
            <a:r>
              <a:rPr lang="en-US" sz="1800" dirty="0">
                <a:solidFill>
                  <a:schemeClr val="tx1"/>
                </a:solidFill>
              </a:rPr>
              <a:t>Given five contiguous boxes</a:t>
            </a:r>
          </a:p>
          <a:p>
            <a:pPr marL="342900" indent="-342900" algn="l">
              <a:buClr>
                <a:srgbClr val="0070C0"/>
              </a:buClr>
              <a:buSzPct val="80000"/>
              <a:buFont typeface="Wingdings" pitchFamily="2" charset="2"/>
              <a:buChar char="u"/>
            </a:pPr>
            <a:r>
              <a:rPr lang="en-US" sz="1800" dirty="0">
                <a:solidFill>
                  <a:schemeClr val="tx1"/>
                </a:solidFill>
              </a:rPr>
              <a:t>Cat can jump one box (left or right)</a:t>
            </a:r>
          </a:p>
          <a:p>
            <a:pPr marL="342900" indent="-342900" algn="l">
              <a:buClr>
                <a:srgbClr val="0070C0"/>
              </a:buClr>
              <a:buSzPct val="80000"/>
              <a:buFont typeface="Wingdings" pitchFamily="2" charset="2"/>
              <a:buChar char="u"/>
            </a:pPr>
            <a:r>
              <a:rPr lang="en-US" sz="1800" dirty="0">
                <a:solidFill>
                  <a:schemeClr val="tx1"/>
                </a:solidFill>
              </a:rPr>
              <a:t>Mouse can jump one box (left or right)</a:t>
            </a:r>
          </a:p>
          <a:p>
            <a:pPr marL="342900" indent="-342900" algn="l">
              <a:buClr>
                <a:srgbClr val="0070C0"/>
              </a:buClr>
              <a:buSzPct val="80000"/>
              <a:buFont typeface="Wingdings" pitchFamily="2" charset="2"/>
              <a:buChar char="u"/>
            </a:pPr>
            <a:r>
              <a:rPr lang="en-US" sz="1800" dirty="0">
                <a:solidFill>
                  <a:schemeClr val="tx1"/>
                </a:solidFill>
              </a:rPr>
              <a:t>Game over when both are in the same box</a:t>
            </a:r>
          </a:p>
          <a:p>
            <a:pPr marL="342900" indent="-342900" algn="l">
              <a:buClr>
                <a:srgbClr val="0070C0"/>
              </a:buClr>
              <a:buSzPct val="80000"/>
              <a:buFont typeface="Wingdings" pitchFamily="2" charset="2"/>
              <a:buChar char="u"/>
            </a:pPr>
            <a:r>
              <a:rPr lang="en-US" sz="1800" dirty="0">
                <a:solidFill>
                  <a:schemeClr val="tx1"/>
                </a:solidFill>
                <a:hlinkClick r:id="rId2">
                  <a:extLst>
                    <a:ext uri="{A12FA001-AC4F-418D-AE19-62706E023703}">
                      <ahyp:hlinkClr xmlns:ahyp="http://schemas.microsoft.com/office/drawing/2018/hyperlinkcolor" val="tx"/>
                    </a:ext>
                  </a:extLst>
                </a:hlinkClick>
              </a:rPr>
              <a:t>https://en.wikipedia.org/wiki/Stochastic_matrix</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681482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44644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Cat and Mouse Game (2)</a:t>
            </a:r>
          </a:p>
          <a:p>
            <a:pPr marL="342900" indent="-342900" algn="l">
              <a:buClr>
                <a:srgbClr val="0070C0"/>
              </a:buClr>
              <a:buSzPct val="80000"/>
              <a:buFont typeface="Wingdings" pitchFamily="2" charset="2"/>
              <a:buChar char="u"/>
            </a:pPr>
            <a:r>
              <a:rPr lang="en-US" sz="1600" dirty="0">
                <a:solidFill>
                  <a:schemeClr val="tx1"/>
                </a:solidFill>
                <a:hlinkClick r:id="rId2">
                  <a:extLst>
                    <a:ext uri="{A12FA001-AC4F-418D-AE19-62706E023703}">
                      <ahyp:hlinkClr xmlns:ahyp="http://schemas.microsoft.com/office/drawing/2018/hyperlinkcolor" val="tx"/>
                    </a:ext>
                  </a:extLst>
                </a:hlinkClick>
              </a:rPr>
              <a:t>https://en.wikipedia.org/wiki/Stochastic_matrix</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Suppose there are a timer and a row of five adjacent boxes, with a cat in the first box and a mouse in the fifth box at time zero. The cat and the mouse both jump to a random </a:t>
            </a:r>
            <a:r>
              <a:rPr lang="en-US" sz="1600" b="1" dirty="0">
                <a:solidFill>
                  <a:schemeClr val="tx1"/>
                </a:solidFill>
              </a:rPr>
              <a:t>adjacent</a:t>
            </a:r>
            <a:r>
              <a:rPr lang="en-US" sz="1600" dirty="0">
                <a:solidFill>
                  <a:schemeClr val="tx1"/>
                </a:solidFill>
              </a:rPr>
              <a:t> box when the timer advances. </a:t>
            </a:r>
          </a:p>
          <a:p>
            <a:pPr marL="342900" indent="-342900" algn="l">
              <a:buClr>
                <a:srgbClr val="0070C0"/>
              </a:buClr>
              <a:buSzPct val="80000"/>
              <a:buFont typeface="Wingdings" pitchFamily="2" charset="2"/>
              <a:buChar char="u"/>
            </a:pPr>
            <a:r>
              <a:rPr lang="en-US" sz="1600" dirty="0">
                <a:solidFill>
                  <a:schemeClr val="tx1"/>
                </a:solidFill>
              </a:rPr>
              <a:t>E.g. if the cat is in the second box and the mouse in the fourth one, the probability is one fourth that </a:t>
            </a:r>
            <a:r>
              <a:rPr lang="en-US" sz="1600" i="1" dirty="0">
                <a:solidFill>
                  <a:schemeClr val="tx1"/>
                </a:solidFill>
              </a:rPr>
              <a:t>the cat will be in the first box </a:t>
            </a:r>
            <a:r>
              <a:rPr lang="en-US" sz="1600" b="1" i="1" dirty="0">
                <a:solidFill>
                  <a:schemeClr val="tx1"/>
                </a:solidFill>
              </a:rPr>
              <a:t>and</a:t>
            </a:r>
            <a:r>
              <a:rPr lang="en-US" sz="1600" i="1" dirty="0">
                <a:solidFill>
                  <a:schemeClr val="tx1"/>
                </a:solidFill>
              </a:rPr>
              <a:t> the mouse in the fifth after the timer advances</a:t>
            </a:r>
            <a:r>
              <a:rPr lang="en-US" sz="1600" dirty="0">
                <a:solidFill>
                  <a:schemeClr val="tx1"/>
                </a:solidFill>
              </a:rPr>
              <a:t>. </a:t>
            </a:r>
          </a:p>
          <a:p>
            <a:pPr marL="342900" indent="-342900" algn="l">
              <a:buClr>
                <a:srgbClr val="0070C0"/>
              </a:buClr>
              <a:buSzPct val="80000"/>
              <a:buFont typeface="Wingdings" pitchFamily="2" charset="2"/>
              <a:buChar char="u"/>
            </a:pPr>
            <a:r>
              <a:rPr lang="en-US" sz="1600" dirty="0">
                <a:solidFill>
                  <a:schemeClr val="tx1"/>
                </a:solidFill>
              </a:rPr>
              <a:t>If the cat is in the first box and the mouse in the fifth one, the probability is one that the cat will be in box two and the mouse will be in box four after the timer advances. The cat eats the mouse if both end up in the same box, at which time the game ends. The </a:t>
            </a:r>
            <a:r>
              <a:rPr lang="en-US" sz="1600" dirty="0">
                <a:solidFill>
                  <a:schemeClr val="tx1"/>
                </a:solidFill>
                <a:hlinkClick r:id="rId3" tooltip="Random variable">
                  <a:extLst>
                    <a:ext uri="{A12FA001-AC4F-418D-AE19-62706E023703}">
                      <ahyp:hlinkClr xmlns:ahyp="http://schemas.microsoft.com/office/drawing/2018/hyperlinkcolor" val="tx"/>
                    </a:ext>
                  </a:extLst>
                </a:hlinkClick>
              </a:rPr>
              <a:t>random variable</a:t>
            </a:r>
            <a:r>
              <a:rPr lang="en-US" sz="1600" dirty="0">
                <a:solidFill>
                  <a:schemeClr val="tx1"/>
                </a:solidFill>
              </a:rPr>
              <a:t> </a:t>
            </a:r>
            <a:r>
              <a:rPr lang="en-US" sz="1600" i="1" dirty="0">
                <a:solidFill>
                  <a:schemeClr val="tx1"/>
                </a:solidFill>
              </a:rPr>
              <a:t>K</a:t>
            </a:r>
            <a:r>
              <a:rPr lang="en-US" sz="1600" dirty="0">
                <a:solidFill>
                  <a:schemeClr val="tx1"/>
                </a:solidFill>
              </a:rPr>
              <a:t> gives the number of time steps the mouse stays in the game.</a:t>
            </a:r>
          </a:p>
          <a:p>
            <a:pPr marL="342900" indent="-342900" algn="l">
              <a:buClr>
                <a:srgbClr val="0070C0"/>
              </a:buClr>
              <a:buSzPct val="80000"/>
              <a:buFont typeface="Wingdings" pitchFamily="2" charset="2"/>
              <a:buChar char="u"/>
            </a:pPr>
            <a:r>
              <a:rPr lang="en-US" sz="1600" dirty="0">
                <a:solidFill>
                  <a:schemeClr val="tx1"/>
                </a:solidFill>
              </a:rPr>
              <a:t>The </a:t>
            </a:r>
            <a:r>
              <a:rPr lang="en-US" sz="1600" dirty="0">
                <a:solidFill>
                  <a:schemeClr val="tx1"/>
                </a:solidFill>
                <a:hlinkClick r:id="rId4" tooltip="Markov chain">
                  <a:extLst>
                    <a:ext uri="{A12FA001-AC4F-418D-AE19-62706E023703}">
                      <ahyp:hlinkClr xmlns:ahyp="http://schemas.microsoft.com/office/drawing/2018/hyperlinkcolor" val="tx"/>
                    </a:ext>
                  </a:extLst>
                </a:hlinkClick>
              </a:rPr>
              <a:t>Markov chain</a:t>
            </a:r>
            <a:r>
              <a:rPr lang="en-US" sz="1600" dirty="0">
                <a:solidFill>
                  <a:schemeClr val="tx1"/>
                </a:solidFill>
              </a:rPr>
              <a:t> that represents this game contains the following five states specified by the combination of positions (</a:t>
            </a:r>
            <a:r>
              <a:rPr lang="en-US" sz="1600" dirty="0" err="1">
                <a:solidFill>
                  <a:schemeClr val="tx1"/>
                </a:solidFill>
              </a:rPr>
              <a:t>cat,mouse</a:t>
            </a:r>
            <a:r>
              <a:rPr lang="en-US" sz="1600" dirty="0">
                <a:solidFill>
                  <a:schemeClr val="tx1"/>
                </a:solidFill>
              </a:rPr>
              <a:t>). Note that while a naive enumeration of states would list 25 states, many are impossible either because the mouse can never have a lower index than the cat (as that would mean the mouse occupied the cat's box and survived to move past it), or because the sum of the two indices will always have even </a:t>
            </a:r>
            <a:r>
              <a:rPr lang="en-US" sz="1600" dirty="0">
                <a:solidFill>
                  <a:schemeClr val="tx1"/>
                </a:solidFill>
                <a:hlinkClick r:id="rId5" tooltip="Parity (mathematics)">
                  <a:extLst>
                    <a:ext uri="{A12FA001-AC4F-418D-AE19-62706E023703}">
                      <ahyp:hlinkClr xmlns:ahyp="http://schemas.microsoft.com/office/drawing/2018/hyperlinkcolor" val="tx"/>
                    </a:ext>
                  </a:extLst>
                </a:hlinkClick>
              </a:rPr>
              <a:t>parity</a:t>
            </a:r>
            <a:r>
              <a:rPr lang="en-US" sz="1600" dirty="0">
                <a:solidFill>
                  <a:schemeClr val="tx1"/>
                </a:solidFill>
              </a:rPr>
              <a:t>. In addition, the 3 possible states that lead to the mouse's death are combined into one.</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4274033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Markov Chain for Cat &amp; Mouse Game</a:t>
            </a:r>
          </a:p>
          <a:p>
            <a:pPr marL="342900" indent="-342900" algn="l">
              <a:buClr>
                <a:srgbClr val="0070C0"/>
              </a:buClr>
              <a:buSzPct val="80000"/>
              <a:buFont typeface="Wingdings" pitchFamily="2" charset="2"/>
              <a:buChar char="u"/>
            </a:pPr>
            <a:r>
              <a:rPr lang="en-US" sz="1600" dirty="0">
                <a:solidFill>
                  <a:schemeClr val="tx1"/>
                </a:solidFill>
              </a:rPr>
              <a:t>Five states of positions (cat, mouse):</a:t>
            </a:r>
          </a:p>
          <a:p>
            <a:pPr marL="342900" indent="-342900" algn="l">
              <a:buClr>
                <a:srgbClr val="0070C0"/>
              </a:buClr>
              <a:buSzPct val="80000"/>
              <a:buFont typeface="Wingdings" pitchFamily="2" charset="2"/>
              <a:buChar char="u"/>
            </a:pPr>
            <a:r>
              <a:rPr lang="it-IT" sz="1600" dirty="0">
                <a:solidFill>
                  <a:schemeClr val="tx1"/>
                </a:solidFill>
                <a:latin typeface="Courier"/>
                <a:cs typeface="Courier"/>
              </a:rPr>
              <a:t>State 1: (1,3)</a:t>
            </a:r>
          </a:p>
          <a:p>
            <a:pPr marL="342900" indent="-342900" algn="l">
              <a:buClr>
                <a:srgbClr val="0070C0"/>
              </a:buClr>
              <a:buSzPct val="80000"/>
              <a:buFont typeface="Wingdings" pitchFamily="2" charset="2"/>
              <a:buChar char="u"/>
            </a:pPr>
            <a:r>
              <a:rPr lang="en-US" sz="1600" dirty="0">
                <a:solidFill>
                  <a:schemeClr val="tx1"/>
                </a:solidFill>
                <a:latin typeface="Courier"/>
                <a:cs typeface="Courier"/>
              </a:rPr>
              <a:t>State 2: (1,5)</a:t>
            </a:r>
          </a:p>
          <a:p>
            <a:pPr marL="342900" indent="-342900" algn="l">
              <a:buClr>
                <a:srgbClr val="0070C0"/>
              </a:buClr>
              <a:buSzPct val="80000"/>
              <a:buFont typeface="Wingdings" pitchFamily="2" charset="2"/>
              <a:buChar char="u"/>
            </a:pPr>
            <a:r>
              <a:rPr lang="en-US" sz="1600" dirty="0">
                <a:solidFill>
                  <a:schemeClr val="tx1"/>
                </a:solidFill>
                <a:latin typeface="Courier"/>
                <a:cs typeface="Courier"/>
              </a:rPr>
              <a:t>State 3: (2,4)</a:t>
            </a:r>
          </a:p>
          <a:p>
            <a:pPr marL="342900" indent="-342900" algn="l">
              <a:buClr>
                <a:srgbClr val="0070C0"/>
              </a:buClr>
              <a:buSzPct val="80000"/>
              <a:buFont typeface="Wingdings" pitchFamily="2" charset="2"/>
              <a:buChar char="u"/>
            </a:pPr>
            <a:r>
              <a:rPr lang="mr-IN" sz="1600" dirty="0">
                <a:solidFill>
                  <a:schemeClr val="tx1"/>
                </a:solidFill>
                <a:latin typeface="Courier"/>
                <a:cs typeface="Courier"/>
              </a:rPr>
              <a:t>State 4: (3,5)</a:t>
            </a:r>
            <a:endParaRPr lang="en-US" sz="1600" dirty="0">
              <a:solidFill>
                <a:schemeClr val="tx1"/>
              </a:solidFill>
              <a:latin typeface="Courier"/>
              <a:cs typeface="Courier"/>
            </a:endParaRPr>
          </a:p>
          <a:p>
            <a:pPr marL="342900" indent="-342900" algn="l">
              <a:buClr>
                <a:srgbClr val="0070C0"/>
              </a:buClr>
              <a:buSzPct val="80000"/>
              <a:buFont typeface="Wingdings" pitchFamily="2" charset="2"/>
              <a:buChar char="u"/>
            </a:pPr>
            <a:r>
              <a:rPr lang="en-US" sz="1600" dirty="0">
                <a:solidFill>
                  <a:schemeClr val="tx1"/>
                </a:solidFill>
                <a:latin typeface="Courier"/>
                <a:cs typeface="Courier"/>
              </a:rPr>
              <a:t>State 5: (game over): (2,2), (3,3) &amp; (4,4)</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302818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40324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Matrix for Cat &amp; Mouse Game (1)</a:t>
            </a:r>
          </a:p>
          <a:p>
            <a:pPr marL="342900" indent="-342900" algn="l">
              <a:buClr>
                <a:srgbClr val="0070C0"/>
              </a:buClr>
              <a:buSzPct val="80000"/>
              <a:buFont typeface="Wingdings" pitchFamily="2" charset="2"/>
              <a:buChar char="u"/>
            </a:pPr>
            <a:r>
              <a:rPr lang="fr-FR" sz="1600" dirty="0">
                <a:solidFill>
                  <a:schemeClr val="tx1"/>
                </a:solidFill>
                <a:latin typeface="Courier"/>
                <a:cs typeface="Courier"/>
              </a:rPr>
              <a:t>P(1,1) = 0 (impossible)</a:t>
            </a:r>
          </a:p>
          <a:p>
            <a:pPr marL="342900" indent="-342900" algn="l">
              <a:buClr>
                <a:srgbClr val="0070C0"/>
              </a:buClr>
              <a:buSzPct val="80000"/>
              <a:buFont typeface="Wingdings" pitchFamily="2" charset="2"/>
              <a:buChar char="u"/>
            </a:pPr>
            <a:r>
              <a:rPr lang="fr-FR" sz="1600" dirty="0">
                <a:solidFill>
                  <a:schemeClr val="tx1"/>
                </a:solidFill>
                <a:latin typeface="Courier"/>
                <a:cs typeface="Courier"/>
              </a:rPr>
              <a:t>P(2,2) = 0 (impossible)</a:t>
            </a:r>
          </a:p>
          <a:p>
            <a:pPr marL="342900" indent="-342900" algn="l">
              <a:buClr>
                <a:srgbClr val="0070C0"/>
              </a:buClr>
              <a:buSzPct val="80000"/>
              <a:buFont typeface="Wingdings" pitchFamily="2" charset="2"/>
              <a:buChar char="u"/>
            </a:pPr>
            <a:r>
              <a:rPr lang="fr-FR" sz="1600" dirty="0">
                <a:solidFill>
                  <a:schemeClr val="tx1"/>
                </a:solidFill>
                <a:latin typeface="Courier"/>
                <a:cs typeface="Courier"/>
              </a:rPr>
              <a:t>P(3,3) = 0 (impossible)</a:t>
            </a:r>
          </a:p>
          <a:p>
            <a:pPr marL="342900" indent="-342900" algn="l">
              <a:buClr>
                <a:srgbClr val="0070C0"/>
              </a:buClr>
              <a:buSzPct val="80000"/>
              <a:buFont typeface="Wingdings" pitchFamily="2" charset="2"/>
              <a:buChar char="u"/>
            </a:pPr>
            <a:r>
              <a:rPr lang="mr-IN" sz="1600" dirty="0">
                <a:solidFill>
                  <a:schemeClr val="tx1"/>
                </a:solidFill>
                <a:latin typeface="Courier"/>
                <a:cs typeface="Courier"/>
              </a:rPr>
              <a:t>P(4,4) = 0 (impossible)</a:t>
            </a:r>
            <a:endParaRPr lang="en-US" sz="1600" dirty="0">
              <a:solidFill>
                <a:schemeClr val="tx1"/>
              </a:solidFill>
              <a:latin typeface="Courier"/>
              <a:cs typeface="Courier"/>
            </a:endParaRPr>
          </a:p>
          <a:p>
            <a:pPr marL="342900" indent="-342900" algn="l">
              <a:buClr>
                <a:srgbClr val="0070C0"/>
              </a:buClr>
              <a:buSzPct val="80000"/>
              <a:buFont typeface="Wingdings" pitchFamily="2" charset="2"/>
              <a:buChar char="u"/>
            </a:pPr>
            <a:r>
              <a:rPr lang="en-US" sz="1600" dirty="0">
                <a:solidFill>
                  <a:schemeClr val="tx1"/>
                </a:solidFill>
                <a:latin typeface="Courier"/>
                <a:cs typeface="Courier"/>
              </a:rPr>
              <a:t>P(5,5) = 0 (impossible)</a:t>
            </a:r>
          </a:p>
          <a:p>
            <a:pPr marL="342900" indent="-342900" algn="l">
              <a:buClr>
                <a:srgbClr val="0070C0"/>
              </a:buClr>
              <a:buSzPct val="80000"/>
              <a:buFont typeface="Wingdings" pitchFamily="2" charset="2"/>
              <a:buChar char="u"/>
            </a:pPr>
            <a:endParaRPr lang="en-US" sz="1600" dirty="0">
              <a:solidFill>
                <a:schemeClr val="tx1"/>
              </a:solidFill>
              <a:latin typeface="Courier"/>
              <a:cs typeface="Courier"/>
            </a:endParaRPr>
          </a:p>
          <a:p>
            <a:pPr marL="342900" indent="-342900" algn="l">
              <a:buClr>
                <a:srgbClr val="0070C0"/>
              </a:buClr>
              <a:buSzPct val="80000"/>
              <a:buFont typeface="Wingdings" pitchFamily="2" charset="2"/>
              <a:buChar char="u"/>
            </a:pPr>
            <a:r>
              <a:rPr lang="is-IS" sz="1600" dirty="0">
                <a:solidFill>
                  <a:schemeClr val="tx1"/>
                </a:solidFill>
                <a:latin typeface="Courier"/>
                <a:cs typeface="Courier"/>
              </a:rPr>
              <a:t>P(1,3) ≠ 0</a:t>
            </a:r>
          </a:p>
          <a:p>
            <a:pPr marL="342900" indent="-342900" algn="l">
              <a:buClr>
                <a:srgbClr val="0070C0"/>
              </a:buClr>
              <a:buSzPct val="80000"/>
              <a:buFont typeface="Wingdings" pitchFamily="2" charset="2"/>
              <a:buChar char="u"/>
            </a:pPr>
            <a:r>
              <a:rPr lang="is-IS" sz="1600" dirty="0">
                <a:solidFill>
                  <a:schemeClr val="tx1"/>
                </a:solidFill>
                <a:latin typeface="Courier"/>
                <a:cs typeface="Courier"/>
              </a:rPr>
              <a:t>P(1,5) ≠ 0</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rgbClr val="0070C0"/>
                </a:solidFill>
              </a:rPr>
              <a:t>=&gt; regardless of the initial state, the cat will eventually catch the mouse (with probability 1</a:t>
            </a:r>
            <a:r>
              <a:rPr lang="en-US" sz="1600" dirty="0">
                <a:solidFill>
                  <a:schemeClr val="tx1"/>
                </a:solidFill>
              </a:rPr>
              <a:t>) </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the stationary state π = (0,0,0,0,1) is the limit</a:t>
            </a:r>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585543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Matrix for Cat &amp; Mouse Game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FA67A981-712C-48B1-9182-DDAC7E533687}"/>
              </a:ext>
            </a:extLst>
          </p:cNvPr>
          <p:cNvPicPr>
            <a:picLocks noChangeAspect="1"/>
          </p:cNvPicPr>
          <p:nvPr/>
        </p:nvPicPr>
        <p:blipFill>
          <a:blip r:embed="rId2"/>
          <a:stretch>
            <a:fillRect/>
          </a:stretch>
        </p:blipFill>
        <p:spPr>
          <a:xfrm>
            <a:off x="1043608" y="2060848"/>
            <a:ext cx="7353448" cy="3332916"/>
          </a:xfrm>
          <a:prstGeom prst="rect">
            <a:avLst/>
          </a:prstGeom>
          <a:ln>
            <a:solidFill>
              <a:srgbClr val="C00000"/>
            </a:solidFill>
          </a:ln>
        </p:spPr>
      </p:pic>
    </p:spTree>
    <p:extLst>
      <p:ext uri="{BB962C8B-B14F-4D97-AF65-F5344CB8AC3E}">
        <p14:creationId xmlns:p14="http://schemas.microsoft.com/office/powerpoint/2010/main" val="3190867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6642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Markov Models (links)</a:t>
            </a:r>
          </a:p>
          <a:p>
            <a:pPr marL="342900" indent="-342900" algn="l">
              <a:buClr>
                <a:srgbClr val="0070C0"/>
              </a:buClr>
              <a:buSzPct val="80000"/>
              <a:buFont typeface="Wingdings" pitchFamily="2" charset="2"/>
              <a:buChar char="u"/>
            </a:pPr>
            <a:r>
              <a:rPr lang="en-US" sz="1800" dirty="0">
                <a:solidFill>
                  <a:schemeClr val="tx1"/>
                </a:solidFill>
                <a:hlinkClick r:id="rId2"/>
              </a:rPr>
              <a:t>https://towardsdatascience.com/markov-models-and-trump-tweets-91b0d3f0f1eb</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hlinkClick r:id="rId3"/>
              </a:rPr>
              <a:t>https://github.com/3mi1y/Markov_Trump_Tweets</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hlinkClick r:id="rId4"/>
              </a:rPr>
              <a:t>https://raw.githubusercontent.com/3mi1y/Markov_Trump_Tweets/master/server/trumpTweets.csv</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hlinkClick r:id="rId5"/>
              </a:rPr>
              <a:t>http://ai.berkeley.edu/home.html</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hlinkClick r:id="rId6"/>
              </a:rPr>
              <a:t>https://www.quora.com/What-is-the-difference-between-Markov-Chain-Bayesian-Network-Dynamic-Bayesian-Network</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140373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3744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Sum of Geometric Series</a:t>
            </a:r>
          </a:p>
          <a:p>
            <a:pPr algn="l"/>
            <a:r>
              <a:rPr lang="mr-IN" sz="1600" dirty="0">
                <a:solidFill>
                  <a:schemeClr val="tx1"/>
                </a:solidFill>
                <a:latin typeface="Courier"/>
                <a:cs typeface="Courier"/>
              </a:rPr>
              <a:t>Sk = 1 + r + r^2 + ... + r^k</a:t>
            </a:r>
          </a:p>
          <a:p>
            <a:pPr algn="l"/>
            <a:r>
              <a:rPr lang="mr-IN" sz="1600" dirty="0">
                <a:solidFill>
                  <a:schemeClr val="tx1"/>
                </a:solidFill>
                <a:latin typeface="Courier"/>
                <a:cs typeface="Courier"/>
              </a:rPr>
              <a:t>r*Sk =     r + r^2 + ... + r^k + r^(k+1)</a:t>
            </a:r>
          </a:p>
          <a:p>
            <a:pPr algn="l"/>
            <a:endParaRPr lang="mr-IN" sz="1600" dirty="0">
              <a:solidFill>
                <a:schemeClr val="tx1"/>
              </a:solidFill>
              <a:latin typeface="Courier"/>
              <a:cs typeface="Courier"/>
            </a:endParaRPr>
          </a:p>
          <a:p>
            <a:pPr algn="l"/>
            <a:r>
              <a:rPr lang="mr-IN" sz="1600" dirty="0">
                <a:solidFill>
                  <a:schemeClr val="tx1"/>
                </a:solidFill>
                <a:latin typeface="Courier"/>
                <a:cs typeface="Courier"/>
              </a:rPr>
              <a:t>Sk-r*Sk  = 1 - r^(k+1)</a:t>
            </a:r>
          </a:p>
          <a:p>
            <a:pPr algn="l"/>
            <a:r>
              <a:rPr lang="mr-IN" sz="1600" dirty="0">
                <a:solidFill>
                  <a:schemeClr val="tx1"/>
                </a:solidFill>
                <a:latin typeface="Courier"/>
                <a:cs typeface="Courier"/>
              </a:rPr>
              <a:t>Sk*(1-r) = 1 - r^(k+1)</a:t>
            </a:r>
          </a:p>
          <a:p>
            <a:pPr algn="l"/>
            <a:endParaRPr lang="mr-IN" sz="1600" dirty="0">
              <a:solidFill>
                <a:schemeClr val="tx1"/>
              </a:solidFill>
              <a:latin typeface="Courier"/>
              <a:cs typeface="Courier"/>
            </a:endParaRPr>
          </a:p>
          <a:p>
            <a:pPr algn="l"/>
            <a:r>
              <a:rPr lang="mr-IN" sz="1600" dirty="0">
                <a:solidFill>
                  <a:schemeClr val="tx1"/>
                </a:solidFill>
                <a:latin typeface="Courier"/>
                <a:cs typeface="Courier"/>
              </a:rPr>
              <a:t>     1 - r^(k+1)</a:t>
            </a:r>
          </a:p>
          <a:p>
            <a:pPr algn="l"/>
            <a:r>
              <a:rPr lang="en-US" sz="1600" dirty="0" err="1">
                <a:solidFill>
                  <a:schemeClr val="tx1"/>
                </a:solidFill>
                <a:latin typeface="Courier"/>
                <a:cs typeface="Courier"/>
              </a:rPr>
              <a:t>Sk</a:t>
            </a:r>
            <a:r>
              <a:rPr lang="en-US" sz="1600" dirty="0">
                <a:solidFill>
                  <a:schemeClr val="tx1"/>
                </a:solidFill>
                <a:latin typeface="Courier"/>
                <a:cs typeface="Courier"/>
              </a:rPr>
              <a:t> = -----------</a:t>
            </a:r>
          </a:p>
          <a:p>
            <a:pPr algn="l"/>
            <a:r>
              <a:rPr lang="mr-IN" sz="1600" dirty="0">
                <a:solidFill>
                  <a:schemeClr val="tx1"/>
                </a:solidFill>
                <a:latin typeface="Courier"/>
                <a:cs typeface="Courier"/>
              </a:rPr>
              <a:t>       1 – r</a:t>
            </a:r>
            <a:endParaRPr lang="en-US" sz="1600" dirty="0">
              <a:solidFill>
                <a:schemeClr val="tx1"/>
              </a:solidFill>
              <a:latin typeface="Courier"/>
              <a:cs typeface="Courier"/>
            </a:endParaRPr>
          </a:p>
          <a:p>
            <a:pPr algn="l"/>
            <a:endParaRPr lang="en-US" sz="1600" dirty="0">
              <a:solidFill>
                <a:schemeClr val="tx1"/>
              </a:solidFill>
              <a:latin typeface="Courier"/>
              <a:cs typeface="Courier"/>
            </a:endParaRPr>
          </a:p>
          <a:p>
            <a:pPr algn="l"/>
            <a:r>
              <a:rPr lang="en-US" sz="1600" dirty="0" err="1">
                <a:solidFill>
                  <a:srgbClr val="0070C0"/>
                </a:solidFill>
                <a:latin typeface="Courier"/>
                <a:cs typeface="Courier"/>
              </a:rPr>
              <a:t>Sk</a:t>
            </a:r>
            <a:r>
              <a:rPr lang="en-US" sz="1600" dirty="0">
                <a:solidFill>
                  <a:srgbClr val="0070C0"/>
                </a:solidFill>
                <a:latin typeface="Courier"/>
                <a:cs typeface="Courier"/>
              </a:rPr>
              <a:t> -&gt; 1/(1-r) as r -&gt; ∞ because |r| &lt; 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43918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Optimal Value Function for MDPs</a:t>
            </a:r>
          </a:p>
          <a:p>
            <a:pPr marL="342900" indent="-342900" algn="l">
              <a:buClr>
                <a:srgbClr val="0070C0"/>
              </a:buClr>
              <a:buSzPct val="80000"/>
              <a:buFont typeface="Wingdings" pitchFamily="2" charset="2"/>
              <a:buChar char="u"/>
            </a:pPr>
            <a:r>
              <a:rPr lang="en-US" sz="1600" dirty="0">
                <a:solidFill>
                  <a:schemeClr val="tx1"/>
                </a:solidFill>
              </a:rPr>
              <a:t>The optimal state-value function </a:t>
            </a:r>
            <a:r>
              <a:rPr lang="en-US" sz="1600" dirty="0" err="1">
                <a:solidFill>
                  <a:schemeClr val="tx1"/>
                </a:solidFill>
              </a:rPr>
              <a:t>Vp</a:t>
            </a:r>
            <a:r>
              <a:rPr lang="en-US" sz="1600" dirty="0">
                <a:solidFill>
                  <a:schemeClr val="tx1"/>
                </a:solidFill>
              </a:rPr>
              <a:t>(s) is the maximum state-value function over all policies:</a:t>
            </a:r>
          </a:p>
          <a:p>
            <a:pPr marL="342900" indent="-342900" algn="l">
              <a:buClr>
                <a:srgbClr val="0070C0"/>
              </a:buClr>
              <a:buSzPct val="80000"/>
              <a:buFont typeface="Wingdings" pitchFamily="2" charset="2"/>
              <a:buChar char="u"/>
            </a:pPr>
            <a:r>
              <a:rPr lang="en-US" sz="1600" dirty="0">
                <a:solidFill>
                  <a:srgbClr val="0070C0"/>
                </a:solidFill>
              </a:rPr>
              <a:t>V*(s) = max { </a:t>
            </a:r>
            <a:r>
              <a:rPr lang="en-US" sz="1600" dirty="0" err="1">
                <a:solidFill>
                  <a:srgbClr val="0070C0"/>
                </a:solidFill>
              </a:rPr>
              <a:t>Vp</a:t>
            </a:r>
            <a:r>
              <a:rPr lang="en-US" sz="1600" dirty="0">
                <a:solidFill>
                  <a:srgbClr val="0070C0"/>
                </a:solidFill>
              </a:rPr>
              <a:t>(s) } over all policies p</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The optimal action-value function </a:t>
            </a:r>
            <a:r>
              <a:rPr lang="en-US" sz="1600" dirty="0" err="1">
                <a:solidFill>
                  <a:schemeClr val="tx1"/>
                </a:solidFill>
              </a:rPr>
              <a:t>Qp</a:t>
            </a:r>
            <a:r>
              <a:rPr lang="en-US" sz="1600" dirty="0">
                <a:solidFill>
                  <a:schemeClr val="tx1"/>
                </a:solidFill>
              </a:rPr>
              <a:t>(</a:t>
            </a:r>
            <a:r>
              <a:rPr lang="en-US" sz="1600" dirty="0" err="1">
                <a:solidFill>
                  <a:schemeClr val="tx1"/>
                </a:solidFill>
              </a:rPr>
              <a:t>s,a</a:t>
            </a:r>
            <a:r>
              <a:rPr lang="en-US" sz="1600" dirty="0">
                <a:solidFill>
                  <a:schemeClr val="tx1"/>
                </a:solidFill>
              </a:rPr>
              <a:t>) is the maximum action-value function over all policies:</a:t>
            </a:r>
          </a:p>
          <a:p>
            <a:pPr marL="342900" indent="-342900" algn="l">
              <a:buClr>
                <a:srgbClr val="0070C0"/>
              </a:buClr>
              <a:buSzPct val="80000"/>
              <a:buFont typeface="Wingdings" pitchFamily="2" charset="2"/>
              <a:buChar char="u"/>
            </a:pPr>
            <a:r>
              <a:rPr lang="en-US" sz="1600" dirty="0">
                <a:solidFill>
                  <a:srgbClr val="0070C0"/>
                </a:solidFill>
              </a:rPr>
              <a:t>Q*(</a:t>
            </a:r>
            <a:r>
              <a:rPr lang="en-US" sz="1600" dirty="0" err="1">
                <a:solidFill>
                  <a:srgbClr val="0070C0"/>
                </a:solidFill>
              </a:rPr>
              <a:t>s,a</a:t>
            </a:r>
            <a:r>
              <a:rPr lang="en-US" sz="1600" dirty="0">
                <a:solidFill>
                  <a:srgbClr val="0070C0"/>
                </a:solidFill>
              </a:rPr>
              <a:t>) = max { </a:t>
            </a:r>
            <a:r>
              <a:rPr lang="en-US" sz="1600" dirty="0" err="1">
                <a:solidFill>
                  <a:srgbClr val="0070C0"/>
                </a:solidFill>
              </a:rPr>
              <a:t>Qp</a:t>
            </a:r>
            <a:r>
              <a:rPr lang="en-US" sz="1600" dirty="0">
                <a:solidFill>
                  <a:srgbClr val="0070C0"/>
                </a:solidFill>
              </a:rPr>
              <a:t>(</a:t>
            </a:r>
            <a:r>
              <a:rPr lang="en-US" sz="1600" dirty="0" err="1">
                <a:solidFill>
                  <a:srgbClr val="0070C0"/>
                </a:solidFill>
              </a:rPr>
              <a:t>s,a</a:t>
            </a:r>
            <a:r>
              <a:rPr lang="en-US" sz="1600" dirty="0">
                <a:solidFill>
                  <a:srgbClr val="0070C0"/>
                </a:solidFill>
              </a:rPr>
              <a:t>) } over all policies p</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=&gt; the optimal value function specifies the best possible performance in the MDP</a:t>
            </a:r>
          </a:p>
          <a:p>
            <a:pPr marL="342900" indent="-342900" algn="l">
              <a:buClr>
                <a:srgbClr val="0070C0"/>
              </a:buClr>
              <a:buSzPct val="80000"/>
              <a:buFont typeface="Wingdings" pitchFamily="2" charset="2"/>
              <a:buChar char="u"/>
            </a:pPr>
            <a:r>
              <a:rPr lang="en-US" sz="1600" dirty="0">
                <a:solidFill>
                  <a:schemeClr val="tx1"/>
                </a:solidFill>
              </a:rPr>
              <a:t>=&gt; an MDP is “solved” when we find that optimal function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71312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Optimal Policy for MDPs</a:t>
            </a:r>
          </a:p>
          <a:p>
            <a:pPr marL="342900" indent="-342900" algn="l">
              <a:buClr>
                <a:srgbClr val="0070C0"/>
              </a:buClr>
              <a:buSzPct val="80000"/>
              <a:buFont typeface="Wingdings" pitchFamily="2" charset="2"/>
              <a:buChar char="u"/>
            </a:pPr>
            <a:r>
              <a:rPr lang="en-US" sz="1600" dirty="0">
                <a:solidFill>
                  <a:schemeClr val="tx1"/>
                </a:solidFill>
              </a:rPr>
              <a:t>Partial ordering over policies:</a:t>
            </a:r>
          </a:p>
          <a:p>
            <a:pPr marL="342900" indent="-342900" algn="l">
              <a:buClr>
                <a:srgbClr val="0070C0"/>
              </a:buClr>
              <a:buSzPct val="80000"/>
              <a:buFont typeface="Wingdings" pitchFamily="2" charset="2"/>
              <a:buChar char="u"/>
            </a:pPr>
            <a:r>
              <a:rPr lang="en-US" sz="1600" dirty="0">
                <a:solidFill>
                  <a:schemeClr val="tx1"/>
                </a:solidFill>
              </a:rPr>
              <a:t>p1 &gt;= p2 if Vp1(s) &gt;= Vp2(s) for all states 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there exists an optimal policy p* for any MDP</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=&gt; multiple optimal policies can exist</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All optimal policies achieve the optimal state-value function: </a:t>
            </a:r>
            <a:r>
              <a:rPr lang="en-US" sz="1600" dirty="0" err="1">
                <a:solidFill>
                  <a:schemeClr val="tx1"/>
                </a:solidFill>
              </a:rPr>
              <a:t>Vp</a:t>
            </a:r>
            <a:r>
              <a:rPr lang="en-US" sz="1600" dirty="0">
                <a:solidFill>
                  <a:schemeClr val="tx1"/>
                </a:solidFill>
              </a:rPr>
              <a:t>*(s) = V*(s)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All optimal policies achieve the optimal action-value function: </a:t>
            </a:r>
            <a:r>
              <a:rPr lang="en-US" sz="1600" dirty="0" err="1">
                <a:solidFill>
                  <a:schemeClr val="tx1"/>
                </a:solidFill>
              </a:rPr>
              <a:t>Qp</a:t>
            </a:r>
            <a:r>
              <a:rPr lang="en-US" sz="1600" dirty="0">
                <a:solidFill>
                  <a:schemeClr val="tx1"/>
                </a:solidFill>
              </a:rPr>
              <a:t>*(s, q) = Q*(</a:t>
            </a:r>
            <a:r>
              <a:rPr lang="en-US" sz="1600" dirty="0" err="1">
                <a:solidFill>
                  <a:schemeClr val="tx1"/>
                </a:solidFill>
              </a:rPr>
              <a:t>s,a</a:t>
            </a:r>
            <a:r>
              <a:rPr lang="en-US"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84163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Policy Improvement</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Maximize over q*(</a:t>
            </a:r>
            <a:r>
              <a:rPr lang="en-US" sz="1600" dirty="0" err="1">
                <a:solidFill>
                  <a:schemeClr val="tx1"/>
                </a:solidFill>
              </a:rPr>
              <a:t>s,a</a:t>
            </a:r>
            <a:r>
              <a:rPr lang="en-US" sz="1600" dirty="0">
                <a:solidFill>
                  <a:schemeClr val="tx1"/>
                </a:solidFill>
              </a:rPr>
              <a:t>):</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P*(</a:t>
            </a:r>
            <a:r>
              <a:rPr lang="en-US" sz="1600" dirty="0" err="1">
                <a:solidFill>
                  <a:schemeClr val="tx1"/>
                </a:solidFill>
              </a:rPr>
              <a:t>a|s</a:t>
            </a:r>
            <a:r>
              <a:rPr lang="en-US" sz="1600" dirty="0">
                <a:solidFill>
                  <a:schemeClr val="tx1"/>
                </a:solidFill>
              </a:rPr>
              <a:t>) =  1 if a = argmax { q*(</a:t>
            </a:r>
            <a:r>
              <a:rPr lang="en-US" sz="1600" dirty="0" err="1">
                <a:solidFill>
                  <a:schemeClr val="tx1"/>
                </a:solidFill>
              </a:rPr>
              <a:t>s,a</a:t>
            </a:r>
            <a:r>
              <a:rPr lang="en-US" sz="1600" dirty="0">
                <a:solidFill>
                  <a:schemeClr val="tx1"/>
                </a:solidFill>
              </a:rPr>
              <a:t>) } for all a in A</a:t>
            </a:r>
          </a:p>
          <a:p>
            <a:pPr marL="342900" indent="-342900" algn="l">
              <a:buClr>
                <a:srgbClr val="0070C0"/>
              </a:buClr>
              <a:buSzPct val="80000"/>
              <a:buFont typeface="Wingdings" pitchFamily="2" charset="2"/>
              <a:buChar char="u"/>
            </a:pPr>
            <a:r>
              <a:rPr lang="en-US" sz="1600" dirty="0">
                <a:solidFill>
                  <a:schemeClr val="tx1"/>
                </a:solidFill>
              </a:rPr>
              <a:t>P*(</a:t>
            </a:r>
            <a:r>
              <a:rPr lang="en-US" sz="1600" dirty="0" err="1">
                <a:solidFill>
                  <a:schemeClr val="tx1"/>
                </a:solidFill>
              </a:rPr>
              <a:t>a|s</a:t>
            </a:r>
            <a:r>
              <a:rPr lang="en-US" sz="1600" dirty="0">
                <a:solidFill>
                  <a:schemeClr val="tx1"/>
                </a:solidFill>
              </a:rPr>
              <a:t>) =  0 otherwise</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=&gt; there is always a deterministic optimal policy for ANY MDP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23749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Finding an Optimal Policy for MDPs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A60EDDB-99F6-4D17-B6D5-618C044C30F3}"/>
              </a:ext>
            </a:extLst>
          </p:cNvPr>
          <p:cNvPicPr>
            <a:picLocks noChangeAspect="1"/>
          </p:cNvPicPr>
          <p:nvPr/>
        </p:nvPicPr>
        <p:blipFill>
          <a:blip r:embed="rId2"/>
          <a:stretch>
            <a:fillRect/>
          </a:stretch>
        </p:blipFill>
        <p:spPr>
          <a:xfrm>
            <a:off x="730774" y="1940827"/>
            <a:ext cx="7682452" cy="3516134"/>
          </a:xfrm>
          <a:prstGeom prst="rect">
            <a:avLst/>
          </a:prstGeom>
          <a:ln>
            <a:solidFill>
              <a:srgbClr val="C00000"/>
            </a:solidFill>
          </a:ln>
        </p:spPr>
      </p:pic>
    </p:spTree>
    <p:extLst>
      <p:ext uri="{BB962C8B-B14F-4D97-AF65-F5344CB8AC3E}">
        <p14:creationId xmlns:p14="http://schemas.microsoft.com/office/powerpoint/2010/main" val="121434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3024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Bellman Optimality Equation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It’s a non-linear equation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No general closed form solution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Iterative solutions include:</a:t>
            </a:r>
          </a:p>
          <a:p>
            <a:pPr marL="342900" indent="-342900" algn="l">
              <a:buClr>
                <a:srgbClr val="0070C0"/>
              </a:buClr>
              <a:buSzPct val="80000"/>
              <a:buFont typeface="Wingdings" pitchFamily="2" charset="2"/>
              <a:buChar char="u"/>
            </a:pPr>
            <a:r>
              <a:rPr lang="en-US" sz="1600" dirty="0">
                <a:solidFill>
                  <a:schemeClr val="tx1"/>
                </a:solidFill>
              </a:rPr>
              <a:t>1) Value iteration</a:t>
            </a:r>
          </a:p>
          <a:p>
            <a:pPr marL="342900" indent="-342900" algn="l">
              <a:buClr>
                <a:srgbClr val="0070C0"/>
              </a:buClr>
              <a:buSzPct val="80000"/>
              <a:buFont typeface="Wingdings" pitchFamily="2" charset="2"/>
              <a:buChar char="u"/>
            </a:pPr>
            <a:r>
              <a:rPr lang="en-US" sz="1600" dirty="0">
                <a:solidFill>
                  <a:schemeClr val="tx1"/>
                </a:solidFill>
              </a:rPr>
              <a:t>2) Policy iteration</a:t>
            </a:r>
          </a:p>
          <a:p>
            <a:pPr marL="342900" indent="-342900" algn="l">
              <a:buClr>
                <a:srgbClr val="0070C0"/>
              </a:buClr>
              <a:buSzPct val="80000"/>
              <a:buFont typeface="Wingdings" pitchFamily="2" charset="2"/>
              <a:buChar char="u"/>
            </a:pPr>
            <a:r>
              <a:rPr lang="en-US" sz="1600" dirty="0">
                <a:solidFill>
                  <a:schemeClr val="tx1"/>
                </a:solidFill>
              </a:rPr>
              <a:t>3) Q-learning</a:t>
            </a:r>
          </a:p>
          <a:p>
            <a:pPr marL="342900" indent="-342900" algn="l">
              <a:buClr>
                <a:srgbClr val="0070C0"/>
              </a:buClr>
              <a:buSzPct val="80000"/>
              <a:buFont typeface="Wingdings" pitchFamily="2" charset="2"/>
              <a:buChar char="u"/>
            </a:pPr>
            <a:r>
              <a:rPr lang="en-US" sz="1600" dirty="0">
                <a:solidFill>
                  <a:schemeClr val="tx1"/>
                </a:solidFill>
              </a:rPr>
              <a:t>4) SARSA</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350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(4)</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33843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The core problem of MDPs (1)</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1) find a "policy" for the decision maker</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2) policy is a function π : S -&gt; A</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3) it specifies the action π(s) that the decision maker will choose when in state 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r: the discount factor where 0 ≤ r &lt; 1</a:t>
            </a:r>
          </a:p>
          <a:p>
            <a:pPr algn="l"/>
            <a:endParaRPr lang="en-US" sz="1600" dirty="0">
              <a:solidFill>
                <a:schemeClr val="tx1"/>
              </a:solidFill>
            </a:endParaRPr>
          </a:p>
          <a:p>
            <a:pPr algn="l"/>
            <a:r>
              <a:rPr lang="en-US" sz="1600" dirty="0">
                <a:solidFill>
                  <a:schemeClr val="tx1"/>
                </a:solidFill>
              </a:rPr>
              <a:t>=&gt; Infinite sum of discounted rewards: 1/[1-r]</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7918441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2636</TotalTime>
  <Words>1882</Words>
  <Application>Microsoft Office PowerPoint</Application>
  <PresentationFormat>On-screen Show (4:3)</PresentationFormat>
  <Paragraphs>348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vt:lpstr>
      <vt:lpstr>Wingdings</vt:lpstr>
      <vt:lpstr>Office 佈景主題</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9 Markov Decision Process (4)</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1417</cp:revision>
  <dcterms:created xsi:type="dcterms:W3CDTF">2018-09-28T16:40:41Z</dcterms:created>
  <dcterms:modified xsi:type="dcterms:W3CDTF">2019-03-31T02:49:49Z</dcterms:modified>
</cp:coreProperties>
</file>