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59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6806" autoAdjust="0"/>
  </p:normalViewPr>
  <p:slideViewPr>
    <p:cSldViewPr>
      <p:cViewPr varScale="1">
        <p:scale>
          <a:sx n="88" d="100"/>
          <a:sy n="88" d="100"/>
        </p:scale>
        <p:origin x="7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Markov Reward Process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An MRP (Markov Reward Process) is a MC (Markov Chain) with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0070C0"/>
                </a:solidFill>
              </a:rPr>
              <a:t>An MRP is a tuple (S, P, R, g) where: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S is a finite set of states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P is a state transition probability matrix: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P(</a:t>
            </a:r>
            <a:r>
              <a:rPr lang="en-US" sz="2000" dirty="0" err="1">
                <a:solidFill>
                  <a:schemeClr val="tx1"/>
                </a:solidFill>
              </a:rPr>
              <a:t>s,s</a:t>
            </a:r>
            <a:r>
              <a:rPr lang="en-US" sz="2000" dirty="0">
                <a:solidFill>
                  <a:schemeClr val="tx1"/>
                </a:solidFill>
              </a:rPr>
              <a:t>’) = P[S(t+1) = s’ | S(t) = s]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 is a reward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R(s) = E[R(t+1) | S(t) = s]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 is a discount factor ( 0 &lt;= g &lt;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Markov Reward Process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MRP is discounted because: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Avoids infinite returns in cyclic Markov processes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Uncertainty about the future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Immediate financial rewards might earn more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Human behavior prefers immediate reward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NB: g = 1 is valid if all sequences are finite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3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MRP Value Function V(s)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V(s) = the long-term total value of state 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V(s) = the expected return starting from state 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G(t) be a random sample in the MRP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G(t) = total discount reward from time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V(s) = E[G(t) | S(t) = s]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6553A-D7A1-4401-AE76-C57DF125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2020678"/>
            <a:ext cx="7401461" cy="28166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447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EFAB4-32EE-4972-9C16-52671E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9909"/>
            <a:ext cx="6753572" cy="35403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320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DD6D9-A8C6-4200-8338-CA491B84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9" y="1976593"/>
            <a:ext cx="8064896" cy="40197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050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38CEA-64CC-4060-BB80-87F289CE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656338" cy="39988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618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(5)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43D8E-713F-48D0-902B-B2AC9FF0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8" y="1899224"/>
            <a:ext cx="7955503" cy="3990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109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(6)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3F0AD-166B-4D40-A63B-EDA39218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8" y="1868068"/>
            <a:ext cx="7712743" cy="37931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698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405F7-6DF7-4BC8-8BFC-C7124747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33466"/>
            <a:ext cx="7056784" cy="42161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37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a DFA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an NDFA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Markov Chains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Markov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Markov Reward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MDP (Markov Decision Process)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(8)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9AA42-FB3D-4A20-A097-D3ADAC00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88" y="1893972"/>
            <a:ext cx="7004889" cy="4343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310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(9)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972B3-F8DF-4BA3-9D17-3FF2B161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9" y="1844824"/>
            <a:ext cx="7396881" cy="4373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647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C6021-ACE6-45E8-883C-F867D2B1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24" y="1916411"/>
            <a:ext cx="6789752" cy="4176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62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Rewards (11)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EEA54-21BC-42AB-9FA5-AAF191CF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8" y="1974261"/>
            <a:ext cx="7822704" cy="41086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707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Bellman Equation for MRPs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Direct solution is possible for small MRPs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iterative techniques for large MRPs: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1)dynamic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2)Monte-Carlo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3)Temporal-Difference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257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MDP (Markov Decision Process)?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acronym for Markov Decision Process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mathematical framework for modeling decision making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useful for studying a wide range of optimization problems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MDPs formally describe environments for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Almost all RL problems can be formulated as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3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MDP is a 5-tuple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MDP is a 5-tuple </a:t>
            </a:r>
            <a:r>
              <a:rPr lang="en-US" sz="1800" dirty="0">
                <a:solidFill>
                  <a:srgbClr val="0070C0"/>
                </a:solidFill>
              </a:rPr>
              <a:t>(S, A, P(a), R(a), r) </a:t>
            </a:r>
            <a:r>
              <a:rPr lang="en-US" sz="1800" dirty="0">
                <a:solidFill>
                  <a:schemeClr val="tx1"/>
                </a:solidFill>
              </a:rPr>
              <a:t>where: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 is a finite set of states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is a finite set of actions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A(s) is the finite set of actions available from state 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71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Components of MDPs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set of </a:t>
            </a:r>
            <a:r>
              <a:rPr lang="en-US" sz="1800" dirty="0">
                <a:solidFill>
                  <a:srgbClr val="0070C0"/>
                </a:solidFill>
              </a:rPr>
              <a:t>states</a:t>
            </a:r>
            <a:r>
              <a:rPr lang="en-US" sz="1800" dirty="0">
                <a:solidFill>
                  <a:schemeClr val="tx1"/>
                </a:solidFill>
              </a:rPr>
              <a:t> S and a set of actions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transition function T(a, s, s’)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rgbClr val="0070C0"/>
                </a:solidFill>
              </a:rPr>
              <a:t> reward </a:t>
            </a:r>
            <a:r>
              <a:rPr lang="en-US" sz="1800" dirty="0">
                <a:solidFill>
                  <a:schemeClr val="tx1"/>
                </a:solidFill>
              </a:rPr>
              <a:t>function R(s, a, s’)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start state and an optional terminal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3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Components of MDPs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91B15-02AE-447B-A8E6-1611F5F0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53307"/>
            <a:ext cx="5943600" cy="43505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373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(Markov Decision Process)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solved via dynamic programming and RL (Reinforcement Learning)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MDPs are non-deterministic search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outcomes are partly random and partly under control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Optimal control: usually involves continuous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Partially observable problems are actually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One-armed bandit: an MDP with one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K-armed bandit: an MDP with one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67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 DFA (Deterministic Finite Automata)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EEE286-8C82-4115-8136-09B3EEC5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8" y="1765378"/>
            <a:ext cx="7001568" cy="21602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0186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(Markov Decision Process)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decision process (MDP): the set of states and actions, coupled with the rules for transitioning from one state to another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episode of this process (e.g., a single game) produces a finite sequence of states, actions, and rewards.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define: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a return (a total discounted reward)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a policy: agent’s behavior (deterministic or stochastic)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the expected return starting from a particular state (state-value function, action-value function)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9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Properties of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the Markov property: </a:t>
            </a:r>
            <a:r>
              <a:rPr lang="en-US" sz="1800" dirty="0">
                <a:solidFill>
                  <a:srgbClr val="0070C0"/>
                </a:solidFill>
              </a:rPr>
              <a:t>history doesn’t matter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MDPs </a:t>
            </a:r>
            <a:r>
              <a:rPr lang="en-US" sz="1600" dirty="0">
                <a:solidFill>
                  <a:srgbClr val="0070C0"/>
                </a:solidFill>
              </a:rPr>
              <a:t>always</a:t>
            </a:r>
            <a:r>
              <a:rPr lang="en-US" sz="1600" dirty="0">
                <a:solidFill>
                  <a:schemeClr val="tx1"/>
                </a:solidFill>
              </a:rPr>
              <a:t> have an </a:t>
            </a:r>
            <a:r>
              <a:rPr lang="en-US" sz="1600" dirty="0">
                <a:solidFill>
                  <a:srgbClr val="C00000"/>
                </a:solidFill>
              </a:rPr>
              <a:t>optimal deterministic policy </a:t>
            </a:r>
            <a:r>
              <a:rPr lang="en-US" sz="1600" dirty="0">
                <a:solidFill>
                  <a:schemeClr val="tx1"/>
                </a:solidFill>
              </a:rPr>
              <a:t>(*)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true even if the MDP is </a:t>
            </a:r>
            <a:r>
              <a:rPr lang="en-US" sz="1800" dirty="0">
                <a:solidFill>
                  <a:srgbClr val="0070C0"/>
                </a:solidFill>
              </a:rPr>
              <a:t>nondeterministic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(*) see next slide . .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6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 Policy?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policy is a path in an MDP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Policy P = {S0, S1, S2, S3, . . . , </a:t>
            </a:r>
            <a:r>
              <a:rPr lang="en-US" sz="1800" dirty="0" err="1">
                <a:solidFill>
                  <a:schemeClr val="tx1"/>
                </a:solidFill>
              </a:rPr>
              <a:t>Sk</a:t>
            </a:r>
            <a:r>
              <a:rPr lang="en-US" sz="1800" dirty="0">
                <a:solidFill>
                  <a:schemeClr val="tx1"/>
                </a:solidFill>
              </a:rPr>
              <a:t>} where k &lt;= 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dirty="0">
                <a:solidFill>
                  <a:srgbClr val="C00000"/>
                </a:solidFill>
              </a:rPr>
              <a:t>optimal policy </a:t>
            </a:r>
            <a:r>
              <a:rPr lang="en-US" sz="1800" dirty="0">
                <a:solidFill>
                  <a:schemeClr val="tx1"/>
                </a:solidFill>
              </a:rPr>
              <a:t>has the highest reward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at least one optimal policy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Even if the MDP is non-deterministic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Policy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</a:rPr>
              <a:t>deterministic</a:t>
            </a:r>
            <a:r>
              <a:rPr lang="en-US" sz="2000" dirty="0">
                <a:solidFill>
                  <a:schemeClr val="tx1"/>
                </a:solidFill>
              </a:rPr>
              <a:t> policy: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deterministic mapping from state to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</a:rPr>
              <a:t>stochastic</a:t>
            </a:r>
            <a:r>
              <a:rPr lang="en-US" sz="2000" dirty="0">
                <a:solidFill>
                  <a:schemeClr val="tx1"/>
                </a:solidFill>
              </a:rPr>
              <a:t> policy: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mapping from state to a distribution of actions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4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States in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"The future is independent of the past given the present":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s-IS" sz="2000" dirty="0">
                <a:solidFill>
                  <a:schemeClr val="tx1"/>
                </a:solidFill>
              </a:rPr>
              <a:t>H1:t → St → Ht+1 : ∞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is-I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Once the state is known, the history may be discarded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=&gt; the state is a sufficient statistic of the future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 state St is Markov if and only if: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hr-HR" sz="2000" dirty="0">
                <a:solidFill>
                  <a:srgbClr val="0070C0"/>
                </a:solidFill>
              </a:rPr>
              <a:t>P[S(t+1) | St ] = P[S(t+1) | S1, ..., St ]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8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 Functions in MDPs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 err="1">
                <a:solidFill>
                  <a:schemeClr val="tx1"/>
                </a:solidFill>
              </a:rPr>
              <a:t>Vp</a:t>
            </a:r>
            <a:r>
              <a:rPr lang="en-US" sz="2000" dirty="0">
                <a:solidFill>
                  <a:schemeClr val="tx1"/>
                </a:solidFill>
              </a:rPr>
              <a:t>(s) is the </a:t>
            </a:r>
            <a:r>
              <a:rPr lang="en-US" sz="2000" dirty="0">
                <a:solidFill>
                  <a:srgbClr val="0070C0"/>
                </a:solidFill>
              </a:rPr>
              <a:t>state-value</a:t>
            </a:r>
            <a:r>
              <a:rPr lang="en-US" sz="2000" dirty="0">
                <a:solidFill>
                  <a:schemeClr val="tx1"/>
                </a:solidFill>
              </a:rPr>
              <a:t> function of an MDP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 err="1">
                <a:solidFill>
                  <a:schemeClr val="tx1"/>
                </a:solidFill>
              </a:rPr>
              <a:t>Vp</a:t>
            </a:r>
            <a:r>
              <a:rPr lang="en-US" sz="2000" dirty="0">
                <a:solidFill>
                  <a:schemeClr val="tx1"/>
                </a:solidFill>
              </a:rPr>
              <a:t>(s) of an MDP is the expected return starting from state s AND following policy 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is-IS" sz="2000" dirty="0">
                <a:solidFill>
                  <a:schemeClr val="tx1"/>
                </a:solidFill>
              </a:rPr>
              <a:t>p(s) = Ep[ G(t) | S(t) = s 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is-I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 err="1">
                <a:solidFill>
                  <a:schemeClr val="tx1"/>
                </a:solidFill>
              </a:rPr>
              <a:t>Qp</a:t>
            </a:r>
            <a:r>
              <a:rPr lang="en-US" sz="2000" dirty="0">
                <a:solidFill>
                  <a:schemeClr val="tx1"/>
                </a:solidFill>
              </a:rPr>
              <a:t>(a) is the </a:t>
            </a:r>
            <a:r>
              <a:rPr lang="en-US" sz="2000" dirty="0">
                <a:solidFill>
                  <a:srgbClr val="0070C0"/>
                </a:solidFill>
              </a:rPr>
              <a:t>action-value</a:t>
            </a:r>
            <a:r>
              <a:rPr lang="en-US" sz="2000" dirty="0">
                <a:solidFill>
                  <a:schemeClr val="tx1"/>
                </a:solidFill>
              </a:rPr>
              <a:t> function of an MDP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 err="1">
                <a:solidFill>
                  <a:schemeClr val="tx1"/>
                </a:solidFill>
              </a:rPr>
              <a:t>Qp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s,a</a:t>
            </a:r>
            <a:r>
              <a:rPr lang="en-US" sz="2000" dirty="0">
                <a:solidFill>
                  <a:schemeClr val="tx1"/>
                </a:solidFill>
              </a:rPr>
              <a:t>) of an MDP is the expected return starting from state s AND action a AND following policy 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is-IS" sz="2000" dirty="0">
                <a:solidFill>
                  <a:schemeClr val="tx1"/>
                </a:solidFill>
              </a:rPr>
              <a:t>p(s,a) = Ep[ G(t) | S(t) = s, A(t) = a 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8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Optimal Control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Given an MDP: find the optimal (*) policy 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Two exact methods for doing so: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1) value iteration (finds optimal value function V*)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2) policy iteration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(*) a policy that maximizes the expected reward</a:t>
            </a:r>
            <a:endParaRPr lang="is-I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0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Optimal Control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Given an MDP: find the optimal (*) policy 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Limitations: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1) Requires small/discrete state-action 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2) Update equations must know P(s’ | </a:t>
            </a:r>
            <a:r>
              <a:rPr lang="en-US" sz="2000" dirty="0" err="1">
                <a:solidFill>
                  <a:schemeClr val="tx1"/>
                </a:solidFill>
              </a:rPr>
              <a:t>s,a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Overcoming these limitations: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1) sampling-based approximations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2) Q/V function 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92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Ex: Two States and Many Actions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43844-D497-4B15-9F8D-17B883A5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467649" cy="3996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452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RL (Reinforcement Learning) and Bellman’s Equation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Calculations involve (state, action) pairs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=&gt; an action can have multiple outgoing edges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(see states in the previous slide):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left-side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“red” action has</a:t>
            </a:r>
            <a:r>
              <a:rPr lang="en-US" sz="1800" dirty="0">
                <a:solidFill>
                  <a:srgbClr val="C00000"/>
                </a:solidFill>
              </a:rPr>
              <a:t> two </a:t>
            </a:r>
            <a:r>
              <a:rPr lang="en-US" sz="1800" dirty="0">
                <a:solidFill>
                  <a:schemeClr val="tx1"/>
                </a:solidFill>
              </a:rPr>
              <a:t>outgoing </a:t>
            </a:r>
            <a:r>
              <a:rPr lang="en-US" sz="1800" dirty="0">
                <a:solidFill>
                  <a:srgbClr val="00B0F0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 edges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“green” action has </a:t>
            </a:r>
            <a:r>
              <a:rPr lang="en-US" sz="1800" dirty="0">
                <a:solidFill>
                  <a:srgbClr val="C00000"/>
                </a:solidFill>
              </a:rPr>
              <a:t>one </a:t>
            </a:r>
            <a:r>
              <a:rPr lang="en-US" sz="1800" dirty="0">
                <a:solidFill>
                  <a:schemeClr val="tx1"/>
                </a:solidFill>
              </a:rPr>
              <a:t>outgoing </a:t>
            </a:r>
            <a:r>
              <a:rPr lang="en-US" sz="1800" dirty="0">
                <a:solidFill>
                  <a:srgbClr val="0070C0"/>
                </a:solidFill>
              </a:rPr>
              <a:t>green</a:t>
            </a:r>
            <a:r>
              <a:rPr lang="en-US" sz="1800" dirty="0">
                <a:solidFill>
                  <a:schemeClr val="tx1"/>
                </a:solidFill>
              </a:rPr>
              <a:t> edge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right-side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“red” action has </a:t>
            </a:r>
            <a:r>
              <a:rPr lang="en-US" sz="1800" dirty="0">
                <a:solidFill>
                  <a:srgbClr val="0070C0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outgoing </a:t>
            </a:r>
            <a:r>
              <a:rPr lang="en-US" sz="1800" dirty="0">
                <a:solidFill>
                  <a:srgbClr val="0070C0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 edges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“green” action has </a:t>
            </a:r>
            <a:r>
              <a:rPr lang="en-US" sz="1800" dirty="0">
                <a:solidFill>
                  <a:srgbClr val="0070C0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outgoing </a:t>
            </a:r>
            <a:r>
              <a:rPr lang="en-US" sz="1800" dirty="0">
                <a:solidFill>
                  <a:srgbClr val="0070C0"/>
                </a:solidFill>
              </a:rPr>
              <a:t>green </a:t>
            </a:r>
            <a:r>
              <a:rPr lang="en-US" sz="1800" dirty="0">
                <a:solidFill>
                  <a:schemeClr val="tx1"/>
                </a:solidFill>
              </a:rPr>
              <a:t>edge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B050"/>
                </a:solidFill>
              </a:rPr>
              <a:t>=&gt; see concrete example in the next slide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4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 NDFA (Non-Deterministic FA)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A444A-114C-425C-BB93-C7218161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75967"/>
            <a:ext cx="75152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34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the Reward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0161A-3D69-46C9-8B8F-76F91071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0" y="1955227"/>
            <a:ext cx="7446319" cy="40191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351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the Reward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216B4-D9D1-4329-89B8-D0BF32F2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19" y="1833361"/>
            <a:ext cx="7761362" cy="4226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7097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the Reward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B6DD8-4C20-4C93-BF49-56DA4FED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7" y="1772816"/>
            <a:ext cx="7217065" cy="39915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7355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the Reward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E5BF2-EF8F-441C-966A-BB003183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8" y="1758617"/>
            <a:ext cx="7917532" cy="42250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3580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DFAs and NDFAs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Chains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Reward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MDP (Markov Decision Process)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policy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Bellman Equation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Calculating Rewards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05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Calculating the Reward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35CAA-DC11-4660-951E-B68A403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0" y="1772816"/>
            <a:ext cx="7792219" cy="38826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2837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 Basic Markov Chain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761C9-EC5A-4B4A-9D36-E386458E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80791"/>
            <a:ext cx="4985169" cy="4212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59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Markov Chains /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Chain: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a model describing a sequence of possible events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the probability of each event depends only on the state in the previous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Markov Models: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state is directly visible to the observer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state transition probabilities are the only parameters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Markov Chains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Markov chain is a sequence of states such that the (n+1)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state is independent of all previous states if the nth state is known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predict the distribution of the next state if I tell you the current state, without telling how I got to the current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canonical example of a Markov chain is random walk — suppose a person starts at position X= 0, and at each timestep, takes either a step forward or a step backwards, with equal probability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89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Markov Chains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state is defined as the current position of the person, then, given just the current position of the person, you can infer the distribution of the next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don’t need to know all the steps the person took so far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example of a process that is not Markovian would be to draw cards from a deck without replacement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state is defined as the current card drawn, then you cannot infer the distribution of the next card without knowing all the cards have been drawn so far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Introduction to Markov Chain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 Random Walk?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a path based on a sequence of random steps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Some examples of random walks: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path of a molecule moving in a liquid/gas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search path of a foraging animal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price of a fluctuating stock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financial status of a gambler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NB: they may not be truly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chemeClr val="tx1"/>
                </a:solidFill>
              </a:rPr>
              <a:t>=&gt; </a:t>
            </a:r>
            <a:r>
              <a:rPr lang="en-US" sz="2000" dirty="0">
                <a:solidFill>
                  <a:srgbClr val="0070C0"/>
                </a:solidFill>
              </a:rPr>
              <a:t>a Markov chain is a random walk in a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81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2478</Words>
  <Application>Microsoft Office PowerPoint</Application>
  <PresentationFormat>On-screen Show (4:3)</PresentationFormat>
  <Paragraphs>410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Wingdings</vt:lpstr>
      <vt:lpstr>Office 佈景主題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9 Introduction to Markov Chain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1357</cp:revision>
  <dcterms:created xsi:type="dcterms:W3CDTF">2018-09-28T16:40:41Z</dcterms:created>
  <dcterms:modified xsi:type="dcterms:W3CDTF">2019-03-31T00:01:40Z</dcterms:modified>
</cp:coreProperties>
</file>