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59" r:id="rId1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43" autoAdjust="0"/>
    <p:restoredTop sz="96806" autoAdjust="0"/>
  </p:normalViewPr>
  <p:slideViewPr>
    <p:cSldViewPr>
      <p:cViewPr varScale="1">
        <p:scale>
          <a:sx n="88" d="100"/>
          <a:sy n="88" d="100"/>
        </p:scale>
        <p:origin x="726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2019/3/30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2019/3/30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2019/3/30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2019/3/30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2019/3/30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2019/3/30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2019/3/30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2019/3/30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2019/3/30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2019/3/30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2019/3/30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2019/3/30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2019/3/30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tr-command-in-unix-linux-with-examples/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9 Data Cleaning/Processing (3)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2019/3/30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D60E2-93C7-4A51-A7EE-54D2D57FE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920" y="3717032"/>
            <a:ext cx="1202568" cy="9903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9 Data Cleaning/Processing (3)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219256" cy="432048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Code #4: Uneven Data Sets (4)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</a:rPr>
              <a:t>Regularize uneven datasets</a:t>
            </a:r>
          </a:p>
          <a:p>
            <a:pPr algn="l"/>
            <a:endParaRPr lang="en-US" sz="1800" dirty="0">
              <a:solidFill>
                <a:schemeClr val="tx1"/>
              </a:solidFill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</a:rPr>
              <a:t>Employees.txt:</a:t>
            </a:r>
            <a:endParaRPr lang="en-US" sz="1800" dirty="0">
              <a:solidFill>
                <a:schemeClr val="tx1"/>
              </a:solidFill>
              <a:latin typeface="Courier"/>
              <a:cs typeface="Courier"/>
            </a:endParaRPr>
          </a:p>
          <a:p>
            <a:pPr algn="l"/>
            <a:r>
              <a:rPr lang="en-US" sz="1800" dirty="0" err="1">
                <a:solidFill>
                  <a:schemeClr val="tx1"/>
                </a:solidFill>
              </a:rPr>
              <a:t>jane:jones:SF</a:t>
            </a:r>
            <a:r>
              <a:rPr lang="en-US" sz="1800" dirty="0">
                <a:solidFill>
                  <a:schemeClr val="tx1"/>
                </a:solidFill>
              </a:rPr>
              <a:t>:</a:t>
            </a:r>
          </a:p>
          <a:p>
            <a:pPr algn="l"/>
            <a:r>
              <a:rPr lang="en-US" sz="1800" dirty="0" err="1">
                <a:solidFill>
                  <a:schemeClr val="tx1"/>
                </a:solidFill>
              </a:rPr>
              <a:t>john:smith:LA</a:t>
            </a:r>
            <a:r>
              <a:rPr lang="en-US" sz="1800" dirty="0">
                <a:solidFill>
                  <a:schemeClr val="tx1"/>
                </a:solidFill>
              </a:rPr>
              <a:t>:</a:t>
            </a:r>
          </a:p>
          <a:p>
            <a:pPr algn="l"/>
            <a:r>
              <a:rPr lang="en-US" sz="1800" dirty="0" err="1">
                <a:solidFill>
                  <a:schemeClr val="tx1"/>
                </a:solidFill>
              </a:rPr>
              <a:t>dave:smith:NY</a:t>
            </a:r>
            <a:r>
              <a:rPr lang="en-US" sz="1800" dirty="0">
                <a:solidFill>
                  <a:schemeClr val="tx1"/>
                </a:solidFill>
              </a:rPr>
              <a:t>:</a:t>
            </a:r>
          </a:p>
          <a:p>
            <a:pPr algn="l"/>
            <a:r>
              <a:rPr lang="en-US" sz="1800" dirty="0" err="1">
                <a:solidFill>
                  <a:schemeClr val="tx1"/>
                </a:solidFill>
              </a:rPr>
              <a:t>sara:white:CHI</a:t>
            </a:r>
            <a:r>
              <a:rPr lang="en-US" sz="1800" dirty="0">
                <a:solidFill>
                  <a:schemeClr val="tx1"/>
                </a:solidFill>
              </a:rPr>
              <a:t>: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</a:rPr>
              <a:t>&gt;&gt;&gt;</a:t>
            </a:r>
            <a:r>
              <a:rPr lang="en-US" sz="1800" dirty="0" err="1">
                <a:solidFill>
                  <a:schemeClr val="tx1"/>
                </a:solidFill>
              </a:rPr>
              <a:t>none:none:none</a:t>
            </a:r>
            <a:r>
              <a:rPr lang="en-US" sz="1800" dirty="0">
                <a:solidFill>
                  <a:schemeClr val="tx1"/>
                </a:solidFill>
              </a:rPr>
              <a:t>&lt;&lt;&lt;:</a:t>
            </a:r>
          </a:p>
          <a:p>
            <a:pPr algn="l"/>
            <a:r>
              <a:rPr lang="en-US" sz="1800" dirty="0" err="1">
                <a:solidFill>
                  <a:schemeClr val="tx1"/>
                </a:solidFill>
              </a:rPr>
              <a:t>jane:jones:SF:john</a:t>
            </a:r>
            <a:r>
              <a:rPr lang="en-US" sz="1800" dirty="0">
                <a:solidFill>
                  <a:schemeClr val="tx1"/>
                </a:solidFill>
              </a:rPr>
              <a:t>:</a:t>
            </a:r>
          </a:p>
          <a:p>
            <a:pPr algn="l"/>
            <a:r>
              <a:rPr lang="en-US" sz="1800" dirty="0" err="1">
                <a:solidFill>
                  <a:schemeClr val="tx1"/>
                </a:solidFill>
              </a:rPr>
              <a:t>smith:LA</a:t>
            </a:r>
            <a:r>
              <a:rPr lang="en-US" sz="1800" dirty="0">
                <a:solidFill>
                  <a:schemeClr val="tx1"/>
                </a:solidFill>
              </a:rPr>
              <a:t>:</a:t>
            </a:r>
          </a:p>
          <a:p>
            <a:pPr algn="l"/>
            <a:r>
              <a:rPr lang="en-US" sz="1800" dirty="0" err="1">
                <a:solidFill>
                  <a:schemeClr val="tx1"/>
                </a:solidFill>
              </a:rPr>
              <a:t>dave:smith:NY:sara:white</a:t>
            </a:r>
            <a:r>
              <a:rPr lang="en-US" sz="1800" dirty="0">
                <a:solidFill>
                  <a:schemeClr val="tx1"/>
                </a:solidFill>
              </a:rPr>
              <a:t>: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</a:rPr>
              <a:t>CHI:</a:t>
            </a:r>
          </a:p>
          <a:p>
            <a:pPr algn="l"/>
            <a:endParaRPr lang="en-US" sz="1800" dirty="0">
              <a:solidFill>
                <a:schemeClr val="tx1"/>
              </a:solidFill>
            </a:endParaRPr>
          </a:p>
          <a:p>
            <a:pPr algn="l"/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  <a:latin typeface="Courier"/>
              <a:cs typeface="Courier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39928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9 Data Cleaning/Processing (3)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219256" cy="201622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Code #4: Uneven Data Sets (5)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Regularize uneven datasets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Exercises: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1) sorted.txt: sorted by last name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2) unique.txt unique rows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3) duplicates.txt: duplicate rows</a:t>
            </a:r>
          </a:p>
          <a:p>
            <a:pPr algn="l"/>
            <a:endParaRPr lang="en-US" sz="1800" dirty="0">
              <a:solidFill>
                <a:schemeClr val="tx1"/>
              </a:solidFill>
              <a:latin typeface="Courier"/>
              <a:cs typeface="Courier"/>
            </a:endParaRPr>
          </a:p>
          <a:p>
            <a:pPr algn="l"/>
            <a:endParaRPr lang="en-US" sz="1800" dirty="0">
              <a:solidFill>
                <a:schemeClr val="tx1"/>
              </a:solidFill>
            </a:endParaRPr>
          </a:p>
          <a:p>
            <a:pPr algn="l"/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  <a:latin typeface="Courier"/>
              <a:cs typeface="Courier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70365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9 Data Cleaning/Processing (3)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219256" cy="439248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Code #5: Python Text APIs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</a:rPr>
              <a:t>import re # </a:t>
            </a:r>
            <a:r>
              <a:rPr lang="en-US" sz="1800" dirty="0">
                <a:solidFill>
                  <a:srgbClr val="0070C0"/>
                </a:solidFill>
              </a:rPr>
              <a:t>python-apis.py</a:t>
            </a:r>
          </a:p>
          <a:p>
            <a:pPr algn="l"/>
            <a:endParaRPr lang="en-US" sz="1800" dirty="0">
              <a:solidFill>
                <a:schemeClr val="tx1"/>
              </a:solidFill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</a:rPr>
              <a:t>text1 = "#this is a 5string"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</a:rPr>
              <a:t>print("length:",</a:t>
            </a:r>
            <a:r>
              <a:rPr lang="en-US" sz="1800" dirty="0" err="1">
                <a:solidFill>
                  <a:schemeClr val="tx1"/>
                </a:solidFill>
              </a:rPr>
              <a:t>len</a:t>
            </a:r>
            <a:r>
              <a:rPr lang="en-US" sz="1800" dirty="0">
                <a:solidFill>
                  <a:schemeClr val="tx1"/>
                </a:solidFill>
              </a:rPr>
              <a:t>(text1))</a:t>
            </a:r>
          </a:p>
          <a:p>
            <a:pPr algn="l"/>
            <a:endParaRPr lang="en-US" sz="1800" dirty="0">
              <a:solidFill>
                <a:schemeClr val="tx1"/>
              </a:solidFill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</a:rPr>
              <a:t>text2 = text1.split(' ')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</a:rPr>
              <a:t>set([</a:t>
            </a:r>
            <a:r>
              <a:rPr lang="en-US" sz="1800" dirty="0" err="1">
                <a:solidFill>
                  <a:schemeClr val="tx1"/>
                </a:solidFill>
              </a:rPr>
              <a:t>w.lower</a:t>
            </a:r>
            <a:r>
              <a:rPr lang="en-US" sz="1800" dirty="0">
                <a:solidFill>
                  <a:schemeClr val="tx1"/>
                </a:solidFill>
              </a:rPr>
              <a:t>() for w in text2])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</a:rPr>
              <a:t>words2 = [w for w in text2 if </a:t>
            </a:r>
            <a:r>
              <a:rPr lang="en-US" sz="1800" dirty="0" err="1">
                <a:solidFill>
                  <a:schemeClr val="tx1"/>
                </a:solidFill>
              </a:rPr>
              <a:t>w.startswith</a:t>
            </a:r>
            <a:r>
              <a:rPr lang="en-US" sz="1800" dirty="0">
                <a:solidFill>
                  <a:schemeClr val="tx1"/>
                </a:solidFill>
              </a:rPr>
              <a:t>('#')]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</a:rPr>
              <a:t>words3 = [w for w in text2 if </a:t>
            </a:r>
            <a:r>
              <a:rPr lang="en-US" sz="1800" dirty="0" err="1">
                <a:solidFill>
                  <a:schemeClr val="tx1"/>
                </a:solidFill>
              </a:rPr>
              <a:t>re.search</a:t>
            </a:r>
            <a:r>
              <a:rPr lang="en-US" sz="1800" dirty="0">
                <a:solidFill>
                  <a:schemeClr val="tx1"/>
                </a:solidFill>
              </a:rPr>
              <a:t>('^[A-Za-z0-9_]+', w)]</a:t>
            </a:r>
          </a:p>
          <a:p>
            <a:pPr algn="l"/>
            <a:endParaRPr lang="en-US" sz="1800" dirty="0">
              <a:solidFill>
                <a:schemeClr val="tx1"/>
              </a:solidFill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</a:rPr>
              <a:t>print("words2:",words2)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</a:rPr>
              <a:t>print("words3:",words3)</a:t>
            </a:r>
          </a:p>
          <a:p>
            <a:pPr algn="l"/>
            <a:endParaRPr lang="en-US" sz="1800" dirty="0">
              <a:solidFill>
                <a:schemeClr val="tx1"/>
              </a:solidFill>
              <a:latin typeface="Courier"/>
              <a:cs typeface="Courier"/>
            </a:endParaRPr>
          </a:p>
          <a:p>
            <a:pPr algn="l"/>
            <a:endParaRPr lang="en-US" sz="1800" dirty="0">
              <a:solidFill>
                <a:schemeClr val="tx1"/>
              </a:solidFill>
            </a:endParaRPr>
          </a:p>
          <a:p>
            <a:pPr algn="l"/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  <a:latin typeface="Courier"/>
              <a:cs typeface="Courier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6227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9 Data Cleaning/Processing (3)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219256" cy="244827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Other Text API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Text-based manipulation in Python: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WorkingwithText.py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CleaningText.py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Text-based manipulation in Pandas: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WorkingwithTextDatainPandas.py</a:t>
            </a:r>
          </a:p>
          <a:p>
            <a:pPr algn="l"/>
            <a:endParaRPr lang="en-US" sz="1800" dirty="0">
              <a:solidFill>
                <a:schemeClr val="tx1"/>
              </a:solidFill>
              <a:latin typeface="Courier"/>
              <a:cs typeface="Courier"/>
            </a:endParaRPr>
          </a:p>
          <a:p>
            <a:pPr algn="l"/>
            <a:endParaRPr lang="en-US" sz="1800" dirty="0">
              <a:solidFill>
                <a:schemeClr val="tx1"/>
              </a:solidFill>
            </a:endParaRPr>
          </a:p>
          <a:p>
            <a:pPr algn="l"/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  <a:latin typeface="Courier"/>
              <a:cs typeface="Courier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20857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9 Data Cleaning/Processing (3)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219256" cy="508759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Code Samples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2000" dirty="0">
                <a:solidFill>
                  <a:srgbClr val="0070C0"/>
                </a:solidFill>
              </a:rPr>
              <a:t>Data Cleaning shell scripts: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Controls.sh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Controls.csv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Employees.txt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FixedFieldCount1.sh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FixedFieldCount2.sh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delimiter1.sh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delimiter1.txt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2000" dirty="0">
                <a:solidFill>
                  <a:srgbClr val="0070C0"/>
                </a:solidFill>
              </a:rPr>
              <a:t>Python code samples: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python-apis.py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WorkingwithText.py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WorkingwithTextDatainPandas.py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CleaningText.py</a:t>
            </a:r>
          </a:p>
          <a:p>
            <a:pPr algn="l"/>
            <a:endParaRPr lang="en-US" sz="1800" dirty="0">
              <a:solidFill>
                <a:schemeClr val="tx1"/>
              </a:solidFill>
              <a:latin typeface="Courier"/>
              <a:cs typeface="Courier"/>
            </a:endParaRPr>
          </a:p>
          <a:p>
            <a:pPr algn="l"/>
            <a:endParaRPr lang="en-US" sz="1800" dirty="0">
              <a:solidFill>
                <a:schemeClr val="tx1"/>
              </a:solidFill>
            </a:endParaRPr>
          </a:p>
          <a:p>
            <a:pPr algn="l"/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  <a:latin typeface="Courier"/>
              <a:cs typeface="Courier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63775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9 Data Cleaning/Processing (3)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219256" cy="216024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Other Useful Unix Commands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tr (</a:t>
            </a:r>
            <a:r>
              <a:rPr lang="mr-IN" sz="1800" dirty="0">
                <a:solidFill>
                  <a:schemeClr val="tx1"/>
                </a:solidFill>
                <a:latin typeface="Courier"/>
                <a:cs typeface="Courier"/>
              </a:rPr>
              <a:t>tr -sc 'A-Za-z' '\n' &lt; words.txt</a:t>
            </a:r>
            <a:r>
              <a:rPr lang="en-US" sz="1800" dirty="0">
                <a:solidFill>
                  <a:schemeClr val="tx1"/>
                </a:solidFill>
                <a:latin typeface="Courier"/>
                <a:cs typeface="Courier"/>
              </a:rPr>
              <a:t>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grep (Global Regular Expression Print)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find (find . </a:t>
            </a:r>
            <a:r>
              <a:rPr lang="mr-IN" sz="1800" dirty="0">
                <a:solidFill>
                  <a:schemeClr val="tx1"/>
                </a:solidFill>
              </a:rPr>
              <a:t>–</a:t>
            </a:r>
            <a:r>
              <a:rPr lang="en-US" sz="1800" dirty="0">
                <a:solidFill>
                  <a:schemeClr val="tx1"/>
                </a:solidFill>
              </a:rPr>
              <a:t>print)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 err="1">
                <a:solidFill>
                  <a:schemeClr val="tx1"/>
                </a:solidFill>
              </a:rPr>
              <a:t>Xargs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cat, more, less, </a:t>
            </a:r>
            <a:r>
              <a:rPr lang="en-US" sz="1800" dirty="0" err="1">
                <a:solidFill>
                  <a:schemeClr val="tx1"/>
                </a:solidFill>
              </a:rPr>
              <a:t>pg</a:t>
            </a:r>
            <a:endParaRPr lang="en-US" sz="1800" dirty="0">
              <a:solidFill>
                <a:schemeClr val="tx1"/>
              </a:solidFill>
            </a:endParaRPr>
          </a:p>
          <a:p>
            <a:pPr algn="l"/>
            <a:endParaRPr lang="en-US" sz="1800" dirty="0">
              <a:solidFill>
                <a:schemeClr val="tx1"/>
              </a:solidFill>
              <a:latin typeface="Courier"/>
              <a:cs typeface="Courier"/>
            </a:endParaRPr>
          </a:p>
          <a:p>
            <a:pPr algn="l"/>
            <a:endParaRPr lang="en-US" sz="1800" dirty="0">
              <a:solidFill>
                <a:schemeClr val="tx1"/>
              </a:solidFill>
            </a:endParaRPr>
          </a:p>
          <a:p>
            <a:pPr algn="l"/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  <a:latin typeface="Courier"/>
              <a:cs typeface="Courier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38008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2019/3/30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16</a:t>
            </a:fld>
            <a:endParaRPr lang="zh-TW" altLang="en-US"/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4" name="Slide Zoom 3">
                <a:extLst>
                  <a:ext uri="{FF2B5EF4-FFF2-40B4-BE49-F238E27FC236}">
                    <a16:creationId xmlns:a16="http://schemas.microsoft.com/office/drawing/2014/main" id="{BC810086-11A1-4E8F-BF68-66040441F41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398543760"/>
                  </p:ext>
                </p:extLst>
              </p:nvPr>
            </p:nvGraphicFramePr>
            <p:xfrm>
              <a:off x="-1600200" y="-421821"/>
              <a:ext cx="2286000" cy="1714500"/>
            </p:xfrm>
            <a:graphic>
              <a:graphicData uri="http://schemas.microsoft.com/office/powerpoint/2016/slidezoom">
                <pslz:sldZm>
                  <pslz:sldZmObj sldId="259" cId="0">
                    <pslz:zmPr id="{8462C1B5-7204-423B-AA0F-E8F53B8A027F}" returnToParent="0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286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4" name="Slide Zoom 3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BC810086-11A1-4E8F-BF68-66040441F41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1600200" y="-421821"/>
                <a:ext cx="2286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9 Data Cleaning/Processing (3)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7704856" cy="180020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List of Topics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Remove controls characters from CSV files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Replace CSV delimiters with one delimiter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Regularize uneven datasets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Python built-in text APIs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Pandas APIs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9 Data Cleaning/Processing (3)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219256" cy="508759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Code #1: Remove control chars (1)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Remove ^M character from CSV files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controlm.sh: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 err="1">
                <a:solidFill>
                  <a:schemeClr val="tx1"/>
                </a:solidFill>
                <a:latin typeface="Courier"/>
                <a:cs typeface="Courier"/>
              </a:rPr>
              <a:t>inputfile</a:t>
            </a:r>
            <a:r>
              <a:rPr lang="en-US" sz="1800" dirty="0">
                <a:solidFill>
                  <a:schemeClr val="tx1"/>
                </a:solidFill>
                <a:latin typeface="Courier"/>
                <a:cs typeface="Courier"/>
              </a:rPr>
              <a:t>="controlm.csv“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 err="1">
                <a:solidFill>
                  <a:schemeClr val="tx1"/>
                </a:solidFill>
                <a:latin typeface="Courier"/>
                <a:cs typeface="Courier"/>
              </a:rPr>
              <a:t>removectrlmfile</a:t>
            </a:r>
            <a:r>
              <a:rPr lang="en-US" sz="1800" dirty="0">
                <a:solidFill>
                  <a:schemeClr val="tx1"/>
                </a:solidFill>
                <a:latin typeface="Courier"/>
                <a:cs typeface="Courier"/>
              </a:rPr>
              <a:t>="</a:t>
            </a:r>
            <a:r>
              <a:rPr lang="en-US" sz="1800" dirty="0" err="1">
                <a:solidFill>
                  <a:schemeClr val="tx1"/>
                </a:solidFill>
                <a:latin typeface="Courier"/>
                <a:cs typeface="Courier"/>
              </a:rPr>
              <a:t>removectrlmfile</a:t>
            </a:r>
            <a:r>
              <a:rPr lang="en-US" sz="1800" dirty="0">
                <a:solidFill>
                  <a:schemeClr val="tx1"/>
                </a:solidFill>
                <a:latin typeface="Courier"/>
                <a:cs typeface="Courier"/>
              </a:rPr>
              <a:t>“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mr-IN" sz="1800" dirty="0">
                <a:solidFill>
                  <a:schemeClr val="tx1"/>
                </a:solidFill>
                <a:latin typeface="Courier"/>
                <a:cs typeface="Courier"/>
              </a:rPr>
              <a:t>tr -s '\r' '\n’</a:t>
            </a:r>
            <a:r>
              <a:rPr lang="en-US" sz="1800" dirty="0">
                <a:solidFill>
                  <a:schemeClr val="tx1"/>
                </a:solidFill>
                <a:latin typeface="Courier"/>
                <a:cs typeface="Courier"/>
              </a:rPr>
              <a:t> &lt; $</a:t>
            </a:r>
            <a:r>
              <a:rPr lang="en-US" sz="1800" dirty="0" err="1">
                <a:solidFill>
                  <a:schemeClr val="tx1"/>
                </a:solidFill>
                <a:latin typeface="Courier"/>
                <a:cs typeface="Courier"/>
              </a:rPr>
              <a:t>inputfile</a:t>
            </a:r>
            <a:r>
              <a:rPr lang="en-US" sz="1800" dirty="0">
                <a:solidFill>
                  <a:schemeClr val="tx1"/>
                </a:solidFill>
                <a:latin typeface="Courier"/>
                <a:cs typeface="Courier"/>
              </a:rPr>
              <a:t> &gt; $</a:t>
            </a:r>
            <a:r>
              <a:rPr lang="en-US" sz="1800" dirty="0" err="1">
                <a:solidFill>
                  <a:schemeClr val="tx1"/>
                </a:solidFill>
                <a:latin typeface="Courier"/>
                <a:cs typeface="Courier"/>
              </a:rPr>
              <a:t>removectrlmfile</a:t>
            </a:r>
            <a:endParaRPr lang="en-US" sz="1800" dirty="0">
              <a:solidFill>
                <a:schemeClr val="tx1"/>
              </a:solidFill>
              <a:latin typeface="Courier"/>
              <a:cs typeface="Courier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latin typeface="Courier"/>
                <a:cs typeface="Courier"/>
              </a:rPr>
              <a:t>Note: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$ tr [OPTION] SET1 [SET2] </a:t>
            </a:r>
            <a:endParaRPr lang="en-US" alt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chemeClr val="tx1"/>
                </a:solidFill>
                <a:latin typeface="Roboto"/>
              </a:rPr>
              <a:t>Options</a:t>
            </a:r>
            <a:endParaRPr lang="en-US" alt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chemeClr val="tx1"/>
                </a:solidFill>
                <a:latin typeface="Roboto"/>
              </a:rPr>
              <a:t>-c : complements the set of characters in </a:t>
            </a:r>
            <a:r>
              <a:rPr lang="en-US" altLang="en-US" sz="1800" dirty="0" err="1">
                <a:solidFill>
                  <a:schemeClr val="tx1"/>
                </a:solidFill>
                <a:latin typeface="Roboto"/>
              </a:rPr>
              <a:t>string.i.e</a:t>
            </a:r>
            <a:r>
              <a:rPr lang="en-US" altLang="en-US" sz="1800" dirty="0">
                <a:solidFill>
                  <a:schemeClr val="tx1"/>
                </a:solidFill>
                <a:latin typeface="Roboto"/>
              </a:rPr>
              <a:t>., operations apply to characters not in the given set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chemeClr val="tx1"/>
                </a:solidFill>
                <a:latin typeface="Roboto"/>
              </a:rPr>
              <a:t>-d : delete characters in the first set from the output.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chemeClr val="tx1"/>
                </a:solidFill>
                <a:latin typeface="Roboto"/>
              </a:rPr>
              <a:t>-s : search and replaces repeated characters listed in the set1 with single occurrence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chemeClr val="tx1"/>
                </a:solidFill>
                <a:latin typeface="Roboto"/>
              </a:rPr>
              <a:t>-t : truncates set1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https://www.geeksforgeeks.org/tr-command-in-unix-linux-with-examples/</a:t>
            </a: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  <a:latin typeface="Courier"/>
              <a:cs typeface="Courier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5093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9 Data Cleaning/Processing (3)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219256" cy="259228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Code #1: Remove control chars (2)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2000" dirty="0">
                <a:solidFill>
                  <a:schemeClr val="tx1"/>
                </a:solidFill>
              </a:rPr>
              <a:t>Remove ^M character from CSV files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2000" dirty="0">
                <a:solidFill>
                  <a:srgbClr val="0070C0"/>
                </a:solidFill>
              </a:rPr>
              <a:t>controlm.csv: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DN,TEST,WEEK_MINUS1,WEEK0,WEEK1,WEEK2,WEEK3,WEEK4,WEEK10,WEEK12,WEEK14,WEEK15,WEEK17,WEEK18,WEEK19,WEEK21^M1,BASO,,1.4,,0.8,,1.2,,1.1,,,2.2,,,1.4^M1,BASOAB,,0.05,,0.04,,0.05,,0.04,,,0.07,,,0.05^M1,EOS,,6.1,,6.2,,7.5,,6.6,,,7.0,,,6.2^M1,EOSAB,,0.22,,0.30,,0.27,,0.25,,,0.22,,,0.21^M1,HCT,,35.0,,34.2,,34.6,,34.3,,,36.2,,,34.1^M1,HGB,,11.8,,11.1,,11.6,,11.5,,,12.1,,,11.3^M1,LYM,,36.7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  <a:latin typeface="Courier"/>
              <a:cs typeface="Courier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0137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9 Data Cleaning/Processing (3)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219256" cy="172819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Code #2: Same Delimiter in CSV File (1)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Replace multiple delimiters in CSV files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Delimiter.sh: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mr-IN" sz="1800" dirty="0">
                <a:solidFill>
                  <a:schemeClr val="tx1"/>
                </a:solidFill>
                <a:latin typeface="Courier"/>
                <a:cs typeface="Courier"/>
              </a:rPr>
              <a:t>cat delimiter1.txt | sed -e 's/:/,/' -e 's/|/,/' -e 's/\^/,/'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  <a:latin typeface="Courier"/>
              <a:cs typeface="Courier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2254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9 Data Cleaning/Processing (3)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219256" cy="259228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Code #2: Same Delimiter in CSV File (2)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2000" dirty="0">
                <a:solidFill>
                  <a:schemeClr val="tx1"/>
                </a:solidFill>
              </a:rPr>
              <a:t>Replace multiple delimiters in CSV files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20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2000" dirty="0">
                <a:solidFill>
                  <a:schemeClr val="tx1"/>
                </a:solidFill>
              </a:rPr>
              <a:t>Delimiter.csv: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latin typeface="Courier"/>
                <a:cs typeface="Courier"/>
              </a:rPr>
              <a:t>1000|Jane:Edwards^Sales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latin typeface="Courier"/>
                <a:cs typeface="Courier"/>
              </a:rPr>
              <a:t>2000|Tom:Smith^Development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latin typeface="Courier"/>
                <a:cs typeface="Courier"/>
              </a:rPr>
              <a:t>3000|Dave:Del </a:t>
            </a:r>
            <a:r>
              <a:rPr lang="en-US" sz="1800" dirty="0" err="1">
                <a:solidFill>
                  <a:schemeClr val="tx1"/>
                </a:solidFill>
                <a:latin typeface="Courier"/>
                <a:cs typeface="Courier"/>
              </a:rPr>
              <a:t>Ray^Marketing</a:t>
            </a:r>
            <a:endParaRPr lang="en-US" sz="1800" dirty="0">
              <a:solidFill>
                <a:schemeClr val="tx1"/>
              </a:solidFill>
              <a:latin typeface="Courier"/>
              <a:cs typeface="Courier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  <a:latin typeface="Courier"/>
              <a:cs typeface="Courier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6583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9 Data Cleaning/Processing (3)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219256" cy="432048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Code #3: Uneven Data Sets (1)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Regularize uneven datasets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FixedFieldCount1.sh: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latin typeface="Courier"/>
                <a:cs typeface="Courier"/>
              </a:rPr>
              <a:t>echo "aa bb cc dd </a:t>
            </a:r>
            <a:r>
              <a:rPr lang="en-US" sz="1800" dirty="0" err="1">
                <a:solidFill>
                  <a:schemeClr val="tx1"/>
                </a:solidFill>
                <a:latin typeface="Courier"/>
                <a:cs typeface="Courier"/>
              </a:rPr>
              <a:t>ee</a:t>
            </a:r>
            <a:r>
              <a:rPr lang="en-US" sz="1800" dirty="0">
                <a:solidFill>
                  <a:schemeClr val="tx1"/>
                </a:solidFill>
                <a:latin typeface="Courier"/>
                <a:cs typeface="Courier"/>
              </a:rPr>
              <a:t> ff gg </a:t>
            </a:r>
            <a:r>
              <a:rPr lang="en-US" sz="1800" dirty="0" err="1">
                <a:solidFill>
                  <a:schemeClr val="tx1"/>
                </a:solidFill>
                <a:latin typeface="Courier"/>
                <a:cs typeface="Courier"/>
              </a:rPr>
              <a:t>hh</a:t>
            </a:r>
            <a:r>
              <a:rPr lang="en-US" sz="1800" dirty="0">
                <a:solidFill>
                  <a:schemeClr val="tx1"/>
                </a:solidFill>
                <a:latin typeface="Courier"/>
                <a:cs typeface="Courier"/>
              </a:rPr>
              <a:t>"| </a:t>
            </a:r>
            <a:r>
              <a:rPr lang="en-US" sz="1800" dirty="0" err="1">
                <a:solidFill>
                  <a:schemeClr val="tx1"/>
                </a:solidFill>
                <a:latin typeface="Courier"/>
                <a:cs typeface="Courier"/>
              </a:rPr>
              <a:t>awk</a:t>
            </a:r>
            <a:r>
              <a:rPr lang="en-US" sz="1800" dirty="0">
                <a:solidFill>
                  <a:schemeClr val="tx1"/>
                </a:solidFill>
                <a:latin typeface="Courier"/>
                <a:cs typeface="Courier"/>
              </a:rPr>
              <a:t> ‘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latin typeface="Courier"/>
                <a:cs typeface="Courier"/>
              </a:rPr>
              <a:t>BEGIN { </a:t>
            </a:r>
            <a:r>
              <a:rPr lang="en-US" sz="1800" dirty="0" err="1">
                <a:solidFill>
                  <a:schemeClr val="tx1"/>
                </a:solidFill>
                <a:latin typeface="Courier"/>
                <a:cs typeface="Courier"/>
              </a:rPr>
              <a:t>colCount</a:t>
            </a:r>
            <a:r>
              <a:rPr lang="en-US" sz="1800" dirty="0">
                <a:solidFill>
                  <a:schemeClr val="tx1"/>
                </a:solidFill>
                <a:latin typeface="Courier"/>
                <a:cs typeface="Courier"/>
              </a:rPr>
              <a:t> = 3 }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latin typeface="Courier"/>
                <a:cs typeface="Courier"/>
              </a:rPr>
              <a:t>{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latin typeface="Courier"/>
                <a:cs typeface="Courier"/>
              </a:rPr>
              <a:t>  </a:t>
            </a:r>
            <a:r>
              <a:rPr lang="mr-IN" sz="1800" dirty="0">
                <a:solidFill>
                  <a:schemeClr val="tx1"/>
                </a:solidFill>
                <a:latin typeface="Courier"/>
                <a:cs typeface="Courier"/>
              </a:rPr>
              <a:t>for(i=1; i&lt;=NF; i++) {</a:t>
            </a:r>
            <a:endParaRPr lang="en-US" sz="1800" dirty="0">
              <a:solidFill>
                <a:schemeClr val="tx1"/>
              </a:solidFill>
              <a:latin typeface="Courier"/>
              <a:cs typeface="Courier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latin typeface="Courier"/>
                <a:cs typeface="Courier"/>
              </a:rPr>
              <a:t>    </a:t>
            </a:r>
            <a:r>
              <a:rPr lang="mr-IN" sz="1800" dirty="0">
                <a:solidFill>
                  <a:schemeClr val="tx1"/>
                </a:solidFill>
                <a:latin typeface="Courier"/>
                <a:cs typeface="Courier"/>
              </a:rPr>
              <a:t>printf("%s ", $i)</a:t>
            </a:r>
            <a:endParaRPr lang="en-US" sz="1800" dirty="0">
              <a:solidFill>
                <a:schemeClr val="tx1"/>
              </a:solidFill>
              <a:latin typeface="Courier"/>
              <a:cs typeface="Courier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latin typeface="Courier"/>
                <a:cs typeface="Courier"/>
              </a:rPr>
              <a:t>    </a:t>
            </a:r>
            <a:r>
              <a:rPr lang="mr-IN" sz="1800" dirty="0">
                <a:solidFill>
                  <a:schemeClr val="tx1"/>
                </a:solidFill>
                <a:latin typeface="Courier"/>
                <a:cs typeface="Courier"/>
              </a:rPr>
              <a:t>if(i % colCount == 0) { print "" }</a:t>
            </a:r>
            <a:endParaRPr lang="en-US" sz="1800" dirty="0">
              <a:solidFill>
                <a:schemeClr val="tx1"/>
              </a:solidFill>
              <a:latin typeface="Courier"/>
              <a:cs typeface="Courier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mr-IN" sz="1800" dirty="0">
                <a:solidFill>
                  <a:schemeClr val="tx1"/>
                </a:solidFill>
                <a:latin typeface="Courier"/>
                <a:cs typeface="Courier"/>
              </a:rPr>
              <a:t>}</a:t>
            </a:r>
            <a:endParaRPr lang="en-US" sz="1800" dirty="0">
              <a:solidFill>
                <a:schemeClr val="tx1"/>
              </a:solidFill>
              <a:latin typeface="Courier"/>
              <a:cs typeface="Courier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mr-IN" sz="1800" dirty="0">
                <a:solidFill>
                  <a:schemeClr val="tx1"/>
                </a:solidFill>
                <a:latin typeface="Courier"/>
                <a:cs typeface="Courier"/>
              </a:rPr>
              <a:t>print "“</a:t>
            </a:r>
            <a:endParaRPr lang="en-US" sz="1800" dirty="0">
              <a:solidFill>
                <a:schemeClr val="tx1"/>
              </a:solidFill>
              <a:latin typeface="Courier"/>
              <a:cs typeface="Courier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mr-IN" sz="1800" dirty="0">
                <a:solidFill>
                  <a:schemeClr val="tx1"/>
                </a:solidFill>
                <a:latin typeface="Courier"/>
                <a:cs typeface="Courier"/>
              </a:rPr>
              <a:t>}</a:t>
            </a:r>
            <a:endParaRPr lang="en-US" sz="1800" dirty="0">
              <a:solidFill>
                <a:schemeClr val="tx1"/>
              </a:solidFill>
              <a:latin typeface="Courier"/>
              <a:cs typeface="Courier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mr-IN" sz="1800" dirty="0">
                <a:solidFill>
                  <a:schemeClr val="tx1"/>
                </a:solidFill>
                <a:latin typeface="Courier"/>
                <a:cs typeface="Courier"/>
              </a:rPr>
              <a:t>'</a:t>
            </a:r>
            <a:endParaRPr lang="en-US" sz="1800" dirty="0">
              <a:solidFill>
                <a:schemeClr val="tx1"/>
              </a:solidFill>
              <a:latin typeface="Courier"/>
              <a:cs typeface="Courier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  <a:latin typeface="Courier"/>
              <a:cs typeface="Courier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78030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9 Data Cleaning/Processing (3)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219256" cy="208823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Code #3: Uneven Data Sets (2)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Regularize uneven datasets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FixedFieldCount1.sh output: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aa bb cc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dd </a:t>
            </a:r>
            <a:r>
              <a:rPr lang="en-US" sz="1800" dirty="0" err="1">
                <a:solidFill>
                  <a:schemeClr val="tx1"/>
                </a:solidFill>
              </a:rPr>
              <a:t>ee</a:t>
            </a:r>
            <a:r>
              <a:rPr lang="en-US" sz="1800" dirty="0">
                <a:solidFill>
                  <a:schemeClr val="tx1"/>
                </a:solidFill>
              </a:rPr>
              <a:t> ff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gg </a:t>
            </a:r>
            <a:r>
              <a:rPr lang="en-US" sz="1800" dirty="0" err="1">
                <a:solidFill>
                  <a:schemeClr val="tx1"/>
                </a:solidFill>
              </a:rPr>
              <a:t>hh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  <a:latin typeface="Courier"/>
              <a:cs typeface="Courier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30284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9 Data Cleaning/Processing (3)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219256" cy="482453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Code #4: Uneven Data Sets (3)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</a:rPr>
              <a:t>Regularize uneven datasets</a:t>
            </a:r>
          </a:p>
          <a:p>
            <a:pPr algn="l"/>
            <a:endParaRPr lang="en-US" sz="1800" dirty="0">
              <a:solidFill>
                <a:schemeClr val="tx1"/>
              </a:solidFill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</a:rPr>
              <a:t>FixedFieldCount2.sh: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"/>
                <a:cs typeface="Courier"/>
              </a:rPr>
              <a:t>echo "aa bb cc dd </a:t>
            </a:r>
            <a:r>
              <a:rPr lang="en-US" sz="1800" dirty="0" err="1">
                <a:solidFill>
                  <a:schemeClr val="tx1"/>
                </a:solidFill>
                <a:latin typeface="Courier"/>
                <a:cs typeface="Courier"/>
              </a:rPr>
              <a:t>ee</a:t>
            </a:r>
            <a:r>
              <a:rPr lang="en-US" sz="1800" dirty="0">
                <a:solidFill>
                  <a:schemeClr val="tx1"/>
                </a:solidFill>
                <a:latin typeface="Courier"/>
                <a:cs typeface="Courier"/>
              </a:rPr>
              <a:t> ff gg </a:t>
            </a:r>
            <a:r>
              <a:rPr lang="en-US" sz="1800" dirty="0" err="1">
                <a:solidFill>
                  <a:schemeClr val="tx1"/>
                </a:solidFill>
                <a:latin typeface="Courier"/>
                <a:cs typeface="Courier"/>
              </a:rPr>
              <a:t>hh</a:t>
            </a:r>
            <a:r>
              <a:rPr lang="en-US" sz="1800" dirty="0">
                <a:solidFill>
                  <a:schemeClr val="tx1"/>
                </a:solidFill>
                <a:latin typeface="Courier"/>
                <a:cs typeface="Courier"/>
              </a:rPr>
              <a:t>"| </a:t>
            </a:r>
            <a:r>
              <a:rPr lang="en-US" sz="1800" dirty="0" err="1">
                <a:solidFill>
                  <a:schemeClr val="tx1"/>
                </a:solidFill>
                <a:latin typeface="Courier"/>
                <a:cs typeface="Courier"/>
              </a:rPr>
              <a:t>awk</a:t>
            </a:r>
            <a:r>
              <a:rPr lang="en-US" sz="1800" dirty="0">
                <a:solidFill>
                  <a:schemeClr val="tx1"/>
                </a:solidFill>
                <a:latin typeface="Courier"/>
                <a:cs typeface="Courier"/>
              </a:rPr>
              <a:t> '</a:t>
            </a:r>
            <a:br>
              <a:rPr lang="en-US" sz="18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1800" dirty="0">
                <a:solidFill>
                  <a:schemeClr val="tx1"/>
                </a:solidFill>
                <a:latin typeface="Courier"/>
                <a:cs typeface="Courier"/>
              </a:rPr>
              <a:t>cat Employees.txt | </a:t>
            </a:r>
            <a:r>
              <a:rPr lang="en-US" sz="1800" dirty="0" err="1">
                <a:solidFill>
                  <a:schemeClr val="tx1"/>
                </a:solidFill>
                <a:latin typeface="Courier"/>
                <a:cs typeface="Courier"/>
              </a:rPr>
              <a:t>awk</a:t>
            </a:r>
            <a:r>
              <a:rPr lang="en-US" sz="1800" dirty="0">
                <a:solidFill>
                  <a:schemeClr val="tx1"/>
                </a:solidFill>
                <a:latin typeface="Courier"/>
                <a:cs typeface="Courier"/>
              </a:rPr>
              <a:t> -F":" '{</a:t>
            </a:r>
            <a:r>
              <a:rPr lang="en-US" sz="1800" dirty="0" err="1">
                <a:solidFill>
                  <a:schemeClr val="tx1"/>
                </a:solidFill>
                <a:latin typeface="Courier"/>
                <a:cs typeface="Courier"/>
              </a:rPr>
              <a:t>printf</a:t>
            </a:r>
            <a:r>
              <a:rPr lang="en-US" sz="1800" dirty="0">
                <a:solidFill>
                  <a:schemeClr val="tx1"/>
                </a:solidFill>
                <a:latin typeface="Courier"/>
                <a:cs typeface="Courier"/>
              </a:rPr>
              <a:t>("%s", $0)}' | </a:t>
            </a:r>
            <a:r>
              <a:rPr lang="en-US" sz="1800" dirty="0" err="1">
                <a:solidFill>
                  <a:schemeClr val="tx1"/>
                </a:solidFill>
                <a:latin typeface="Courier"/>
                <a:cs typeface="Courier"/>
              </a:rPr>
              <a:t>awk</a:t>
            </a:r>
            <a:r>
              <a:rPr lang="en-US" sz="1800" dirty="0">
                <a:solidFill>
                  <a:schemeClr val="tx1"/>
                </a:solidFill>
                <a:latin typeface="Courier"/>
                <a:cs typeface="Courier"/>
              </a:rPr>
              <a:t> -F':' '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"/>
                <a:cs typeface="Courier"/>
              </a:rPr>
              <a:t>BEGIN { </a:t>
            </a:r>
            <a:r>
              <a:rPr lang="en-US" sz="1800" dirty="0" err="1">
                <a:solidFill>
                  <a:schemeClr val="tx1"/>
                </a:solidFill>
                <a:latin typeface="Courier"/>
                <a:cs typeface="Courier"/>
              </a:rPr>
              <a:t>colCount</a:t>
            </a:r>
            <a:r>
              <a:rPr lang="en-US" sz="1800" dirty="0">
                <a:solidFill>
                  <a:schemeClr val="tx1"/>
                </a:solidFill>
                <a:latin typeface="Courier"/>
                <a:cs typeface="Courier"/>
              </a:rPr>
              <a:t> = 3 }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"/>
                <a:cs typeface="Courier"/>
              </a:rPr>
              <a:t>{</a:t>
            </a:r>
          </a:p>
          <a:p>
            <a:pPr algn="l"/>
            <a:r>
              <a:rPr lang="mr-IN" sz="1800" dirty="0">
                <a:solidFill>
                  <a:schemeClr val="tx1"/>
                </a:solidFill>
                <a:latin typeface="Courier"/>
                <a:cs typeface="Courier"/>
              </a:rPr>
              <a:t>  for(i=1; i&lt;=NF; i++) {</a:t>
            </a:r>
          </a:p>
          <a:p>
            <a:pPr algn="l"/>
            <a:r>
              <a:rPr lang="mr-IN" sz="1800" dirty="0">
                <a:solidFill>
                  <a:schemeClr val="tx1"/>
                </a:solidFill>
                <a:latin typeface="Courier"/>
                <a:cs typeface="Courier"/>
              </a:rPr>
              <a:t>     printf("%s#", $i)</a:t>
            </a:r>
          </a:p>
          <a:p>
            <a:pPr algn="l"/>
            <a:r>
              <a:rPr lang="mr-IN" sz="1800" dirty="0">
                <a:solidFill>
                  <a:schemeClr val="tx1"/>
                </a:solidFill>
                <a:latin typeface="Courier"/>
                <a:cs typeface="Courier"/>
              </a:rPr>
              <a:t>     if(i % colCount == 0) { print "" }</a:t>
            </a:r>
          </a:p>
          <a:p>
            <a:pPr algn="l"/>
            <a:r>
              <a:rPr lang="mr-IN" sz="1800" dirty="0">
                <a:solidFill>
                  <a:schemeClr val="tx1"/>
                </a:solidFill>
                <a:latin typeface="Courier"/>
                <a:cs typeface="Courier"/>
              </a:rPr>
              <a:t>  }</a:t>
            </a:r>
            <a:endParaRPr lang="en-US" sz="1800" dirty="0">
              <a:solidFill>
                <a:schemeClr val="tx1"/>
              </a:solidFill>
              <a:latin typeface="Courier"/>
              <a:cs typeface="Courier"/>
            </a:endParaRPr>
          </a:p>
          <a:p>
            <a:pPr algn="l"/>
            <a:r>
              <a:rPr lang="mr-IN" sz="1800" dirty="0">
                <a:solidFill>
                  <a:schemeClr val="tx1"/>
                </a:solidFill>
                <a:latin typeface="Courier"/>
                <a:cs typeface="Courier"/>
              </a:rPr>
              <a:t>}</a:t>
            </a:r>
          </a:p>
          <a:p>
            <a:pPr algn="l"/>
            <a:r>
              <a:rPr lang="mr-IN" sz="1800" dirty="0">
                <a:solidFill>
                  <a:schemeClr val="tx1"/>
                </a:solidFill>
                <a:latin typeface="Courier"/>
                <a:cs typeface="Courier"/>
              </a:rPr>
              <a:t>'</a:t>
            </a:r>
            <a:endParaRPr lang="en-US" sz="1800" dirty="0">
              <a:solidFill>
                <a:schemeClr val="tx1"/>
              </a:solidFill>
              <a:latin typeface="Courier"/>
              <a:cs typeface="Courier"/>
            </a:endParaRPr>
          </a:p>
          <a:p>
            <a:pPr algn="l"/>
            <a:endParaRPr lang="en-US" sz="1800" dirty="0">
              <a:solidFill>
                <a:schemeClr val="tx1"/>
              </a:solidFill>
            </a:endParaRPr>
          </a:p>
          <a:p>
            <a:pPr algn="l"/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  <a:latin typeface="Courier"/>
              <a:cs typeface="Courier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36254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2601</TotalTime>
  <Words>1129</Words>
  <Application>Microsoft Office PowerPoint</Application>
  <PresentationFormat>On-screen Show (4:3)</PresentationFormat>
  <Paragraphs>202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Consolas</vt:lpstr>
      <vt:lpstr>Courier</vt:lpstr>
      <vt:lpstr>Roboto</vt:lpstr>
      <vt:lpstr>Wingdings</vt:lpstr>
      <vt:lpstr>Office 佈景主題</vt:lpstr>
      <vt:lpstr>9 Data Cleaning/Processing (3)</vt:lpstr>
      <vt:lpstr>9 Data Cleaning/Processing (3)</vt:lpstr>
      <vt:lpstr>9 Data Cleaning/Processing (3)</vt:lpstr>
      <vt:lpstr>9 Data Cleaning/Processing (3)</vt:lpstr>
      <vt:lpstr>9 Data Cleaning/Processing (3)</vt:lpstr>
      <vt:lpstr>9 Data Cleaning/Processing (3)</vt:lpstr>
      <vt:lpstr>9 Data Cleaning/Processing (3)</vt:lpstr>
      <vt:lpstr>9 Data Cleaning/Processing (3)</vt:lpstr>
      <vt:lpstr>9 Data Cleaning/Processing (3)</vt:lpstr>
      <vt:lpstr>9 Data Cleaning/Processing (3)</vt:lpstr>
      <vt:lpstr>9 Data Cleaning/Processing (3)</vt:lpstr>
      <vt:lpstr>9 Data Cleaning/Processing (3)</vt:lpstr>
      <vt:lpstr>9 Data Cleaning/Processing (3)</vt:lpstr>
      <vt:lpstr>9 Data Cleaning/Processing (3)</vt:lpstr>
      <vt:lpstr>9 Data Cleaning/Processing (3)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1385</cp:revision>
  <dcterms:created xsi:type="dcterms:W3CDTF">2018-09-28T16:40:41Z</dcterms:created>
  <dcterms:modified xsi:type="dcterms:W3CDTF">2019-03-30T23:30:28Z</dcterms:modified>
</cp:coreProperties>
</file>