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80" r:id="rId4"/>
    <p:sldId id="258" r:id="rId5"/>
    <p:sldId id="261" r:id="rId6"/>
    <p:sldId id="262" r:id="rId7"/>
    <p:sldId id="264" r:id="rId8"/>
    <p:sldId id="263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6806" autoAdjust="0"/>
  </p:normalViewPr>
  <p:slideViewPr>
    <p:cSldViewPr>
      <p:cViewPr varScale="1">
        <p:scale>
          <a:sx n="88" d="100"/>
          <a:sy n="88" d="100"/>
        </p:scale>
        <p:origin x="5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ist08.wordpress.com/tag/he-initialization/" TargetMode="External"/><Relationship Id="rId2" Type="http://schemas.openxmlformats.org/officeDocument/2006/relationships/hyperlink" Target="http://andyljones.tumblr.com/post/110998971763/an-explanation-of-xavier-initializa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wton%27s_method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difference-between-a-parameter-and-a-hyperparameter/" TargetMode="External"/><Relationship Id="rId2" Type="http://schemas.openxmlformats.org/officeDocument/2006/relationships/hyperlink" Target="https://machinelearningmastery.com/gentle-introduction-concept-drift-machine-learnin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Tweaking NN Parameters (1)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NN Initialization Techniques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A) Random values selected from N(0,1)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B) Xavier’s initialization: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The range for uniform distribution: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x = sqrt(6.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0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/(in + out))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for normal distribution: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stddev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sqrt(2.0/(in + out))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http://andyljones.tumblr.com/post/110998971763/an-explanation-of-xavier-initialization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C) He’s method (</a:t>
            </a:r>
            <a:r>
              <a:rPr lang="en-US" sz="1600" dirty="0" err="1">
                <a:solidFill>
                  <a:schemeClr val="tx1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https://smist08.wordpress.com/tag/he-initialization/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37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Dropout Rate vs 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Why make a complicated model and apply dropout?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some networks take days/weeks to train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usually do not know if your network has more parameters than necessary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use too few parameters and it underfits, then you need to train again and wait longer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overshoot the number of parameters and use dropout at the same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=&gt; adding dropout doesn't hurt even if the # of parameters is near the optimal range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1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Dropout Rate vs Hidden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 A) a 4K parameter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achieves 99.17%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two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no dropout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 B) a 250K parameter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achieves 99.55%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three layers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70% dropout per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00FF"/>
                </a:solidFill>
              </a:rPr>
              <a:t>=&gt; the dropout helps improve accuracy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15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Adaptive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LR rate significantly affects model performance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LR is difficult to set reliably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LR is sensitive to some directions in parameter space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LR is insensitive to other directions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momentum algorithm can help mitigate these issues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but this involves introducing another hyperparameter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8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Adaptive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use a *different* LR for each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Ex: the delta-bar-delta algorithm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Key idea: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if the partial derivative of the loss, with respect to a given model parameter, remains the same sign, then </a:t>
            </a:r>
            <a:r>
              <a:rPr lang="en-US" sz="1600" dirty="0">
                <a:solidFill>
                  <a:srgbClr val="C00000"/>
                </a:solidFill>
              </a:rPr>
              <a:t>increase</a:t>
            </a:r>
            <a:r>
              <a:rPr lang="en-US" sz="1600" dirty="0">
                <a:solidFill>
                  <a:schemeClr val="tx1"/>
                </a:solidFill>
              </a:rPr>
              <a:t> the learning rate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if that partial derivative changes sign, </a:t>
            </a:r>
            <a:r>
              <a:rPr lang="en-US" sz="1600" dirty="0">
                <a:solidFill>
                  <a:srgbClr val="C00000"/>
                </a:solidFill>
              </a:rPr>
              <a:t>decrease</a:t>
            </a:r>
            <a:r>
              <a:rPr lang="en-US" sz="1600" dirty="0">
                <a:solidFill>
                  <a:schemeClr val="tx1"/>
                </a:solidFill>
              </a:rPr>
              <a:t> the 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54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72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Adaptive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AdaGrad</a:t>
            </a:r>
            <a:r>
              <a:rPr lang="en-US" sz="1600" dirty="0">
                <a:solidFill>
                  <a:schemeClr val="tx1"/>
                </a:solidFill>
              </a:rPr>
              <a:t> algorithm: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individually adapts the learning rates of all model parameters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scales them inversely proportional to the square root of the sum of all the historical squared values of the gradient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parameters with the largest partial derivative of the loss have </a:t>
            </a:r>
            <a:r>
              <a:rPr lang="en-US" sz="1600" dirty="0" err="1">
                <a:solidFill>
                  <a:schemeClr val="tx1"/>
                </a:solidFill>
              </a:rPr>
              <a:t>acorrespondingly</a:t>
            </a:r>
            <a:r>
              <a:rPr lang="en-US" sz="1600" dirty="0">
                <a:solidFill>
                  <a:schemeClr val="tx1"/>
                </a:solidFill>
              </a:rPr>
              <a:t> rapid decrease in their learning rate,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parameters with small partial derivatives have a relatively small decrease in their 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4032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Adaptive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Adam algorithm: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another adaptive learning rate optimization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name "Adam" derives from the phrase "adaptive moments"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variant on the combination of </a:t>
            </a:r>
            <a:r>
              <a:rPr lang="en-US" sz="1600" dirty="0" err="1">
                <a:solidFill>
                  <a:schemeClr val="tx1"/>
                </a:solidFill>
              </a:rPr>
              <a:t>RMSProp</a:t>
            </a:r>
            <a:r>
              <a:rPr lang="en-US" sz="1600" dirty="0">
                <a:solidFill>
                  <a:schemeClr val="tx1"/>
                </a:solidFill>
              </a:rPr>
              <a:t> and momentum with a few important distinctions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in Adam momentum is incorporated directly as an estimate of the ﬁrst-order moment (with exponential weighting) of the gradient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the simplest way to add momentum to </a:t>
            </a:r>
            <a:r>
              <a:rPr lang="en-US" sz="1600" dirty="0" err="1">
                <a:solidFill>
                  <a:schemeClr val="tx1"/>
                </a:solidFill>
              </a:rPr>
              <a:t>RMSProp</a:t>
            </a:r>
            <a:r>
              <a:rPr lang="en-US" sz="1600" dirty="0">
                <a:solidFill>
                  <a:schemeClr val="tx1"/>
                </a:solidFill>
              </a:rPr>
              <a:t> is to apply momentum to the rescaled gradients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combining momentum with rescaling does not have a clear theoretical motivation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4) Adam includes bias corrections to the estimates of both the ﬁrst-order moments (the momentum term) and the (uncentered) second-order moments to account for their initialization at the origin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20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Adaptive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RMSProp</a:t>
            </a:r>
            <a:r>
              <a:rPr lang="en-US" sz="1600" dirty="0">
                <a:solidFill>
                  <a:schemeClr val="tx1"/>
                </a:solidFill>
              </a:rPr>
              <a:t> algorithm: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modiﬁes </a:t>
            </a:r>
            <a:r>
              <a:rPr lang="en-US" sz="1600" dirty="0" err="1">
                <a:solidFill>
                  <a:schemeClr val="tx1"/>
                </a:solidFill>
              </a:rPr>
              <a:t>AdaGrad</a:t>
            </a:r>
            <a:r>
              <a:rPr lang="en-US" sz="1600" dirty="0">
                <a:solidFill>
                  <a:schemeClr val="tx1"/>
                </a:solidFill>
              </a:rPr>
              <a:t> to perform better in the nonconvex setting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changes the gradient accumulation into an exponentially weighted moving average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uses an exponentially decaying average to discard history from the extreme past to converge rapidly after ﬁnding a convex bowl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14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Learning Rates (</a:t>
            </a:r>
            <a:r>
              <a:rPr lang="en-US" sz="1600" b="1" dirty="0">
                <a:solidFill>
                  <a:srgbClr val="C00000"/>
                </a:solidFill>
              </a:rPr>
              <a:t>Math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Newton’s method: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https://en.wikipedia.org/wiki/Newton%27s_method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Conjugate gradients: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method to efficiently avoid the calculation of the inverse Hessian by iteratively descending conjugate directions  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inspiration for this approach follows from a careful study of the weakness of the method of steepest descent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20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136904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Batch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It’s not an optimization algorithm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 is a method of adaptive reparameterization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it's motivated by the difficulty of training very deep models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very deep models involve the composition of several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gradient tells how to update each parameter, under the assumption that the other layers do not change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practice, we update all the layers simultaneously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make the update, unexpected results can happen because many functions composed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Parameters vs Hyperparameters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Initializing Neural Networks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Adaptive Learning Rates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Batch Normalization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Local Minima vs Saddle Points (MATH)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Cliffs and Exploding Gradients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39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2776"/>
            <a:ext cx="8136904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Local Minima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Convex functions: either one max or one min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Non-convex functions: can have many local minima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NNs often have non-convex cost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Flat region: any point is acceptable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21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3548" y="1412776"/>
            <a:ext cx="8136904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Saddle Points (</a:t>
            </a:r>
            <a:r>
              <a:rPr lang="en-US" sz="1600" b="1" dirty="0">
                <a:solidFill>
                  <a:srgbClr val="C00000"/>
                </a:solidFill>
              </a:rPr>
              <a:t>MATH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has a local minimum along one cross-section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and a local maximum along another cross-section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Hessian matrix has both + and – eigenvalues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points lying along eigenvectors associated with positive eigenvalues have greater cost than the saddle point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points lying along negative eigenvalues have lower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3548" y="1412776"/>
            <a:ext cx="8136904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Local Minima vs Saddle Points (</a:t>
            </a:r>
            <a:r>
              <a:rPr lang="en-US" sz="1600" b="1" dirty="0">
                <a:solidFill>
                  <a:srgbClr val="C00000"/>
                </a:solidFill>
              </a:rPr>
              <a:t>MATH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many random functions have the following behavior: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low-dimensional spaces, local minima are common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higher-dimensional spaces, local minima are rare, and saddle points are more common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f:Rn→R is of this type: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expected ratio of (# of saddle points/# local minima) is exponential in 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intuition: the Hessian matrix at a local minimum has only positive eigenvalues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86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3548" y="1412776"/>
            <a:ext cx="8136904" cy="28083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Cliffs/Exploding Gradients (MATH)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NNs with many layers often have very steep regions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such regions are also called </a:t>
            </a:r>
            <a:r>
              <a:rPr lang="en-US" sz="1600" dirty="0">
                <a:solidFill>
                  <a:srgbClr val="0070C0"/>
                </a:solidFill>
              </a:rPr>
              <a:t>cliffs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due to multiplication of several large weights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 the face of an extremely steep cliff structure, the gradient update step can move the parameters extremely far, usually jumping off the cliﬀ structure altogether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Avoid problem via the gradient clipping heuristic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137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a Model Parameter?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configuration variable that is </a:t>
            </a:r>
            <a:r>
              <a:rPr lang="en-US" sz="1600" dirty="0">
                <a:solidFill>
                  <a:srgbClr val="0070C0"/>
                </a:solidFill>
              </a:rPr>
              <a:t>internal </a:t>
            </a:r>
            <a:r>
              <a:rPr lang="en-US" sz="1600" dirty="0">
                <a:solidFill>
                  <a:schemeClr val="tx1"/>
                </a:solidFill>
              </a:rPr>
              <a:t>to the model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and whose value can be estimated from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 parameters are: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required by the model when making predictions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estimated or learned from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often not set manually by the practitioner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often saved as part of the learned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0070C0"/>
                </a:solidFill>
              </a:rPr>
              <a:t>=&gt; A model is defined by its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a Model </a:t>
            </a:r>
            <a:r>
              <a:rPr lang="en-US" sz="1600" b="1" dirty="0" err="1">
                <a:solidFill>
                  <a:schemeClr val="tx1"/>
                </a:solidFill>
              </a:rPr>
              <a:t>HyperParameter</a:t>
            </a:r>
            <a:r>
              <a:rPr lang="en-US" sz="1600" b="1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configuration that is </a:t>
            </a:r>
            <a:r>
              <a:rPr lang="en-US" sz="1600" dirty="0">
                <a:solidFill>
                  <a:srgbClr val="1200FF"/>
                </a:solidFill>
              </a:rPr>
              <a:t>external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to the model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and whose value cannot be estimated from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 hyperparameters are often: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used in processes to help estimate model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specified by the practitioner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set using heuristics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tuned for a given predictive modeling problem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rgbClr val="1200FF"/>
                </a:solidFill>
              </a:rPr>
              <a:t>=&gt; The hyperparameters influence the training process used to arrive at the model parameters</a:t>
            </a:r>
          </a:p>
          <a:p>
            <a:pPr algn="l"/>
            <a:endParaRPr lang="en-US" sz="1600" dirty="0">
              <a:solidFill>
                <a:srgbClr val="1200FF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Parameter vs </a:t>
            </a:r>
            <a:r>
              <a:rPr lang="en-US" sz="1600" b="1" dirty="0" err="1">
                <a:solidFill>
                  <a:schemeClr val="tx1"/>
                </a:solidFill>
              </a:rPr>
              <a:t>HyperParameter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algorithm chooses the parameters via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hyperparameters are chosen by you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Weights are parameters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learning rate is a hyperparameter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Network architecture is more model design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 parameters may need to be updated if there is a change or drift in your data over time: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https://machinelearningmastery.com/gentle-introduction-concept-drift-machine-learning/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https://machinelearningmastery.com/difference-between-a-parameter-and-a-hyperparameter/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93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Concept Drift?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ML/data mining it’s described as: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rgbClr val="0070C0"/>
                </a:solidFill>
              </a:rPr>
              <a:t>the change in the relationships between input and output data in the underlying problem over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rgbClr val="0070C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Other domains call this change: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covariate shift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dataset shift 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nonstationarity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3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Concept Drift?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data evolve over time and must be analyzed again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Patterns/relations in such data often evolve over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models built for analyzing such data quickly become obsolete over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Changes may include: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gradual change over time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recurring or cyclical change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sudden or abrupt change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82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Ways of Handling Concept Drift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1) Do Nothing (Static Model)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2) Periodically Re-Fit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3) Periodically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4) Weight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5) Learn The Change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6) Detect and Choose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7) Data Preparation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https://machinelearningmastery.com/gentle-introduction-concept-drift-machine-learning/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Tweaking NN Parameters (1)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04856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NN Initialization Values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usually we initialize model weights to random values from Gaussian/uniform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choice of Gaussian or uniform distribution does not seem to matter much but has not been exhaustively studied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Larger initial weights yield a stronger symmetry-breaking eﬀect, helping to avoid redundant units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also help to avoid losing signal during forward or back-prop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Initial weights that are too large may result in exploding values during forward propagation or back-propagation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scale of the initial distribution, has a large eﬀect on both the outcome of the optimization procedure and the ability of the network to generalize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RNNs large weights can also result in chaos: extreme sensitivity to small perturbations of the input that the behavior of the deterministic forward propagation procedure appears 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exploding gradient problem can be mitigated by gradient clipping (thresholding the values of the gradients before performing a gradient descent step)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Large weights may also result in extreme values that cause the activation function to saturate, causing complete loss of gradient through saturated units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07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1903</Words>
  <Application>Microsoft Office PowerPoint</Application>
  <PresentationFormat>On-screen Show (4:3)</PresentationFormat>
  <Paragraphs>308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Wingdings</vt:lpstr>
      <vt:lpstr>Office 佈景主題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10 Tweaking NN Parameters (1)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1217</cp:revision>
  <dcterms:created xsi:type="dcterms:W3CDTF">2018-09-28T16:40:41Z</dcterms:created>
  <dcterms:modified xsi:type="dcterms:W3CDTF">2019-03-30T20:36:32Z</dcterms:modified>
</cp:coreProperties>
</file>