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7" r:id="rId41"/>
    <p:sldId id="299" r:id="rId42"/>
    <p:sldId id="300" r:id="rId43"/>
    <p:sldId id="301" r:id="rId44"/>
    <p:sldId id="302" r:id="rId45"/>
    <p:sldId id="259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 varScale="1">
        <p:scale>
          <a:sx n="88" d="100"/>
          <a:sy n="88" d="100"/>
        </p:scale>
        <p:origin x="5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generalization/peril-of-overfit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Data Analysis and Models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Overfitting: Generalization Curve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C9081-B7E7-4004-9468-052C31C8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0" y="1916832"/>
            <a:ext cx="7805117" cy="33289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586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Mini-Batch Size and 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Recall the following two points: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A) smaller batches =&gt; less accurate gradient updates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B) larger batches =&gt; larger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Two factors regarding mini-batch size: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time efficiency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”noisiness” of the gradient estimate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Gradient training: approximately linear in batch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details 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https://www.quora.com/Intuitively-how-does-mini-batch-size-affect-the-performance-of-stochastic-gradient-descent/answer/Brian-Wong-21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7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816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Mini-Batch Size and 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FF0000"/>
                </a:solidFill>
              </a:rPr>
              <a:t>Example: Given a set of 100,000 training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Suppose Minibatch size #1 is 100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Suppose Minibatch size #2 is 10,000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 the following is true: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MB #2 takes 100 times longer than MB #1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MB #2 makes 1 update while MB #1 makes 100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0000FF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=&gt; MB #1 might be 10x more productive which reduces training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84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Key idea: normalize each batch by both mean and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handles distributions whose features vary across the training and test data (which breaks the IID assumption)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normalizing the input in an NN enables gradient descent to reduce the oscillations when approaching the minimum point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reduce the impact of previous layers by keeping the mean and variance fixed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some way this makes the layers independent with each other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hence faster convergence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"imposes" regularization when using mini-batch size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lead to higher overall accuracy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NB: the regularization effects decrease with larger batch size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https://www.dlology.com/blog/one-simple-trick-to-train-keras-model-faster-with-batch-normalization/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25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Dropout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dropout is useful for neural networks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randomly "dropping out" unit activations in a network for one gradient step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more you drop out, the stronger the regularization: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+ 0.0 = No dropout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+ 1.0 = Drop out everything (but model learns nothing)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+ values between 0.0 and 1.0 = more useful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31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Dropout vs 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Both methods are 'Regularization by Training' methods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Dropout</a:t>
            </a:r>
            <a:r>
              <a:rPr lang="en-US" sz="1600" dirty="0"/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mostly a technique for regularization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regularizes the 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Batch normalization: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mostly a technique for improving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stabilizes the 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inputs are dynamically normalized (on a mini-batch basis)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happens to introduce some noise into the network, so it can regularize the model a little bit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6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Hyperparameter Tuning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Four main strategies available: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Trial &amp;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Grid Search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 Search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Bayesian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Details here: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https://blog.floydhub.com/guide-to-hyperparameters-search-for-deep-learning-models/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48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Hyperparameter Tuning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Tune the values for the following: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Batch size (favor mini-batch)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epochs (initially smaller)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learning rate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# of neurons per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no order of importance for these </a:t>
            </a:r>
            <a:r>
              <a:rPr lang="en-US" sz="1600" dirty="0" err="1">
                <a:solidFill>
                  <a:schemeClr val="tx1"/>
                </a:solidFill>
              </a:rPr>
              <a:t>hyperparams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Consider external services for tuning purposes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33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Optimizers with 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</a:rPr>
              <a:t>For the following optimizers: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Adadelta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Adam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RMSprop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1200FF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Keep the following points in mind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it’s safe to use the recommended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focus on tuning other hyperparameters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2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Evaluating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 useful concepts include: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confusion matrix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 and R^2 values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accuracy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precision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Recall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F1 score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p-value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</a:rPr>
              <a:t>=&gt; discussed briefly in subsequent slides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76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Evaluating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Common data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Mapping data to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9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 called an error matrix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=&gt; also a type of contingency 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2x2 set of tabular values: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TP: True Positive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FP: False Positive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TN: True Negative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FN: False Negative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https://en.wikipedia.org/wiki/Confusion_matrix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00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 and R^2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Computes a scaled measure based on MSE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Measure of correlation between actual and predicted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R: coefficient of correlation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R^2: coefficient of determination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http://www.statisticshowto.com/probability-and-statistics/coefficient-of-determination-r-squared/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5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Accuracy vs Precision vs Recall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 = # of real positive cases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N = # of real negative cases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accuracy  = (TP + TN)/[P + N]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precision = TP/[TN + FP]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recall    = TP/[TP + FN]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15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an F1 Score?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measure of a test’s accuracy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Harmonic mean of precision and recall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Best value: 1   worst value: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https://en.wikipedia.org/wiki/F1_score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97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 p-value?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Used in null hypothesis testing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Smaller p-value =&gt; higher significance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Threshold value for p: 5% or 1%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https://en.wikipedia.org/wiki/P-value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67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Prediction Bias (factors)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Incomplete feature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Noisy data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Buggy pipeline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Biased training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Overly strong regularization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94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Training versus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training set: </a:t>
            </a:r>
            <a:r>
              <a:rPr lang="en-US" sz="1600" dirty="0">
                <a:solidFill>
                  <a:schemeClr val="tx1"/>
                </a:solidFill>
              </a:rPr>
              <a:t>a subset to train a model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test set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tx1"/>
                </a:solidFill>
              </a:rPr>
              <a:t>a subset to test the trained model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ensure the following for a </a:t>
            </a:r>
            <a:r>
              <a:rPr lang="en-US" sz="1600" dirty="0">
                <a:solidFill>
                  <a:srgbClr val="1200FF"/>
                </a:solidFill>
              </a:rPr>
              <a:t>test set</a:t>
            </a:r>
            <a:r>
              <a:rPr lang="en-US" sz="16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it's large enough to yield statistically meaningful results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it's representative of the data set as a whole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Never train on test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https://developers.google.com/machine-learning/crash-course/training-and-test-sets/playground-exercise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47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Mapping Data to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FF"/>
                </a:solidFill>
              </a:rPr>
              <a:t>Mapping string values (two steps):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1)define a vocabulary of all the feature's string values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2)use this vocabulary to create a one-hot encoding that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represents a given string value as a binary vector, where: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a) one element in the vector (the given string value) is 1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b) all other elements are set to 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c) the vector length equals the size of the vocabulary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Mapping Data to Features</a:t>
            </a:r>
          </a:p>
          <a:p>
            <a:pPr algn="l"/>
            <a:r>
              <a:rPr lang="en-US" sz="1800" dirty="0">
                <a:solidFill>
                  <a:srgbClr val="1200FF"/>
                </a:solidFill>
              </a:rPr>
              <a:t>Categorical (enumerated) values: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 smallish set of values (ex: drop-down lists)</a:t>
            </a:r>
          </a:p>
          <a:p>
            <a:pPr algn="l"/>
            <a:endParaRPr lang="en-US" sz="1800" dirty="0">
              <a:solidFill>
                <a:srgbClr val="1200FF"/>
              </a:solidFill>
            </a:endParaRPr>
          </a:p>
          <a:p>
            <a:pPr algn="l"/>
            <a:r>
              <a:rPr lang="en-US" sz="1800" dirty="0"/>
              <a:t>1) Categorical variables (</a:t>
            </a:r>
            <a:r>
              <a:rPr lang="en-US" sz="1800" dirty="0">
                <a:solidFill>
                  <a:srgbClr val="0000FF"/>
                </a:solidFill>
              </a:rPr>
              <a:t>independent</a:t>
            </a:r>
            <a:r>
              <a:rPr lang="en-US" sz="1800" dirty="0"/>
              <a:t> values):</a:t>
            </a:r>
          </a:p>
          <a:p>
            <a:pPr algn="l"/>
            <a:r>
              <a:rPr lang="en-US" sz="1800" dirty="0"/>
              <a:t>The 50 US states  </a:t>
            </a:r>
          </a:p>
          <a:p>
            <a:pPr algn="l"/>
            <a:r>
              <a:rPr lang="en-US" sz="1800" dirty="0"/>
              <a:t>A set of political parties</a:t>
            </a:r>
          </a:p>
          <a:p>
            <a:pPr algn="l"/>
            <a:r>
              <a:rPr lang="en-US" sz="1800" dirty="0"/>
              <a:t>Day of week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2) Categorical variables (</a:t>
            </a:r>
            <a:r>
              <a:rPr lang="en-US" sz="1800" dirty="0">
                <a:solidFill>
                  <a:srgbClr val="0000FF"/>
                </a:solidFill>
              </a:rPr>
              <a:t>hierarchical</a:t>
            </a:r>
            <a:r>
              <a:rPr lang="en-US" sz="1800" dirty="0"/>
              <a:t> values):</a:t>
            </a:r>
          </a:p>
          <a:p>
            <a:pPr algn="l"/>
            <a:r>
              <a:rPr lang="en-US" sz="1800" dirty="0"/>
              <a:t>Pay grades</a:t>
            </a:r>
          </a:p>
          <a:p>
            <a:pPr algn="l"/>
            <a:r>
              <a:rPr lang="en-US" sz="1800" dirty="0"/>
              <a:t>Developer level 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5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Mapping Data to Features</a:t>
            </a:r>
          </a:p>
          <a:p>
            <a:pPr algn="l"/>
            <a:r>
              <a:rPr lang="en-US" sz="1800" dirty="0">
                <a:solidFill>
                  <a:srgbClr val="1200FF"/>
                </a:solidFill>
              </a:rPr>
              <a:t>Mapping categorical values:</a:t>
            </a:r>
          </a:p>
          <a:p>
            <a:pPr algn="l"/>
            <a:endParaRPr lang="en-US" sz="1800" dirty="0">
              <a:solidFill>
                <a:srgbClr val="1200FF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A) A set of scalar values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Days of week: {0=“Sunday”,1,2,3,4,5,6=“Saturday”}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Example: Gender: {0=“Male”, 1=“Female”}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Example: developer levels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{1=Intern,4=Entry,7=Intermediate,10=Senior,. . .}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1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Outlier vs Anomaly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1200FF"/>
                </a:solidFill>
              </a:rPr>
              <a:t>Outlier</a:t>
            </a:r>
            <a:r>
              <a:rPr lang="en-US" sz="16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observation with an “extreme” value as compared to the other observations in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be due to experimental error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 necessarily an anomaly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1200FF"/>
                </a:solidFill>
              </a:rPr>
              <a:t>Anomaly</a:t>
            </a:r>
            <a:r>
              <a:rPr lang="en-US" sz="16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unusual value (and also an outlier)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be indicative of an issue/problem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Very difficult to decide based on a single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Important for fraud detection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13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Mapping Data to Features</a:t>
            </a:r>
          </a:p>
          <a:p>
            <a:pPr algn="l"/>
            <a:r>
              <a:rPr lang="en-US" sz="1800" dirty="0">
                <a:solidFill>
                  <a:srgbClr val="1200FF"/>
                </a:solidFill>
              </a:rPr>
              <a:t>Mapping categorical values: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B) A set of vector values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Example:  {French, Italian, German, Other}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Nationality C1 C2 C3</a:t>
            </a:r>
          </a:p>
          <a:p>
            <a:pPr algn="l"/>
            <a:r>
              <a:rPr lang="de-DE" sz="1800" dirty="0">
                <a:latin typeface="Courier"/>
                <a:cs typeface="Courier"/>
              </a:rPr>
              <a:t>French      0  0  0</a:t>
            </a:r>
          </a:p>
          <a:p>
            <a:pPr algn="l"/>
            <a:r>
              <a:rPr lang="de-DE" sz="1800" dirty="0">
                <a:latin typeface="Courier"/>
                <a:cs typeface="Courier"/>
              </a:rPr>
              <a:t>Italian     1  0  0</a:t>
            </a:r>
          </a:p>
          <a:p>
            <a:pPr algn="l"/>
            <a:r>
              <a:rPr lang="mr-IN" sz="1800" dirty="0">
                <a:latin typeface="Courier"/>
                <a:cs typeface="Courier"/>
              </a:rPr>
              <a:t>German      0  1  0</a:t>
            </a:r>
          </a:p>
          <a:p>
            <a:pPr algn="l"/>
            <a:r>
              <a:rPr lang="de-DE" sz="1800" dirty="0">
                <a:latin typeface="Courier"/>
                <a:cs typeface="Courier"/>
              </a:rPr>
              <a:t>Other       0  0  1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</a:rPr>
              <a:t>=&gt; essentially a one-hot encoding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37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Handling Vanishing/Exploding Gradient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/>
              <a:t>1) Proper initialization of weights:</a:t>
            </a:r>
          </a:p>
          <a:p>
            <a:pPr algn="l"/>
            <a:r>
              <a:rPr lang="en-US" sz="1800" dirty="0"/>
              <a:t>Use </a:t>
            </a:r>
            <a:r>
              <a:rPr lang="en-US" sz="1800" dirty="0">
                <a:solidFill>
                  <a:srgbClr val="1200FF"/>
                </a:solidFill>
              </a:rPr>
              <a:t>Xavier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1200FF"/>
                </a:solidFill>
              </a:rPr>
              <a:t>He</a:t>
            </a:r>
            <a:r>
              <a:rPr lang="en-US" sz="1800" dirty="0"/>
              <a:t> technique instead of random values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2) Use non-saturating activation function:</a:t>
            </a:r>
          </a:p>
          <a:p>
            <a:pPr algn="l"/>
            <a:r>
              <a:rPr lang="en-US" sz="1800" dirty="0"/>
              <a:t>ELU (exponential linear unit) or Leaky </a:t>
            </a:r>
            <a:r>
              <a:rPr lang="en-US" sz="1800" dirty="0" err="1"/>
              <a:t>ReLU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3) Batch normalization [ N(0,1) ]:</a:t>
            </a:r>
          </a:p>
          <a:p>
            <a:pPr algn="l"/>
            <a:r>
              <a:rPr lang="en-US" sz="1800" dirty="0"/>
              <a:t>Scale values and shift around zero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4) Gradient clipping (specify max gradient)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5) Truncated BPTT: drop distant layers (or use LSTM cells)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Common datasets </a:t>
            </a:r>
          </a:p>
          <a:p>
            <a:pPr algn="l"/>
            <a:r>
              <a:rPr lang="en-US" sz="1800" dirty="0" err="1"/>
              <a:t>Alexnet</a:t>
            </a:r>
            <a:r>
              <a:rPr lang="en-US" sz="1800" dirty="0"/>
              <a:t>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Resnet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IRIS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Vgg16 / Vgg19 </a:t>
            </a:r>
          </a:p>
          <a:p>
            <a:pPr algn="l"/>
            <a:endParaRPr lang="en-US" sz="1800" dirty="0"/>
          </a:p>
          <a:p>
            <a:pPr algn="l"/>
            <a:r>
              <a:rPr lang="de-DE" sz="1800" dirty="0"/>
              <a:t>CIFAR10 </a:t>
            </a:r>
          </a:p>
          <a:p>
            <a:pPr algn="l"/>
            <a:endParaRPr lang="de-DE" sz="1800" dirty="0"/>
          </a:p>
          <a:p>
            <a:pPr algn="l"/>
            <a:r>
              <a:rPr lang="de-DE" sz="1800" dirty="0"/>
              <a:t>STL-10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76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Common datasets: </a:t>
            </a:r>
            <a:r>
              <a:rPr lang="en-US" sz="1600" b="1" dirty="0" err="1">
                <a:solidFill>
                  <a:schemeClr val="tx1"/>
                </a:solidFill>
              </a:rPr>
              <a:t>AlexNet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>a Convolutional Neural Network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Originally written to run with GPU support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Won the 2012 INLSVRC challenge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10.8% higher accuracy than runner-up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Alex </a:t>
            </a:r>
            <a:r>
              <a:rPr lang="en-US" sz="1800" dirty="0" err="1"/>
              <a:t>Krizhenvsky</a:t>
            </a:r>
            <a:r>
              <a:rPr lang="en-US" sz="1800" dirty="0"/>
              <a:t>, Geoffrey Hinton, Ilya </a:t>
            </a:r>
            <a:r>
              <a:rPr lang="en-US" sz="1800" dirty="0" err="1"/>
              <a:t>Sutskever</a:t>
            </a:r>
            <a:endParaRPr lang="en-US" sz="1800" dirty="0"/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40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Common datasets: </a:t>
            </a:r>
            <a:r>
              <a:rPr lang="en-US" sz="1600" b="1" dirty="0" err="1">
                <a:solidFill>
                  <a:schemeClr val="tx1"/>
                </a:solidFill>
              </a:rPr>
              <a:t>ResNet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An Artificial Neural Network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“skip connections” skip over layers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Also called “short cuts” 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Similar in concept to some brain structures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https://en.wikipedia.org/wiki/Residual_neural_network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39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Common datasets: IRIS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 dataset for flowers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50 samples from each of three species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Also a multivariate dataset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Typical test case for machine learning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https://en.wikipedia.org/wiki/Iris_flower_data_set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61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Common datasets: vgg16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 Convolutional Neural Network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trained on ImageNet Large Scale Visual Recognition Competition (ILSVRC) data 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16 layers and 138 millions parameters 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can classify 1000 different objects with high accuracy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48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Common datasets: vgg16 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A605D-AB9A-487A-B94E-DA82436B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72136"/>
            <a:ext cx="6460777" cy="41211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6108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Discriminative vs Generative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Examples of discriminative models:</a:t>
            </a:r>
          </a:p>
          <a:p>
            <a:pPr algn="l"/>
            <a:r>
              <a:rPr lang="en-US" sz="1600" dirty="0"/>
              <a:t>Logistic regression</a:t>
            </a:r>
          </a:p>
          <a:p>
            <a:pPr algn="l"/>
            <a:r>
              <a:rPr lang="en-US" sz="1600" dirty="0"/>
              <a:t>SVMs (support vector machines)</a:t>
            </a:r>
          </a:p>
          <a:p>
            <a:pPr algn="l"/>
            <a:r>
              <a:rPr lang="en-US" sz="1600" dirty="0"/>
              <a:t>Neural networks</a:t>
            </a:r>
          </a:p>
          <a:p>
            <a:pPr algn="l"/>
            <a:r>
              <a:rPr lang="en-US" sz="1600" dirty="0"/>
              <a:t>Conditional random fields</a:t>
            </a:r>
          </a:p>
          <a:p>
            <a:pPr algn="l"/>
            <a:r>
              <a:rPr lang="en-US" sz="1600" dirty="0"/>
              <a:t>Maximum-entropy Markov models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1200FF"/>
                </a:solidFill>
              </a:rPr>
              <a:t>Examples of generative Models:</a:t>
            </a:r>
          </a:p>
          <a:p>
            <a:pPr algn="l"/>
            <a:r>
              <a:rPr lang="en-US" sz="1600" dirty="0"/>
              <a:t>GANs (Generative Adversarial Networks)</a:t>
            </a:r>
          </a:p>
          <a:p>
            <a:pPr algn="l"/>
            <a:r>
              <a:rPr lang="en-US" sz="1600" dirty="0"/>
              <a:t>https://en.wikipedia.org/wiki/Generative_model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831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Things to Remember</a:t>
            </a:r>
            <a:r>
              <a:rPr lang="mr-IN" sz="1600" b="1" dirty="0">
                <a:solidFill>
                  <a:schemeClr val="tx1"/>
                </a:solidFill>
              </a:rPr>
              <a:t>…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Gradient descent is an algorithm for minimizing error over multiple steps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Autodiff</a:t>
            </a:r>
            <a:r>
              <a:rPr lang="en-US" sz="1600" dirty="0">
                <a:solidFill>
                  <a:schemeClr val="tx1"/>
                </a:solidFill>
              </a:rPr>
              <a:t> is a calculus trick for finding the gradients in gradient descent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Softmax</a:t>
            </a:r>
            <a:r>
              <a:rPr lang="en-US" sz="1600" dirty="0">
                <a:solidFill>
                  <a:schemeClr val="tx1"/>
                </a:solidFill>
              </a:rPr>
              <a:t> is a function for choosing the most probable classification given several input values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Multicollinearity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Independent variables that are highly correlated to each other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 regression techniques assume multicollinearity is not present in the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causes problems in ranking variables based on their importance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more difficult to select the most important independent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07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What’s Faster than Gradient Descent?</a:t>
            </a:r>
          </a:p>
          <a:p>
            <a:pPr algn="l"/>
            <a:r>
              <a:rPr lang="en-US" sz="1600" dirty="0">
                <a:solidFill>
                  <a:srgbClr val="1200FF"/>
                </a:solidFill>
              </a:rPr>
              <a:t>Momentum Optimization: </a:t>
            </a:r>
          </a:p>
          <a:p>
            <a:pPr algn="l"/>
            <a:r>
              <a:rPr lang="en-US" sz="1600" dirty="0"/>
              <a:t> Introduces a momentum term to the descent, so it slows down as things start to flatten and speeds up as the slope is steep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err="1">
                <a:solidFill>
                  <a:srgbClr val="1200FF"/>
                </a:solidFill>
              </a:rPr>
              <a:t>Nesterov</a:t>
            </a:r>
            <a:r>
              <a:rPr lang="en-US" sz="1600" dirty="0">
                <a:solidFill>
                  <a:srgbClr val="1200FF"/>
                </a:solidFill>
              </a:rPr>
              <a:t> Accelerated Gradient:</a:t>
            </a:r>
          </a:p>
          <a:p>
            <a:pPr algn="l"/>
            <a:r>
              <a:rPr lang="en-US" sz="1600" dirty="0"/>
              <a:t> A small tweak on momentum optimization – computes momentum based on the gradient slightly ahead of you, not where you are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505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What’s Faster than Gradient Descent?</a:t>
            </a:r>
          </a:p>
          <a:p>
            <a:pPr algn="l"/>
            <a:r>
              <a:rPr lang="en-US" sz="1600" dirty="0" err="1">
                <a:solidFill>
                  <a:srgbClr val="1200FF"/>
                </a:solidFill>
              </a:rPr>
              <a:t>RMSProp</a:t>
            </a:r>
            <a:r>
              <a:rPr lang="en-US" sz="1600" dirty="0"/>
              <a:t>: </a:t>
            </a:r>
          </a:p>
          <a:p>
            <a:pPr algn="l"/>
            <a:r>
              <a:rPr lang="en-US" sz="1600" dirty="0"/>
              <a:t> Adaptive learning rate to help point toward the minimum 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1200FF"/>
                </a:solidFill>
              </a:rPr>
              <a:t>Adam</a:t>
            </a:r>
            <a:r>
              <a:rPr lang="en-US" sz="1600" dirty="0"/>
              <a:t>: </a:t>
            </a:r>
          </a:p>
          <a:p>
            <a:pPr algn="l"/>
            <a:r>
              <a:rPr lang="en-US" sz="1600" dirty="0"/>
              <a:t> Adaptive moment estimation – momentum + </a:t>
            </a:r>
            <a:r>
              <a:rPr lang="en-US" sz="1600" dirty="0" err="1"/>
              <a:t>RMSProp</a:t>
            </a:r>
            <a:r>
              <a:rPr lang="en-US" sz="1600" dirty="0"/>
              <a:t> combined  Popular choice, easy to use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657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Miscellaneous Terms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Correlated but independent: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https://en.wikipedia.org/wiki/Correlation_and_dependence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Time series: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https://en.wikipedia.org/wiki/Time_series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Kurtosis (“</a:t>
            </a:r>
            <a:r>
              <a:rPr lang="en-US" sz="1600" dirty="0" err="1">
                <a:solidFill>
                  <a:schemeClr val="tx1"/>
                </a:solidFill>
              </a:rPr>
              <a:t>tailedness</a:t>
            </a:r>
            <a:r>
              <a:rPr lang="en-US" sz="1600" dirty="0">
                <a:solidFill>
                  <a:schemeClr val="tx1"/>
                </a:solidFill>
              </a:rPr>
              <a:t>” of a probability distribution):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https://en.wikipedia.org/wiki/Categorical_variable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1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Cloud-based Solutions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AWS (Amazon)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Microsoft (Azure)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GCP (Google)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IBM (IDE for models)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Build your own machine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3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Some Challenges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How to handle too much data (exceeds RAM):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Split the data into smaller datasets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Try to generalize/infer patterns that you see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How to handle insufficient data: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Generate more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use SVM or </a:t>
            </a:r>
            <a:r>
              <a:rPr lang="en-US" sz="1600" dirty="0" err="1">
                <a:solidFill>
                  <a:schemeClr val="tx1"/>
                </a:solidFill>
              </a:rPr>
              <a:t>kMeans</a:t>
            </a:r>
            <a:r>
              <a:rPr lang="en-US" sz="1600" dirty="0">
                <a:solidFill>
                  <a:schemeClr val="tx1"/>
                </a:solidFill>
              </a:rPr>
              <a:t> instead of CNN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Data size and choice of algorithms: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If you select an algorithm that requires an in-memory dataset but it’s too large then what can you do?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7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Data 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1200FF"/>
                </a:solidFill>
              </a:rPr>
              <a:t>Heteroscedasticity</a:t>
            </a:r>
            <a:r>
              <a:rPr lang="en-US" sz="18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occurs when a dependent variable's variability is not equal across values of an independent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1200FF"/>
                </a:solidFill>
              </a:rPr>
              <a:t>Homoscedasticity</a:t>
            </a:r>
            <a:r>
              <a:rPr lang="en-US" sz="18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Occurs when all random variables have the same finite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2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Data Analysis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1200FF"/>
                </a:solidFill>
              </a:rPr>
              <a:t>Heteroscedasticity</a:t>
            </a:r>
            <a:r>
              <a:rPr lang="en-US" sz="18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occurs when a dependent variable's variability is not equal across values of an independent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2000" dirty="0">
                <a:solidFill>
                  <a:srgbClr val="1200FF"/>
                </a:solidFill>
              </a:rPr>
              <a:t>Homoscedasticity</a:t>
            </a:r>
            <a:r>
              <a:rPr lang="en-US" sz="1800" dirty="0"/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Occurs when all random variables have the same finite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2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Overfitting vs Underfitting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Overfitting: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Unnecessary variables can lead to overfitting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algorithm works well on the training set but has a significantly lower accuracy on a test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Underfitting: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occur if dataset is smaller than # of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consider using an SVM instead of a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Overfitting vs Underfitting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2C7F1-64A3-4E43-A026-CB0B2EF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17086"/>
            <a:ext cx="4871442" cy="44064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007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Data Analysis and Models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Overfitting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occurs when a model fit the training data so closely that it does not generalize well to new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reduces our predictive ability for new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reduce overfitting: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- dropout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- BN (batch normalization)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https://developers.google.com/machine-learning/crash-course/generalization/peril-of-overfitting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01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2849</Words>
  <Application>Microsoft Office PowerPoint</Application>
  <PresentationFormat>On-screen Show (4:3)</PresentationFormat>
  <Paragraphs>534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</vt:lpstr>
      <vt:lpstr>Wingdings</vt:lpstr>
      <vt:lpstr>Office 佈景主題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10 Data Analysis and Models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1261</cp:revision>
  <dcterms:created xsi:type="dcterms:W3CDTF">2018-09-28T16:40:41Z</dcterms:created>
  <dcterms:modified xsi:type="dcterms:W3CDTF">2019-03-30T20:36:54Z</dcterms:modified>
</cp:coreProperties>
</file>