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1" r:id="rId3"/>
    <p:sldId id="260" r:id="rId4"/>
    <p:sldId id="262" r:id="rId5"/>
    <p:sldId id="264" r:id="rId6"/>
    <p:sldId id="263" r:id="rId7"/>
    <p:sldId id="265" r:id="rId8"/>
    <p:sldId id="266" r:id="rId9"/>
    <p:sldId id="267" r:id="rId10"/>
    <p:sldId id="268" r:id="rId11"/>
    <p:sldId id="269" r:id="rId12"/>
    <p:sldId id="270" r:id="rId13"/>
    <p:sldId id="271" r:id="rId14"/>
    <p:sldId id="272" r:id="rId15"/>
    <p:sldId id="274" r:id="rId16"/>
    <p:sldId id="273" r:id="rId17"/>
    <p:sldId id="275" r:id="rId18"/>
    <p:sldId id="276" r:id="rId19"/>
    <p:sldId id="277" r:id="rId20"/>
    <p:sldId id="278" r:id="rId21"/>
    <p:sldId id="279" r:id="rId22"/>
    <p:sldId id="280" r:id="rId23"/>
    <p:sldId id="281" r:id="rId24"/>
    <p:sldId id="282" r:id="rId25"/>
    <p:sldId id="283" r:id="rId26"/>
    <p:sldId id="284" r:id="rId27"/>
    <p:sldId id="286" r:id="rId28"/>
    <p:sldId id="285" r:id="rId29"/>
    <p:sldId id="287" r:id="rId30"/>
    <p:sldId id="288" r:id="rId31"/>
    <p:sldId id="290" r:id="rId32"/>
    <p:sldId id="289" r:id="rId33"/>
    <p:sldId id="291" r:id="rId34"/>
    <p:sldId id="292" r:id="rId35"/>
    <p:sldId id="293" r:id="rId36"/>
    <p:sldId id="294" r:id="rId37"/>
    <p:sldId id="296" r:id="rId38"/>
    <p:sldId id="295" r:id="rId39"/>
    <p:sldId id="297" r:id="rId40"/>
    <p:sldId id="259" r:id="rId4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70" autoAdjust="0"/>
    <p:restoredTop sz="96806" autoAdjust="0"/>
  </p:normalViewPr>
  <p:slideViewPr>
    <p:cSldViewPr>
      <p:cViewPr varScale="1">
        <p:scale>
          <a:sx n="88" d="100"/>
          <a:sy n="88" d="100"/>
        </p:scale>
        <p:origin x="52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quora.com/What-is-an-intuitive-explanation-of-the-Dirichlet-distribution"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tadashi-aikawa/typescript-playground" TargetMode="External"/><Relationship Id="rId2" Type="http://schemas.openxmlformats.org/officeDocument/2006/relationships/hyperlink" Target="http://playground.tensorflow.org"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Mixture_mode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 Miscellaneous Topics (3)</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29523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Bernoulli Distribution</a:t>
            </a:r>
          </a:p>
          <a:p>
            <a:pPr marL="342900" indent="-342900" algn="l">
              <a:buClr>
                <a:srgbClr val="0070C0"/>
              </a:buClr>
              <a:buSzPct val="80000"/>
              <a:buFont typeface="Wingdings" pitchFamily="2" charset="2"/>
              <a:buChar char="u"/>
            </a:pPr>
            <a:r>
              <a:rPr lang="en-US" sz="1600" dirty="0">
                <a:solidFill>
                  <a:schemeClr val="tx1"/>
                </a:solidFill>
              </a:rPr>
              <a:t>a discrete probability distribution of a random variable </a:t>
            </a:r>
          </a:p>
          <a:p>
            <a:pPr marL="342900" indent="-342900" algn="l">
              <a:buClr>
                <a:srgbClr val="0070C0"/>
              </a:buClr>
              <a:buSzPct val="80000"/>
              <a:buFont typeface="Wingdings" pitchFamily="2" charset="2"/>
              <a:buChar char="u"/>
            </a:pPr>
            <a:r>
              <a:rPr lang="en-US" sz="1600" dirty="0">
                <a:solidFill>
                  <a:schemeClr val="tx1"/>
                </a:solidFill>
              </a:rPr>
              <a:t>takes the value 1 with probability p </a:t>
            </a:r>
          </a:p>
          <a:p>
            <a:pPr marL="342900" indent="-342900" algn="l">
              <a:buClr>
                <a:srgbClr val="0070C0"/>
              </a:buClr>
              <a:buSzPct val="80000"/>
              <a:buFont typeface="Wingdings" pitchFamily="2" charset="2"/>
              <a:buChar char="u"/>
            </a:pPr>
            <a:r>
              <a:rPr lang="en-US" sz="1600" dirty="0">
                <a:solidFill>
                  <a:schemeClr val="tx1"/>
                </a:solidFill>
              </a:rPr>
              <a:t>takes the value 0 with probability q=1-p </a:t>
            </a:r>
          </a:p>
          <a:p>
            <a:pPr marL="342900" indent="-342900" algn="l">
              <a:buClr>
                <a:srgbClr val="0070C0"/>
              </a:buClr>
              <a:buSzPct val="80000"/>
              <a:buFont typeface="Wingdings" pitchFamily="2" charset="2"/>
              <a:buChar char="u"/>
            </a:pPr>
            <a:r>
              <a:rPr lang="en-US" sz="1600" dirty="0">
                <a:solidFill>
                  <a:schemeClr val="tx1"/>
                </a:solidFill>
              </a:rPr>
              <a:t>can be used to represent a coin toss </a:t>
            </a:r>
          </a:p>
          <a:p>
            <a:pPr marL="342900" indent="-342900" algn="l">
              <a:buClr>
                <a:srgbClr val="0070C0"/>
              </a:buClr>
              <a:buSzPct val="80000"/>
              <a:buFont typeface="Wingdings" pitchFamily="2" charset="2"/>
              <a:buChar char="u"/>
            </a:pPr>
            <a:r>
              <a:rPr lang="en-US" sz="1600" dirty="0">
                <a:solidFill>
                  <a:schemeClr val="tx1"/>
                </a:solidFill>
              </a:rPr>
              <a:t>1 and 0 represent "head" and "tail" (or vice versa) </a:t>
            </a:r>
          </a:p>
          <a:p>
            <a:pPr marL="342900" indent="-342900" algn="l">
              <a:buClr>
                <a:srgbClr val="0070C0"/>
              </a:buClr>
              <a:buSzPct val="80000"/>
              <a:buFont typeface="Wingdings" pitchFamily="2" charset="2"/>
              <a:buChar char="u"/>
            </a:pPr>
            <a:r>
              <a:rPr lang="en-US" sz="1600" dirty="0">
                <a:solidFill>
                  <a:schemeClr val="tx1"/>
                </a:solidFill>
              </a:rPr>
              <a:t>=&gt; a special case of the binomial distribution where a single experiment/trial is conducted (n=1)</a:t>
            </a:r>
          </a:p>
          <a:p>
            <a:pPr marL="342900" indent="-342900" algn="l">
              <a:buClr>
                <a:srgbClr val="0070C0"/>
              </a:buClr>
              <a:buSzPct val="80000"/>
              <a:buFont typeface="Wingdings" pitchFamily="2" charset="2"/>
              <a:buChar char="u"/>
            </a:pPr>
            <a:r>
              <a:rPr lang="en-US" sz="1600" dirty="0">
                <a:solidFill>
                  <a:schemeClr val="tx1"/>
                </a:solidFill>
              </a:rPr>
              <a:t>=&gt; a special case of the two-point distribution, for which the outcome need not be a bit, i.e., the two possible outcomes need not be 0 and 1</a:t>
            </a: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3183840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29523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Dirichlet Distribution</a:t>
            </a:r>
          </a:p>
          <a:p>
            <a:pPr marL="342900" indent="-342900" algn="l">
              <a:buClr>
                <a:srgbClr val="0070C0"/>
              </a:buClr>
              <a:buSzPct val="80000"/>
              <a:buFont typeface="Wingdings" pitchFamily="2" charset="2"/>
              <a:buChar char="u"/>
            </a:pPr>
            <a:r>
              <a:rPr lang="en-US" sz="1600" dirty="0">
                <a:solidFill>
                  <a:schemeClr val="tx1"/>
                </a:solidFill>
              </a:rPr>
              <a:t>a family of continuous multivariate probability distributions </a:t>
            </a:r>
          </a:p>
          <a:p>
            <a:pPr marL="342900" indent="-342900" algn="l">
              <a:buClr>
                <a:srgbClr val="0070C0"/>
              </a:buClr>
              <a:buSzPct val="80000"/>
              <a:buFont typeface="Wingdings" pitchFamily="2" charset="2"/>
              <a:buChar char="u"/>
            </a:pPr>
            <a:r>
              <a:rPr lang="en-US" sz="1600" dirty="0">
                <a:solidFill>
                  <a:schemeClr val="tx1"/>
                </a:solidFill>
              </a:rPr>
              <a:t>parameterized by a vector of positive reals </a:t>
            </a:r>
          </a:p>
          <a:p>
            <a:pPr marL="342900" indent="-342900" algn="l">
              <a:buClr>
                <a:srgbClr val="0070C0"/>
              </a:buClr>
              <a:buSzPct val="80000"/>
              <a:buFont typeface="Wingdings" pitchFamily="2" charset="2"/>
              <a:buChar char="u"/>
            </a:pPr>
            <a:r>
              <a:rPr lang="en-US" sz="1600" dirty="0">
                <a:solidFill>
                  <a:schemeClr val="tx1"/>
                </a:solidFill>
              </a:rPr>
              <a:t>a multivariate generalization of the beta distribution.</a:t>
            </a:r>
          </a:p>
          <a:p>
            <a:pPr marL="342900" indent="-342900" algn="l">
              <a:buClr>
                <a:srgbClr val="0070C0"/>
              </a:buClr>
              <a:buSzPct val="80000"/>
              <a:buFont typeface="Wingdings" pitchFamily="2" charset="2"/>
              <a:buChar char="u"/>
            </a:pPr>
            <a:r>
              <a:rPr lang="en-US" sz="1600" dirty="0">
                <a:solidFill>
                  <a:schemeClr val="tx1"/>
                </a:solidFill>
              </a:rPr>
              <a:t>commonly used as prior distributions in Bayesian statistics </a:t>
            </a:r>
          </a:p>
          <a:p>
            <a:pPr marL="342900" indent="-342900" algn="l">
              <a:buClr>
                <a:srgbClr val="0070C0"/>
              </a:buClr>
              <a:buSzPct val="80000"/>
              <a:buFont typeface="Wingdings" pitchFamily="2" charset="2"/>
              <a:buChar char="u"/>
            </a:pPr>
            <a:r>
              <a:rPr lang="en-US" sz="1600" dirty="0">
                <a:solidFill>
                  <a:schemeClr val="tx1"/>
                </a:solidFill>
              </a:rPr>
              <a:t>the Dirichlet distribution is the conjugate prior of the categorical distribution and multinomial distribution</a:t>
            </a:r>
          </a:p>
          <a:p>
            <a:pPr marL="342900" indent="-342900" algn="l">
              <a:buClr>
                <a:srgbClr val="0070C0"/>
              </a:buClr>
              <a:buSzPct val="80000"/>
              <a:buFont typeface="Wingdings" pitchFamily="2" charset="2"/>
              <a:buChar char="u"/>
            </a:pPr>
            <a:r>
              <a:rPr lang="en-US" sz="1600" dirty="0">
                <a:solidFill>
                  <a:schemeClr val="tx1"/>
                </a:solidFill>
              </a:rPr>
              <a:t>the infinite-dimensional generalization of the Dirichlet distribution is the Dirichlet process</a:t>
            </a:r>
          </a:p>
          <a:p>
            <a:pPr marL="342900" indent="-342900" algn="l">
              <a:buClr>
                <a:srgbClr val="0070C0"/>
              </a:buClr>
              <a:buSzPct val="80000"/>
              <a:buFont typeface="Wingdings" pitchFamily="2" charset="2"/>
              <a:buChar char="u"/>
            </a:pPr>
            <a:r>
              <a:rPr lang="en-US" sz="1600" dirty="0">
                <a:solidFill>
                  <a:schemeClr val="tx1"/>
                </a:solidFill>
                <a:hlinkClick r:id="rId2"/>
              </a:rPr>
              <a:t>https://www.quora.com/What-is-an-intuitive-explanation-of-the-Dirichlet-distribution</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https://en.wikipedia.org/wiki/Dirichlet_distribution</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3851317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25202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Markov Chains / Models</a:t>
            </a:r>
          </a:p>
          <a:p>
            <a:pPr algn="l"/>
            <a:r>
              <a:rPr lang="en-US" sz="1600" dirty="0">
                <a:solidFill>
                  <a:schemeClr val="tx1"/>
                </a:solidFill>
              </a:rPr>
              <a:t>Markov Chain:</a:t>
            </a:r>
          </a:p>
          <a:p>
            <a:pPr algn="l"/>
            <a:r>
              <a:rPr lang="en-US" sz="1600" dirty="0">
                <a:solidFill>
                  <a:schemeClr val="tx1"/>
                </a:solidFill>
              </a:rPr>
              <a:t>1) a model describing a sequence of possible events </a:t>
            </a:r>
          </a:p>
          <a:p>
            <a:pPr algn="l"/>
            <a:r>
              <a:rPr lang="en-US" sz="1600" dirty="0">
                <a:solidFill>
                  <a:schemeClr val="tx1"/>
                </a:solidFill>
              </a:rPr>
              <a:t>2) the probability of each event depends only on the state in the previous event</a:t>
            </a:r>
          </a:p>
          <a:p>
            <a:pPr algn="l"/>
            <a:endParaRPr lang="en-US" sz="1600" dirty="0">
              <a:solidFill>
                <a:schemeClr val="tx1"/>
              </a:solidFill>
            </a:endParaRPr>
          </a:p>
          <a:p>
            <a:pPr algn="l"/>
            <a:r>
              <a:rPr lang="en-US" sz="1600" dirty="0">
                <a:solidFill>
                  <a:schemeClr val="tx1"/>
                </a:solidFill>
              </a:rPr>
              <a:t>Markov Models:</a:t>
            </a:r>
          </a:p>
          <a:p>
            <a:pPr algn="l"/>
            <a:r>
              <a:rPr lang="en-US" sz="1600" dirty="0">
                <a:solidFill>
                  <a:schemeClr val="tx1"/>
                </a:solidFill>
              </a:rPr>
              <a:t>the state is directly visible to the observer </a:t>
            </a:r>
          </a:p>
          <a:p>
            <a:pPr algn="l"/>
            <a:r>
              <a:rPr lang="en-US" sz="1600" dirty="0">
                <a:solidFill>
                  <a:schemeClr val="tx1"/>
                </a:solidFill>
              </a:rPr>
              <a:t>the state transition probabilities are the only parameters </a:t>
            </a: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3342707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4320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Markov Chain (example)</a:t>
            </a: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Content Placeholder 3" descr="markov-chain.png">
            <a:extLst>
              <a:ext uri="{FF2B5EF4-FFF2-40B4-BE49-F238E27FC236}">
                <a16:creationId xmlns:a16="http://schemas.microsoft.com/office/drawing/2014/main" id="{0162DD66-A842-4CE0-BF01-C0A6DDC9A627}"/>
              </a:ext>
            </a:extLst>
          </p:cNvPr>
          <p:cNvPicPr>
            <a:picLocks noGrp="1" noChangeAspect="1"/>
          </p:cNvPicPr>
          <p:nvPr/>
        </p:nvPicPr>
        <p:blipFill>
          <a:blip r:embed="rId2">
            <a:extLst>
              <a:ext uri="{28A0092B-C50C-407E-A947-70E740481C1C}">
                <a14:useLocalDpi xmlns:a14="http://schemas.microsoft.com/office/drawing/2010/main" val="0"/>
              </a:ext>
            </a:extLst>
          </a:blip>
          <a:srcRect t="5632" b="5632"/>
          <a:stretch>
            <a:fillRect/>
          </a:stretch>
        </p:blipFill>
        <p:spPr>
          <a:xfrm>
            <a:off x="1925836" y="2002415"/>
            <a:ext cx="5292328" cy="3479178"/>
          </a:xfrm>
          <a:prstGeom prst="rect">
            <a:avLst/>
          </a:prstGeom>
          <a:ln>
            <a:solidFill>
              <a:srgbClr val="C00000"/>
            </a:solidFill>
          </a:ln>
        </p:spPr>
      </p:pic>
    </p:spTree>
    <p:extLst>
      <p:ext uri="{BB962C8B-B14F-4D97-AF65-F5344CB8AC3E}">
        <p14:creationId xmlns:p14="http://schemas.microsoft.com/office/powerpoint/2010/main" val="161626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6004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Hidden Markov Models (HMMs)</a:t>
            </a:r>
          </a:p>
          <a:p>
            <a:pPr marL="342900" indent="-342900" algn="l">
              <a:buClr>
                <a:srgbClr val="0070C0"/>
              </a:buClr>
              <a:buSzPct val="80000"/>
              <a:buFont typeface="Wingdings" pitchFamily="2" charset="2"/>
              <a:buChar char="u"/>
            </a:pPr>
            <a:r>
              <a:rPr lang="en-US" sz="1600" dirty="0">
                <a:solidFill>
                  <a:schemeClr val="tx1"/>
                </a:solidFill>
              </a:rPr>
              <a:t>a statistical Markov model </a:t>
            </a:r>
          </a:p>
          <a:p>
            <a:pPr marL="342900" indent="-342900" algn="l">
              <a:buClr>
                <a:srgbClr val="0070C0"/>
              </a:buClr>
              <a:buSzPct val="80000"/>
              <a:buFont typeface="Wingdings" pitchFamily="2" charset="2"/>
              <a:buChar char="u"/>
            </a:pPr>
            <a:r>
              <a:rPr lang="en-US" sz="1600" dirty="0">
                <a:solidFill>
                  <a:schemeClr val="tx1"/>
                </a:solidFill>
              </a:rPr>
              <a:t>the system being modeled is a Markov process </a:t>
            </a:r>
          </a:p>
          <a:p>
            <a:pPr marL="342900" indent="-342900" algn="l">
              <a:buClr>
                <a:srgbClr val="0070C0"/>
              </a:buClr>
              <a:buSzPct val="80000"/>
              <a:buFont typeface="Wingdings" pitchFamily="2" charset="2"/>
              <a:buChar char="u"/>
            </a:pPr>
            <a:r>
              <a:rPr lang="en-US" sz="1600" dirty="0">
                <a:solidFill>
                  <a:schemeClr val="tx1"/>
                </a:solidFill>
              </a:rPr>
              <a:t>with unobserved (i.e. hidden) states</a:t>
            </a:r>
          </a:p>
          <a:p>
            <a:pPr marL="342900" indent="-342900" algn="l">
              <a:buClr>
                <a:srgbClr val="0070C0"/>
              </a:buClr>
              <a:buSzPct val="80000"/>
              <a:buFont typeface="Wingdings" pitchFamily="2" charset="2"/>
              <a:buChar char="u"/>
            </a:pPr>
            <a:r>
              <a:rPr lang="en-US" sz="1600" dirty="0">
                <a:solidFill>
                  <a:schemeClr val="tx1"/>
                </a:solidFill>
              </a:rPr>
              <a:t>can be represented as a dynamic Bayesian network</a:t>
            </a:r>
          </a:p>
          <a:p>
            <a:pPr marL="342900" indent="-342900" algn="l">
              <a:buClr>
                <a:srgbClr val="0070C0"/>
              </a:buClr>
              <a:buSzPct val="80000"/>
              <a:buFont typeface="Wingdings" pitchFamily="2" charset="2"/>
              <a:buChar char="u"/>
            </a:pPr>
            <a:r>
              <a:rPr lang="en-US" sz="1600" dirty="0">
                <a:solidFill>
                  <a:schemeClr val="tx1"/>
                </a:solidFill>
              </a:rPr>
              <a:t>the state is not directly visible </a:t>
            </a:r>
          </a:p>
          <a:p>
            <a:pPr marL="342900" indent="-342900" algn="l">
              <a:buClr>
                <a:srgbClr val="0070C0"/>
              </a:buClr>
              <a:buSzPct val="80000"/>
              <a:buFont typeface="Wingdings" pitchFamily="2" charset="2"/>
              <a:buChar char="u"/>
            </a:pPr>
            <a:r>
              <a:rPr lang="en-US" sz="1600" dirty="0">
                <a:solidFill>
                  <a:schemeClr val="tx1"/>
                </a:solidFill>
              </a:rPr>
              <a:t>the output is visible</a:t>
            </a:r>
          </a:p>
          <a:p>
            <a:pPr marL="342900" indent="-342900" algn="l">
              <a:buClr>
                <a:srgbClr val="0070C0"/>
              </a:buClr>
              <a:buSzPct val="80000"/>
              <a:buFont typeface="Wingdings" pitchFamily="2" charset="2"/>
              <a:buChar char="u"/>
            </a:pPr>
            <a:r>
              <a:rPr lang="en-US" sz="1600" dirty="0">
                <a:solidFill>
                  <a:schemeClr val="tx1"/>
                </a:solidFill>
              </a:rPr>
              <a:t>a generalization of a mixture model </a:t>
            </a:r>
          </a:p>
          <a:p>
            <a:pPr marL="342900" indent="-342900" algn="l">
              <a:buClr>
                <a:srgbClr val="0070C0"/>
              </a:buClr>
              <a:buSzPct val="80000"/>
              <a:buFont typeface="Wingdings" pitchFamily="2" charset="2"/>
              <a:buChar char="u"/>
            </a:pPr>
            <a:r>
              <a:rPr lang="en-US" sz="1600" dirty="0">
                <a:solidFill>
                  <a:schemeClr val="tx1"/>
                </a:solidFill>
              </a:rPr>
              <a:t>hidden variables are related through a Markov process </a:t>
            </a:r>
          </a:p>
          <a:p>
            <a:pPr marL="342900" indent="-342900" algn="l">
              <a:buClr>
                <a:srgbClr val="0070C0"/>
              </a:buClr>
              <a:buSzPct val="80000"/>
              <a:buFont typeface="Wingdings" pitchFamily="2" charset="2"/>
              <a:buChar char="u"/>
            </a:pPr>
            <a:r>
              <a:rPr lang="en-US" sz="1600" dirty="0">
                <a:solidFill>
                  <a:schemeClr val="tx1"/>
                </a:solidFill>
              </a:rPr>
              <a:t>Resemble NDFAs (non-deterministic finite </a:t>
            </a:r>
            <a:r>
              <a:rPr lang="en-US" sz="1600" dirty="0" err="1">
                <a:solidFill>
                  <a:schemeClr val="tx1"/>
                </a:solidFill>
              </a:rPr>
              <a:t>automatas</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The outgoing edges have probabilities</a:t>
            </a:r>
          </a:p>
          <a:p>
            <a:pPr marL="342900" indent="-342900" algn="l">
              <a:buClr>
                <a:srgbClr val="0070C0"/>
              </a:buClr>
              <a:buSzPct val="80000"/>
              <a:buFont typeface="Wingdings" pitchFamily="2" charset="2"/>
              <a:buChar char="u"/>
            </a:pPr>
            <a:r>
              <a:rPr lang="en-US" sz="1600" dirty="0">
                <a:solidFill>
                  <a:schemeClr val="tx1"/>
                </a:solidFill>
              </a:rPr>
              <a:t>For any state: the sum of probabilities of the outgoing edges of that state (node) equals one</a:t>
            </a: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3572623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2403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HMM Use Cases</a:t>
            </a:r>
          </a:p>
          <a:p>
            <a:pPr marL="342900" indent="-342900" algn="l">
              <a:buClr>
                <a:srgbClr val="0070C0"/>
              </a:buClr>
              <a:buSzPct val="80000"/>
              <a:buFont typeface="Wingdings" pitchFamily="2" charset="2"/>
              <a:buChar char="u"/>
            </a:pPr>
            <a:r>
              <a:rPr lang="en-US" sz="1600" dirty="0">
                <a:solidFill>
                  <a:schemeClr val="tx1"/>
                </a:solidFill>
              </a:rPr>
              <a:t>Cryptanalysis</a:t>
            </a:r>
          </a:p>
          <a:p>
            <a:pPr marL="342900" indent="-342900" algn="l">
              <a:buClr>
                <a:srgbClr val="0070C0"/>
              </a:buClr>
              <a:buSzPct val="80000"/>
              <a:buFont typeface="Wingdings" pitchFamily="2" charset="2"/>
              <a:buChar char="u"/>
            </a:pPr>
            <a:r>
              <a:rPr lang="en-US" sz="1600" dirty="0">
                <a:solidFill>
                  <a:schemeClr val="tx1"/>
                </a:solidFill>
              </a:rPr>
              <a:t>Speech recognition (including Siri)</a:t>
            </a:r>
          </a:p>
          <a:p>
            <a:pPr marL="342900" indent="-342900" algn="l">
              <a:buClr>
                <a:srgbClr val="0070C0"/>
              </a:buClr>
              <a:buSzPct val="80000"/>
              <a:buFont typeface="Wingdings" pitchFamily="2" charset="2"/>
              <a:buChar char="u"/>
            </a:pPr>
            <a:r>
              <a:rPr lang="en-US" sz="1600" dirty="0">
                <a:solidFill>
                  <a:schemeClr val="tx1"/>
                </a:solidFill>
              </a:rPr>
              <a:t>Speech synthesis</a:t>
            </a:r>
          </a:p>
          <a:p>
            <a:pPr marL="342900" indent="-342900" algn="l">
              <a:buClr>
                <a:srgbClr val="0070C0"/>
              </a:buClr>
              <a:buSzPct val="80000"/>
              <a:buFont typeface="Wingdings" pitchFamily="2" charset="2"/>
              <a:buChar char="u"/>
            </a:pPr>
            <a:r>
              <a:rPr lang="en-US" sz="1600" dirty="0">
                <a:solidFill>
                  <a:schemeClr val="tx1"/>
                </a:solidFill>
              </a:rPr>
              <a:t>Machine translation</a:t>
            </a:r>
          </a:p>
          <a:p>
            <a:pPr marL="342900" indent="-342900" algn="l">
              <a:buClr>
                <a:srgbClr val="0070C0"/>
              </a:buClr>
              <a:buSzPct val="80000"/>
              <a:buFont typeface="Wingdings" pitchFamily="2" charset="2"/>
              <a:buChar char="u"/>
            </a:pPr>
            <a:r>
              <a:rPr lang="en-US" sz="1600" dirty="0">
                <a:solidFill>
                  <a:schemeClr val="tx1"/>
                </a:solidFill>
              </a:rPr>
              <a:t>Gene prediction</a:t>
            </a:r>
          </a:p>
          <a:p>
            <a:pPr marL="342900" indent="-342900" algn="l">
              <a:buClr>
                <a:srgbClr val="0070C0"/>
              </a:buClr>
              <a:buSzPct val="80000"/>
              <a:buFont typeface="Wingdings" pitchFamily="2" charset="2"/>
              <a:buChar char="u"/>
            </a:pPr>
            <a:r>
              <a:rPr lang="en-US" sz="1600" dirty="0">
                <a:solidFill>
                  <a:schemeClr val="tx1"/>
                </a:solidFill>
              </a:rPr>
              <a:t>Handwriting recognition</a:t>
            </a:r>
          </a:p>
          <a:p>
            <a:pPr marL="342900" indent="-342900" algn="l">
              <a:buClr>
                <a:srgbClr val="0070C0"/>
              </a:buClr>
              <a:buSzPct val="80000"/>
              <a:buFont typeface="Wingdings" pitchFamily="2" charset="2"/>
              <a:buChar char="u"/>
            </a:pPr>
            <a:r>
              <a:rPr lang="en-US" sz="1600" dirty="0">
                <a:solidFill>
                  <a:schemeClr val="tx1"/>
                </a:solidFill>
              </a:rPr>
              <a:t>Alignment of bio-sequences</a:t>
            </a:r>
          </a:p>
          <a:p>
            <a:pPr marL="342900" indent="-342900" algn="l">
              <a:buClr>
                <a:srgbClr val="0070C0"/>
              </a:buClr>
              <a:buSzPct val="80000"/>
              <a:buFont typeface="Wingdings" pitchFamily="2" charset="2"/>
              <a:buChar char="u"/>
            </a:pPr>
            <a:r>
              <a:rPr lang="en-US" sz="1600" dirty="0">
                <a:solidFill>
                  <a:schemeClr val="tx1"/>
                </a:solidFill>
              </a:rPr>
              <a:t>Time series analysis</a:t>
            </a:r>
          </a:p>
          <a:p>
            <a:pPr marL="342900" indent="-342900" algn="l">
              <a:buClr>
                <a:srgbClr val="0070C0"/>
              </a:buClr>
              <a:buSzPct val="80000"/>
              <a:buFont typeface="Wingdings" pitchFamily="2" charset="2"/>
              <a:buChar char="u"/>
            </a:pPr>
            <a:r>
              <a:rPr lang="en-US" sz="1600" dirty="0">
                <a:solidFill>
                  <a:schemeClr val="tx1"/>
                </a:solidFill>
              </a:rPr>
              <a:t>Protein folding</a:t>
            </a:r>
          </a:p>
          <a:p>
            <a:pPr marL="342900" indent="-342900" algn="l">
              <a:buClr>
                <a:srgbClr val="0070C0"/>
              </a:buClr>
              <a:buSzPct val="80000"/>
              <a:buFont typeface="Wingdings" pitchFamily="2" charset="2"/>
              <a:buChar char="u"/>
            </a:pPr>
            <a:r>
              <a:rPr lang="en-US" sz="1600" dirty="0">
                <a:solidFill>
                  <a:schemeClr val="tx1"/>
                </a:solidFill>
              </a:rPr>
              <a:t>Metamorphic virus detection</a:t>
            </a: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33948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20162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GANs: Generative Adversarial Networks</a:t>
            </a:r>
          </a:p>
          <a:p>
            <a:pPr marL="342900" indent="-342900" algn="l">
              <a:buClr>
                <a:srgbClr val="0070C0"/>
              </a:buClr>
              <a:buSzPct val="80000"/>
              <a:buFont typeface="Wingdings" pitchFamily="2" charset="2"/>
              <a:buChar char="u"/>
            </a:pPr>
            <a:r>
              <a:rPr lang="en-US" sz="1600" dirty="0"/>
              <a:t>Make imperceptible changes to images</a:t>
            </a:r>
          </a:p>
          <a:p>
            <a:pPr marL="342900" indent="-342900" algn="l">
              <a:buClr>
                <a:srgbClr val="0070C0"/>
              </a:buClr>
              <a:buSzPct val="80000"/>
              <a:buFont typeface="Wingdings" pitchFamily="2" charset="2"/>
              <a:buChar char="u"/>
            </a:pPr>
            <a:r>
              <a:rPr lang="en-US" sz="1600" dirty="0"/>
              <a:t>Can </a:t>
            </a:r>
            <a:r>
              <a:rPr lang="en-US" sz="1600" dirty="0">
                <a:solidFill>
                  <a:srgbClr val="FF0000"/>
                </a:solidFill>
              </a:rPr>
              <a:t>consistently</a:t>
            </a:r>
            <a:r>
              <a:rPr lang="en-US" sz="1600" dirty="0"/>
              <a:t> defeat all NNs</a:t>
            </a:r>
          </a:p>
          <a:p>
            <a:pPr marL="342900" indent="-342900" algn="l">
              <a:buClr>
                <a:srgbClr val="0070C0"/>
              </a:buClr>
              <a:buSzPct val="80000"/>
              <a:buFont typeface="Wingdings" pitchFamily="2" charset="2"/>
              <a:buChar char="u"/>
            </a:pPr>
            <a:r>
              <a:rPr lang="en-US" sz="1600" dirty="0"/>
              <a:t>Can have </a:t>
            </a:r>
            <a:r>
              <a:rPr lang="en-US" sz="1600" dirty="0">
                <a:solidFill>
                  <a:srgbClr val="FF0000"/>
                </a:solidFill>
              </a:rPr>
              <a:t>extremely</a:t>
            </a:r>
            <a:r>
              <a:rPr lang="en-US" sz="1600" dirty="0"/>
              <a:t> high error rate</a:t>
            </a:r>
          </a:p>
          <a:p>
            <a:pPr marL="342900" indent="-342900" algn="l">
              <a:buClr>
                <a:srgbClr val="0070C0"/>
              </a:buClr>
              <a:buSzPct val="80000"/>
              <a:buFont typeface="Wingdings" pitchFamily="2" charset="2"/>
              <a:buChar char="u"/>
            </a:pPr>
            <a:r>
              <a:rPr lang="en-US" sz="1600" dirty="0"/>
              <a:t>Some images create optical illusions</a:t>
            </a:r>
          </a:p>
          <a:p>
            <a:pPr marL="342900" indent="-342900" algn="l">
              <a:buClr>
                <a:srgbClr val="0070C0"/>
              </a:buClr>
              <a:buSzPct val="80000"/>
              <a:buFont typeface="Wingdings" pitchFamily="2" charset="2"/>
              <a:buChar char="u"/>
            </a:pPr>
            <a:r>
              <a:rPr lang="en-US" sz="1600" dirty="0"/>
              <a:t>https://www.quora.com/What-are-the-pros-and-cons-of-using-generative-adversarial-networks-a-type-of-neural-network</a:t>
            </a: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1099442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What are GANs?</a:t>
            </a:r>
          </a:p>
          <a:p>
            <a:pPr algn="l"/>
            <a:endParaRPr lang="en-US" sz="1600" b="1" dirty="0">
              <a:solidFill>
                <a:schemeClr val="tx1"/>
              </a:solidFill>
            </a:endParaRP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E03A9730-10F8-4710-B3D7-05CC311F9963}"/>
              </a:ext>
            </a:extLst>
          </p:cNvPr>
          <p:cNvPicPr>
            <a:picLocks noChangeAspect="1"/>
          </p:cNvPicPr>
          <p:nvPr/>
        </p:nvPicPr>
        <p:blipFill>
          <a:blip r:embed="rId2"/>
          <a:stretch>
            <a:fillRect/>
          </a:stretch>
        </p:blipFill>
        <p:spPr>
          <a:xfrm>
            <a:off x="571500" y="1833562"/>
            <a:ext cx="8001000" cy="3190875"/>
          </a:xfrm>
          <a:prstGeom prst="rect">
            <a:avLst/>
          </a:prstGeom>
          <a:ln>
            <a:solidFill>
              <a:srgbClr val="C00000"/>
            </a:solidFill>
          </a:ln>
        </p:spPr>
      </p:pic>
    </p:spTree>
    <p:extLst>
      <p:ext uri="{BB962C8B-B14F-4D97-AF65-F5344CB8AC3E}">
        <p14:creationId xmlns:p14="http://schemas.microsoft.com/office/powerpoint/2010/main" val="2983011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23762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Deep Learning Playground</a:t>
            </a:r>
          </a:p>
          <a:p>
            <a:pPr algn="l"/>
            <a:r>
              <a:rPr lang="en-US" sz="1600" dirty="0"/>
              <a:t>TF playground home page:</a:t>
            </a:r>
          </a:p>
          <a:p>
            <a:pPr algn="l"/>
            <a:r>
              <a:rPr lang="en-US" sz="1600" dirty="0">
                <a:hlinkClick r:id="rId2"/>
              </a:rPr>
              <a:t>http://playground.tensorflow.org</a:t>
            </a:r>
            <a:endParaRPr lang="en-US" sz="1600" dirty="0"/>
          </a:p>
          <a:p>
            <a:pPr algn="l"/>
            <a:endParaRPr lang="en-US" sz="1600" dirty="0"/>
          </a:p>
          <a:p>
            <a:pPr algn="l"/>
            <a:r>
              <a:rPr lang="en-US" sz="1600" dirty="0"/>
              <a:t>Demo #1: </a:t>
            </a:r>
          </a:p>
          <a:p>
            <a:pPr algn="l"/>
            <a:r>
              <a:rPr lang="en-US" sz="1400" dirty="0">
                <a:hlinkClick r:id="rId3"/>
              </a:rPr>
              <a:t>https://github.com/tadashi-aikawa/typescript-playground</a:t>
            </a:r>
            <a:endParaRPr lang="en-US" sz="1400" dirty="0"/>
          </a:p>
          <a:p>
            <a:pPr algn="l"/>
            <a:endParaRPr lang="en-US" sz="1600" dirty="0"/>
          </a:p>
          <a:p>
            <a:pPr algn="l"/>
            <a:r>
              <a:rPr lang="en-US" sz="1600" dirty="0"/>
              <a:t>=&gt; preceding converts playground </a:t>
            </a:r>
            <a:r>
              <a:rPr lang="en-US" sz="1600" dirty="0">
                <a:sym typeface="Wingdings"/>
              </a:rPr>
              <a:t>to </a:t>
            </a:r>
            <a:r>
              <a:rPr lang="en-US" sz="1600" dirty="0"/>
              <a:t>TypeScript</a:t>
            </a:r>
          </a:p>
          <a:p>
            <a:pPr marL="342900" indent="-342900" algn="l">
              <a:buClr>
                <a:srgbClr val="0070C0"/>
              </a:buClr>
              <a:buSzPct val="80000"/>
              <a:buFont typeface="Wingdings" pitchFamily="2" charset="2"/>
              <a:buChar char="u"/>
            </a:pPr>
            <a:endParaRPr lang="en-US" sz="1600" b="1" dirty="0">
              <a:solidFill>
                <a:schemeClr val="tx1"/>
              </a:solidFill>
            </a:endParaRP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525260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15841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Unsupervised Learning</a:t>
            </a:r>
          </a:p>
          <a:p>
            <a:pPr marL="342900" indent="-342900" algn="l">
              <a:buClr>
                <a:srgbClr val="0070C0"/>
              </a:buClr>
              <a:buSzPct val="80000"/>
              <a:buFont typeface="Wingdings" pitchFamily="2" charset="2"/>
              <a:buChar char="u"/>
            </a:pPr>
            <a:r>
              <a:rPr lang="en-US" sz="1600" dirty="0">
                <a:solidFill>
                  <a:schemeClr val="tx1"/>
                </a:solidFill>
              </a:rPr>
              <a:t>the dataset is unlabeled </a:t>
            </a:r>
          </a:p>
          <a:p>
            <a:pPr marL="342900" indent="-342900" algn="l">
              <a:buClr>
                <a:srgbClr val="0070C0"/>
              </a:buClr>
              <a:buSzPct val="80000"/>
              <a:buFont typeface="Wingdings" pitchFamily="2" charset="2"/>
              <a:buChar char="u"/>
            </a:pPr>
            <a:r>
              <a:rPr lang="en-US" sz="1600" dirty="0">
                <a:solidFill>
                  <a:schemeClr val="tx1"/>
                </a:solidFill>
              </a:rPr>
              <a:t>=&gt; note: there is no loss function</a:t>
            </a:r>
          </a:p>
          <a:p>
            <a:pPr marL="342900" indent="-342900" algn="l">
              <a:buClr>
                <a:srgbClr val="0070C0"/>
              </a:buClr>
              <a:buSzPct val="80000"/>
              <a:buFont typeface="Wingdings" pitchFamily="2" charset="2"/>
              <a:buChar char="u"/>
            </a:pPr>
            <a:r>
              <a:rPr lang="en-US" sz="1600" dirty="0">
                <a:solidFill>
                  <a:schemeClr val="tx1"/>
                </a:solidFill>
              </a:rPr>
              <a:t>The goal: reconstruct the input data using a representation or embedding</a:t>
            </a:r>
          </a:p>
          <a:p>
            <a:pPr marL="342900" indent="-342900" algn="l">
              <a:buClr>
                <a:srgbClr val="0070C0"/>
              </a:buClr>
              <a:buSzPct val="80000"/>
              <a:buFont typeface="Wingdings" pitchFamily="2" charset="2"/>
              <a:buChar char="u"/>
            </a:pPr>
            <a:r>
              <a:rPr lang="en-US" sz="1600" dirty="0">
                <a:solidFill>
                  <a:schemeClr val="tx1"/>
                </a:solidFill>
              </a:rPr>
              <a:t>=&gt; Clustering algorithms: unsupervised learning</a:t>
            </a:r>
          </a:p>
          <a:p>
            <a:pPr marL="342900" indent="-342900" algn="l">
              <a:buClr>
                <a:srgbClr val="0070C0"/>
              </a:buClr>
              <a:buSzPct val="80000"/>
              <a:buFont typeface="Wingdings" pitchFamily="2" charset="2"/>
              <a:buChar char="u"/>
            </a:pPr>
            <a:endParaRPr lang="en-US" sz="1600" b="1" dirty="0">
              <a:solidFill>
                <a:schemeClr val="tx1"/>
              </a:solidFill>
            </a:endParaRP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165823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49685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List of Topics</a:t>
            </a:r>
          </a:p>
          <a:p>
            <a:pPr marL="342900" indent="-342900" algn="l">
              <a:buClr>
                <a:srgbClr val="0070C0"/>
              </a:buClr>
              <a:buSzPct val="80000"/>
              <a:buFont typeface="Wingdings" pitchFamily="2" charset="2"/>
              <a:buChar char="u"/>
            </a:pPr>
            <a:r>
              <a:rPr lang="en-US" sz="1600" dirty="0">
                <a:solidFill>
                  <a:schemeClr val="tx1"/>
                </a:solidFill>
              </a:rPr>
              <a:t>Probabilistic Models</a:t>
            </a:r>
          </a:p>
          <a:p>
            <a:pPr marL="342900" indent="-342900" algn="l">
              <a:buClr>
                <a:srgbClr val="0070C0"/>
              </a:buClr>
              <a:buSzPct val="80000"/>
              <a:buFont typeface="Wingdings" pitchFamily="2" charset="2"/>
              <a:buChar char="u"/>
            </a:pPr>
            <a:r>
              <a:rPr lang="en-US" sz="1600" dirty="0">
                <a:solidFill>
                  <a:schemeClr val="tx1"/>
                </a:solidFill>
              </a:rPr>
              <a:t>PGMs (Probabilistic Graphical Models)</a:t>
            </a:r>
          </a:p>
          <a:p>
            <a:pPr marL="342900" indent="-342900" algn="l">
              <a:buClr>
                <a:srgbClr val="0070C0"/>
              </a:buClr>
              <a:buSzPct val="80000"/>
              <a:buFont typeface="Wingdings" pitchFamily="2" charset="2"/>
              <a:buChar char="u"/>
            </a:pPr>
            <a:r>
              <a:rPr lang="en-US" sz="1600" dirty="0">
                <a:solidFill>
                  <a:schemeClr val="tx1"/>
                </a:solidFill>
              </a:rPr>
              <a:t>What are Bayesian Networks?</a:t>
            </a:r>
          </a:p>
          <a:p>
            <a:pPr marL="342900" indent="-342900" algn="l">
              <a:buClr>
                <a:srgbClr val="0070C0"/>
              </a:buClr>
              <a:buSzPct val="80000"/>
              <a:buFont typeface="Wingdings" pitchFamily="2" charset="2"/>
              <a:buChar char="u"/>
            </a:pPr>
            <a:r>
              <a:rPr lang="en-US" sz="1600" dirty="0">
                <a:solidFill>
                  <a:schemeClr val="tx1"/>
                </a:solidFill>
              </a:rPr>
              <a:t>What are Mixture Models?</a:t>
            </a:r>
          </a:p>
          <a:p>
            <a:pPr marL="342900" indent="-342900" algn="l">
              <a:buClr>
                <a:srgbClr val="0070C0"/>
              </a:buClr>
              <a:buSzPct val="80000"/>
              <a:buFont typeface="Wingdings" pitchFamily="2" charset="2"/>
              <a:buChar char="u"/>
            </a:pPr>
            <a:r>
              <a:rPr lang="en-US" sz="1600" dirty="0">
                <a:solidFill>
                  <a:schemeClr val="tx1"/>
                </a:solidFill>
              </a:rPr>
              <a:t>GMMs (Gaussian Mixture Models)</a:t>
            </a:r>
          </a:p>
          <a:p>
            <a:pPr marL="342900" indent="-342900" algn="l">
              <a:buClr>
                <a:srgbClr val="0070C0"/>
              </a:buClr>
              <a:buSzPct val="80000"/>
              <a:buFont typeface="Wingdings" pitchFamily="2" charset="2"/>
              <a:buChar char="u"/>
            </a:pPr>
            <a:r>
              <a:rPr lang="en-US" sz="1600" dirty="0">
                <a:solidFill>
                  <a:schemeClr val="tx1"/>
                </a:solidFill>
              </a:rPr>
              <a:t>Bernoulli Distribution</a:t>
            </a:r>
          </a:p>
          <a:p>
            <a:pPr marL="342900" indent="-342900" algn="l">
              <a:buClr>
                <a:srgbClr val="0070C0"/>
              </a:buClr>
              <a:buSzPct val="80000"/>
              <a:buFont typeface="Wingdings" pitchFamily="2" charset="2"/>
              <a:buChar char="u"/>
            </a:pPr>
            <a:r>
              <a:rPr lang="en-US" sz="1600" dirty="0">
                <a:solidFill>
                  <a:schemeClr val="tx1"/>
                </a:solidFill>
              </a:rPr>
              <a:t>Dirichlet distribution</a:t>
            </a:r>
          </a:p>
          <a:p>
            <a:pPr marL="342900" indent="-342900" algn="l">
              <a:buClr>
                <a:srgbClr val="0070C0"/>
              </a:buClr>
              <a:buSzPct val="80000"/>
              <a:buFont typeface="Wingdings" pitchFamily="2" charset="2"/>
              <a:buChar char="u"/>
            </a:pPr>
            <a:r>
              <a:rPr lang="en-US" sz="1600" dirty="0">
                <a:solidFill>
                  <a:schemeClr val="tx1"/>
                </a:solidFill>
              </a:rPr>
              <a:t>Markov chains / models</a:t>
            </a:r>
          </a:p>
          <a:p>
            <a:pPr marL="342900" indent="-342900" algn="l">
              <a:buClr>
                <a:srgbClr val="0070C0"/>
              </a:buClr>
              <a:buSzPct val="80000"/>
              <a:buFont typeface="Wingdings" pitchFamily="2" charset="2"/>
              <a:buChar char="u"/>
            </a:pPr>
            <a:r>
              <a:rPr lang="en-US" sz="1600" dirty="0">
                <a:solidFill>
                  <a:schemeClr val="tx1"/>
                </a:solidFill>
              </a:rPr>
              <a:t>Hidden Markov Models</a:t>
            </a:r>
          </a:p>
          <a:p>
            <a:pPr marL="342900" indent="-342900" algn="l">
              <a:buClr>
                <a:srgbClr val="0070C0"/>
              </a:buClr>
              <a:buSzPct val="80000"/>
              <a:buFont typeface="Wingdings" pitchFamily="2" charset="2"/>
              <a:buChar char="u"/>
            </a:pPr>
            <a:r>
              <a:rPr lang="en-US" sz="1600" dirty="0">
                <a:solidFill>
                  <a:schemeClr val="tx1"/>
                </a:solidFill>
              </a:rPr>
              <a:t>GANs</a:t>
            </a:r>
          </a:p>
          <a:p>
            <a:pPr marL="342900" indent="-342900" algn="l">
              <a:buClr>
                <a:srgbClr val="0070C0"/>
              </a:buClr>
              <a:buSzPct val="80000"/>
              <a:buFont typeface="Wingdings" pitchFamily="2" charset="2"/>
              <a:buChar char="u"/>
            </a:pPr>
            <a:r>
              <a:rPr lang="en-US" sz="1600" dirty="0">
                <a:solidFill>
                  <a:schemeClr val="tx1"/>
                </a:solidFill>
              </a:rPr>
              <a:t>Unsupervised Learning</a:t>
            </a:r>
          </a:p>
          <a:p>
            <a:pPr marL="342900" indent="-342900" algn="l">
              <a:buClr>
                <a:srgbClr val="0070C0"/>
              </a:buClr>
              <a:buSzPct val="80000"/>
              <a:buFont typeface="Wingdings" pitchFamily="2" charset="2"/>
              <a:buChar char="u"/>
            </a:pPr>
            <a:r>
              <a:rPr lang="en-US" sz="1600" dirty="0">
                <a:solidFill>
                  <a:schemeClr val="tx1"/>
                </a:solidFill>
              </a:rPr>
              <a:t>Reinforcement Learning</a:t>
            </a:r>
          </a:p>
          <a:p>
            <a:pPr marL="342900" indent="-342900" algn="l">
              <a:buClr>
                <a:srgbClr val="0070C0"/>
              </a:buClr>
              <a:buSzPct val="80000"/>
              <a:buFont typeface="Wingdings" pitchFamily="2" charset="2"/>
              <a:buChar char="u"/>
            </a:pPr>
            <a:r>
              <a:rPr lang="en-US" sz="1600" dirty="0">
                <a:solidFill>
                  <a:schemeClr val="tx1"/>
                </a:solidFill>
              </a:rPr>
              <a:t>Bayesian Inference</a:t>
            </a:r>
          </a:p>
          <a:p>
            <a:pPr marL="342900" indent="-342900" algn="l">
              <a:buClr>
                <a:srgbClr val="0070C0"/>
              </a:buClr>
              <a:buSzPct val="80000"/>
              <a:buFont typeface="Wingdings" pitchFamily="2" charset="2"/>
              <a:buChar char="u"/>
            </a:pPr>
            <a:r>
              <a:rPr lang="en-US" sz="1600" dirty="0">
                <a:solidFill>
                  <a:schemeClr val="tx1"/>
                </a:solidFill>
              </a:rPr>
              <a:t>Bayes Theorem</a:t>
            </a:r>
          </a:p>
          <a:p>
            <a:pPr marL="342900" indent="-342900" algn="l">
              <a:buClr>
                <a:srgbClr val="0070C0"/>
              </a:buClr>
              <a:buSzPct val="80000"/>
              <a:buFont typeface="Wingdings" pitchFamily="2" charset="2"/>
              <a:buChar char="u"/>
            </a:pPr>
            <a:r>
              <a:rPr lang="en-US" sz="1600" dirty="0">
                <a:solidFill>
                  <a:schemeClr val="tx1"/>
                </a:solidFill>
              </a:rPr>
              <a:t>NLP (Natural Language Processing)</a:t>
            </a:r>
          </a:p>
          <a:p>
            <a:pPr marL="342900" indent="-342900" algn="l">
              <a:buClr>
                <a:srgbClr val="0070C0"/>
              </a:buClr>
              <a:buSzPct val="80000"/>
              <a:buFont typeface="Wingdings" pitchFamily="2" charset="2"/>
              <a:buChar char="u"/>
            </a:pPr>
            <a:r>
              <a:rPr lang="en-US" sz="1600" dirty="0">
                <a:solidFill>
                  <a:schemeClr val="tx1"/>
                </a:solidFill>
              </a:rPr>
              <a:t>TensorFlow layers and estimators</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44006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5283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Reinforcement Learning (RL</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RL involves the concepts of:</a:t>
            </a:r>
          </a:p>
          <a:p>
            <a:pPr marL="342900" indent="-342900" algn="l">
              <a:buClr>
                <a:srgbClr val="0070C0"/>
              </a:buClr>
              <a:buSzPct val="80000"/>
              <a:buFont typeface="Wingdings" pitchFamily="2" charset="2"/>
              <a:buChar char="u"/>
            </a:pPr>
            <a:r>
              <a:rPr lang="en-US" sz="1600" dirty="0">
                <a:solidFill>
                  <a:schemeClr val="tx1"/>
                </a:solidFill>
              </a:rPr>
              <a:t>Agents</a:t>
            </a:r>
          </a:p>
          <a:p>
            <a:pPr marL="342900" indent="-342900" algn="l">
              <a:buClr>
                <a:srgbClr val="0070C0"/>
              </a:buClr>
              <a:buSzPct val="80000"/>
              <a:buFont typeface="Wingdings" pitchFamily="2" charset="2"/>
              <a:buChar char="u"/>
            </a:pPr>
            <a:r>
              <a:rPr lang="en-US" sz="1600" dirty="0">
                <a:solidFill>
                  <a:schemeClr val="tx1"/>
                </a:solidFill>
              </a:rPr>
              <a:t>Environments</a:t>
            </a:r>
          </a:p>
          <a:p>
            <a:pPr marL="342900" indent="-342900" algn="l">
              <a:buClr>
                <a:srgbClr val="0070C0"/>
              </a:buClr>
              <a:buSzPct val="80000"/>
              <a:buFont typeface="Wingdings" pitchFamily="2" charset="2"/>
              <a:buChar char="u"/>
            </a:pPr>
            <a:r>
              <a:rPr lang="en-US" sz="1600" dirty="0">
                <a:solidFill>
                  <a:schemeClr val="tx1"/>
                </a:solidFill>
              </a:rPr>
              <a:t>States</a:t>
            </a:r>
          </a:p>
          <a:p>
            <a:pPr marL="342900" indent="-342900" algn="l">
              <a:buClr>
                <a:srgbClr val="0070C0"/>
              </a:buClr>
              <a:buSzPct val="80000"/>
              <a:buFont typeface="Wingdings" pitchFamily="2" charset="2"/>
              <a:buChar char="u"/>
            </a:pPr>
            <a:r>
              <a:rPr lang="en-US" sz="1600" dirty="0">
                <a:solidFill>
                  <a:schemeClr val="tx1"/>
                </a:solidFill>
              </a:rPr>
              <a:t>actions and rewards</a:t>
            </a:r>
          </a:p>
          <a:p>
            <a:pPr marL="342900" indent="-342900" algn="l">
              <a:buClr>
                <a:srgbClr val="0070C0"/>
              </a:buClr>
              <a:buSzPct val="80000"/>
              <a:buFont typeface="Wingdings" pitchFamily="2" charset="2"/>
              <a:buChar char="u"/>
            </a:pPr>
            <a:endParaRPr lang="en-US" sz="1600" dirty="0">
              <a:solidFill>
                <a:srgbClr val="1200FF"/>
              </a:solidFill>
            </a:endParaRPr>
          </a:p>
          <a:p>
            <a:pPr marL="342900" indent="-342900" algn="l">
              <a:buClr>
                <a:srgbClr val="0070C0"/>
              </a:buClr>
              <a:buSzPct val="80000"/>
              <a:buFont typeface="Wingdings" pitchFamily="2" charset="2"/>
              <a:buChar char="u"/>
            </a:pPr>
            <a:r>
              <a:rPr lang="en-US" sz="1600" dirty="0">
                <a:solidFill>
                  <a:srgbClr val="1200FF"/>
                </a:solidFill>
              </a:rPr>
              <a:t>Agent</a:t>
            </a:r>
            <a:r>
              <a:rPr lang="en-US" sz="1600" dirty="0"/>
              <a:t>: something that takes actions</a:t>
            </a:r>
            <a:endParaRPr lang="en-US" sz="1600" dirty="0">
              <a:solidFill>
                <a:srgbClr val="1200FF"/>
              </a:solidFill>
            </a:endParaRPr>
          </a:p>
          <a:p>
            <a:pPr marL="342900" indent="-342900" algn="l">
              <a:buClr>
                <a:srgbClr val="0070C0"/>
              </a:buClr>
              <a:buSzPct val="80000"/>
              <a:buFont typeface="Wingdings" pitchFamily="2" charset="2"/>
              <a:buChar char="u"/>
            </a:pPr>
            <a:r>
              <a:rPr lang="en-US" sz="1600" dirty="0">
                <a:solidFill>
                  <a:srgbClr val="1200FF"/>
                </a:solidFill>
              </a:rPr>
              <a:t>Action</a:t>
            </a:r>
            <a:r>
              <a:rPr lang="en-US" sz="1600" dirty="0"/>
              <a:t> (A): A is the set of possible moves an agent can make</a:t>
            </a:r>
          </a:p>
          <a:p>
            <a:pPr marL="342900" indent="-342900" algn="l">
              <a:buClr>
                <a:srgbClr val="0070C0"/>
              </a:buClr>
              <a:buSzPct val="80000"/>
              <a:buFont typeface="Wingdings" pitchFamily="2" charset="2"/>
              <a:buChar char="u"/>
            </a:pPr>
            <a:r>
              <a:rPr lang="en-US" sz="1600" dirty="0">
                <a:solidFill>
                  <a:srgbClr val="1200FF"/>
                </a:solidFill>
              </a:rPr>
              <a:t>Discount factor</a:t>
            </a:r>
            <a:r>
              <a:rPr lang="en-US" sz="1600" dirty="0"/>
              <a:t>: it’s multiplied with future rewards as discovered by the agent in order to dampen their effect on the agent’s choice of action.</a:t>
            </a:r>
            <a:endParaRPr lang="en-US" sz="1600" dirty="0">
              <a:solidFill>
                <a:srgbClr val="1200FF"/>
              </a:solidFill>
            </a:endParaRPr>
          </a:p>
          <a:p>
            <a:pPr marL="342900" indent="-342900" algn="l">
              <a:buClr>
                <a:srgbClr val="0070C0"/>
              </a:buClr>
              <a:buSzPct val="80000"/>
              <a:buFont typeface="Wingdings" pitchFamily="2" charset="2"/>
              <a:buChar char="u"/>
            </a:pPr>
            <a:r>
              <a:rPr lang="en-US" sz="1600" dirty="0">
                <a:solidFill>
                  <a:srgbClr val="1200FF"/>
                </a:solidFill>
              </a:rPr>
              <a:t>Environment</a:t>
            </a:r>
            <a:r>
              <a:rPr lang="en-US" sz="1600" dirty="0"/>
              <a:t>: The world through which the agent moves</a:t>
            </a:r>
          </a:p>
          <a:p>
            <a:pPr algn="l"/>
            <a:endParaRPr lang="en-US" sz="1600" dirty="0"/>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2555490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41764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Reinforcement Learning (RL</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State (S): A state is a concrete and immediate situation in which the agent finds itself</a:t>
            </a:r>
          </a:p>
          <a:p>
            <a:pPr marL="342900" indent="-342900" algn="l">
              <a:buClr>
                <a:srgbClr val="0070C0"/>
              </a:buClr>
              <a:buSzPct val="80000"/>
              <a:buFont typeface="Wingdings" pitchFamily="2" charset="2"/>
              <a:buChar char="u"/>
            </a:pPr>
            <a:r>
              <a:rPr lang="en-US" sz="1600" dirty="0">
                <a:solidFill>
                  <a:schemeClr val="tx1"/>
                </a:solidFill>
              </a:rPr>
              <a:t>Reward (R): A reward is the feedback by which we measure the success or failure of an agent’s actions. </a:t>
            </a:r>
          </a:p>
          <a:p>
            <a:pPr marL="342900" indent="-342900" algn="l">
              <a:buClr>
                <a:srgbClr val="0070C0"/>
              </a:buClr>
              <a:buSzPct val="80000"/>
              <a:buFont typeface="Wingdings" pitchFamily="2" charset="2"/>
              <a:buChar char="u"/>
            </a:pPr>
            <a:r>
              <a:rPr lang="en-US" sz="1600" dirty="0">
                <a:solidFill>
                  <a:schemeClr val="tx1"/>
                </a:solidFill>
              </a:rPr>
              <a:t>Policy (π): The policy is the strategy that the agent employs to determine the next action based on the current state. It maps states to actions, the actions that promise the highest reward.</a:t>
            </a:r>
          </a:p>
          <a:p>
            <a:pPr marL="342900" indent="-342900" algn="l">
              <a:buClr>
                <a:srgbClr val="0070C0"/>
              </a:buClr>
              <a:buSzPct val="80000"/>
              <a:buFont typeface="Wingdings" pitchFamily="2" charset="2"/>
              <a:buChar char="u"/>
            </a:pPr>
            <a:r>
              <a:rPr lang="en-US" sz="1600" dirty="0">
                <a:solidFill>
                  <a:srgbClr val="1200FF"/>
                </a:solidFill>
              </a:rPr>
              <a:t>Value</a:t>
            </a:r>
            <a:r>
              <a:rPr lang="en-US" sz="1600" dirty="0"/>
              <a:t> </a:t>
            </a:r>
            <a:r>
              <a:rPr lang="en-US" sz="1600" dirty="0">
                <a:solidFill>
                  <a:schemeClr val="tx1"/>
                </a:solidFill>
              </a:rPr>
              <a:t>(V): The expected long-term return with discount, as opposed to the short-term reward R </a:t>
            </a:r>
          </a:p>
          <a:p>
            <a:pPr marL="342900" indent="-342900" algn="l">
              <a:buClr>
                <a:srgbClr val="0070C0"/>
              </a:buClr>
              <a:buSzPct val="80000"/>
              <a:buFont typeface="Wingdings" pitchFamily="2" charset="2"/>
              <a:buChar char="u"/>
            </a:pPr>
            <a:r>
              <a:rPr lang="en-US" sz="1600" dirty="0">
                <a:solidFill>
                  <a:srgbClr val="1200FF"/>
                </a:solidFill>
              </a:rPr>
              <a:t>Q-value</a:t>
            </a:r>
            <a:r>
              <a:rPr lang="en-US" sz="1600" dirty="0"/>
              <a:t> </a:t>
            </a:r>
            <a:r>
              <a:rPr lang="en-US" sz="1600" dirty="0">
                <a:solidFill>
                  <a:schemeClr val="tx1"/>
                </a:solidFill>
              </a:rPr>
              <a:t>or action-value (Q): Q-value is similar to Value, except that it takes an extra parameter, the current action a</a:t>
            </a:r>
          </a:p>
          <a:p>
            <a:pPr marL="342900" indent="-342900" algn="l">
              <a:buClr>
                <a:srgbClr val="0070C0"/>
              </a:buClr>
              <a:buSzPct val="80000"/>
              <a:buFont typeface="Wingdings" pitchFamily="2" charset="2"/>
              <a:buChar char="u"/>
            </a:pPr>
            <a:r>
              <a:rPr lang="en-US" sz="1600" dirty="0">
                <a:solidFill>
                  <a:schemeClr val="tx1"/>
                </a:solidFill>
              </a:rPr>
              <a:t>Qπ(s, a) refers to the long-term return of the current state s, taking action a under policy π. </a:t>
            </a:r>
          </a:p>
          <a:p>
            <a:pPr marL="342900" indent="-342900" algn="l">
              <a:buClr>
                <a:srgbClr val="0070C0"/>
              </a:buClr>
              <a:buSzPct val="80000"/>
              <a:buFont typeface="Wingdings" pitchFamily="2" charset="2"/>
              <a:buChar char="u"/>
            </a:pPr>
            <a:r>
              <a:rPr lang="en-US" sz="1600" dirty="0">
                <a:solidFill>
                  <a:schemeClr val="tx1"/>
                </a:solidFill>
              </a:rPr>
              <a:t>Q maps state-action pairs to rewards. Note the difference between Q and policy.</a:t>
            </a:r>
          </a:p>
          <a:p>
            <a:pPr marL="342900" indent="-342900" algn="l">
              <a:buClr>
                <a:srgbClr val="0070C0"/>
              </a:buClr>
              <a:buSzPct val="80000"/>
              <a:buFont typeface="Wingdings" pitchFamily="2" charset="2"/>
              <a:buChar char="u"/>
            </a:pPr>
            <a:r>
              <a:rPr lang="en-US" sz="1600" dirty="0">
                <a:solidFill>
                  <a:schemeClr val="tx1"/>
                </a:solidFill>
              </a:rPr>
              <a:t>Trajectory: A sequence of states and actions that influence those states. From the Latin "to throw across."</a:t>
            </a:r>
          </a:p>
          <a:p>
            <a:pPr marL="342900" indent="-342900" algn="l">
              <a:buClr>
                <a:srgbClr val="0070C0"/>
              </a:buClr>
              <a:buSzPct val="80000"/>
              <a:buFont typeface="Wingdings" pitchFamily="2" charset="2"/>
              <a:buChar char="u"/>
            </a:pPr>
            <a:endParaRPr lang="en-US" sz="1600" dirty="0"/>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2012833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26642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Bayesian Inference</a:t>
            </a:r>
          </a:p>
          <a:p>
            <a:pPr marL="342900" indent="-342900" algn="l">
              <a:buClr>
                <a:srgbClr val="0070C0"/>
              </a:buClr>
              <a:buSzPct val="80000"/>
              <a:buFont typeface="Wingdings" pitchFamily="2" charset="2"/>
              <a:buChar char="u"/>
            </a:pPr>
            <a:r>
              <a:rPr lang="en-US" sz="1600" dirty="0">
                <a:solidFill>
                  <a:schemeClr val="tx1"/>
                </a:solidFill>
              </a:rPr>
              <a:t>a method of statistical inference </a:t>
            </a:r>
          </a:p>
          <a:p>
            <a:pPr marL="342900" indent="-342900" algn="l">
              <a:buClr>
                <a:srgbClr val="0070C0"/>
              </a:buClr>
              <a:buSzPct val="80000"/>
              <a:buFont typeface="Wingdings" pitchFamily="2" charset="2"/>
              <a:buChar char="u"/>
            </a:pPr>
            <a:r>
              <a:rPr lang="en-US" sz="1600" dirty="0">
                <a:solidFill>
                  <a:schemeClr val="tx1"/>
                </a:solidFill>
              </a:rPr>
              <a:t>uses Bayes' theorem to update the probability for a hypothesis as more information becomes available</a:t>
            </a:r>
          </a:p>
          <a:p>
            <a:pPr marL="342900" indent="-342900" algn="l">
              <a:buClr>
                <a:srgbClr val="0070C0"/>
              </a:buClr>
              <a:buSzPct val="80000"/>
              <a:buFont typeface="Wingdings" pitchFamily="2" charset="2"/>
              <a:buChar char="u"/>
            </a:pPr>
            <a:r>
              <a:rPr lang="en-US" sz="1600" dirty="0">
                <a:solidFill>
                  <a:schemeClr val="tx1"/>
                </a:solidFill>
              </a:rPr>
              <a:t>an important technique in statistics </a:t>
            </a:r>
          </a:p>
          <a:p>
            <a:pPr marL="342900" indent="-342900" algn="l">
              <a:buClr>
                <a:srgbClr val="0070C0"/>
              </a:buClr>
              <a:buSzPct val="80000"/>
              <a:buFont typeface="Wingdings" pitchFamily="2" charset="2"/>
              <a:buChar char="u"/>
            </a:pPr>
            <a:r>
              <a:rPr lang="en-US" sz="1600" dirty="0">
                <a:solidFill>
                  <a:schemeClr val="tx1"/>
                </a:solidFill>
              </a:rPr>
              <a:t>important in dynamic analysis of sequential data </a:t>
            </a:r>
          </a:p>
          <a:p>
            <a:pPr marL="342900" indent="-342900" algn="l">
              <a:buClr>
                <a:srgbClr val="0070C0"/>
              </a:buClr>
              <a:buSzPct val="80000"/>
              <a:buFont typeface="Wingdings" pitchFamily="2" charset="2"/>
              <a:buChar char="u"/>
            </a:pPr>
            <a:r>
              <a:rPr lang="en-US" sz="1600" dirty="0">
                <a:solidFill>
                  <a:schemeClr val="tx1"/>
                </a:solidFill>
              </a:rPr>
              <a:t>closely related to subjective probability</a:t>
            </a:r>
          </a:p>
          <a:p>
            <a:pPr marL="342900" indent="-342900" algn="l">
              <a:buClr>
                <a:srgbClr val="0070C0"/>
              </a:buClr>
              <a:buSzPct val="80000"/>
              <a:buFont typeface="Wingdings" pitchFamily="2" charset="2"/>
              <a:buChar char="u"/>
            </a:pPr>
            <a:r>
              <a:rPr lang="en-US" sz="1600" dirty="0">
                <a:solidFill>
                  <a:schemeClr val="tx1"/>
                </a:solidFill>
              </a:rPr>
              <a:t>often called "Bayesian probability”</a:t>
            </a:r>
          </a:p>
          <a:p>
            <a:pPr marL="342900" indent="-342900" algn="l">
              <a:buClr>
                <a:srgbClr val="0070C0"/>
              </a:buClr>
              <a:buSzPct val="80000"/>
              <a:buFont typeface="Wingdings" pitchFamily="2" charset="2"/>
              <a:buChar char="u"/>
            </a:pPr>
            <a:r>
              <a:rPr lang="en-US" sz="1600" dirty="0">
                <a:solidFill>
                  <a:schemeClr val="tx1"/>
                </a:solidFill>
              </a:rPr>
              <a:t>https://en.wikipedia.org/wiki/Bayesian_inference</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3249152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Bayes Theorem</a:t>
            </a: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7" name="Content Placeholder 3" descr="venn-diagram-2circles.png">
            <a:extLst>
              <a:ext uri="{FF2B5EF4-FFF2-40B4-BE49-F238E27FC236}">
                <a16:creationId xmlns:a16="http://schemas.microsoft.com/office/drawing/2014/main" id="{9F2F4A7C-D4E3-4D0A-9AD0-D81F875A1343}"/>
              </a:ext>
            </a:extLst>
          </p:cNvPr>
          <p:cNvPicPr>
            <a:picLocks noGrp="1" noChangeAspect="1"/>
          </p:cNvPicPr>
          <p:nvPr/>
        </p:nvPicPr>
        <p:blipFill>
          <a:blip r:embed="rId2">
            <a:extLst>
              <a:ext uri="{28A0092B-C50C-407E-A947-70E740481C1C}">
                <a14:useLocalDpi xmlns:a14="http://schemas.microsoft.com/office/drawing/2010/main" val="0"/>
              </a:ext>
            </a:extLst>
          </a:blip>
          <a:srcRect t="2285" b="2285"/>
          <a:stretch>
            <a:fillRect/>
          </a:stretch>
        </p:blipFill>
        <p:spPr>
          <a:xfrm>
            <a:off x="1691680" y="1844824"/>
            <a:ext cx="5417741" cy="3446906"/>
          </a:xfrm>
          <a:prstGeom prst="rect">
            <a:avLst/>
          </a:prstGeom>
          <a:ln>
            <a:solidFill>
              <a:srgbClr val="C00000"/>
            </a:solidFill>
          </a:ln>
        </p:spPr>
      </p:pic>
    </p:spTree>
    <p:extLst>
      <p:ext uri="{BB962C8B-B14F-4D97-AF65-F5344CB8AC3E}">
        <p14:creationId xmlns:p14="http://schemas.microsoft.com/office/powerpoint/2010/main" val="1174910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0243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Bayes Theorem</a:t>
            </a:r>
          </a:p>
          <a:p>
            <a:pPr algn="l"/>
            <a:r>
              <a:rPr lang="en-US" sz="1600" dirty="0">
                <a:solidFill>
                  <a:schemeClr val="tx1"/>
                </a:solidFill>
              </a:rPr>
              <a:t>P(A) = probability of being in set A</a:t>
            </a:r>
          </a:p>
          <a:p>
            <a:pPr algn="l"/>
            <a:endParaRPr lang="en-US" sz="1600" dirty="0">
              <a:solidFill>
                <a:schemeClr val="tx1"/>
              </a:solidFill>
            </a:endParaRPr>
          </a:p>
          <a:p>
            <a:pPr algn="l"/>
            <a:r>
              <a:rPr lang="en-US" sz="1600" dirty="0">
                <a:solidFill>
                  <a:schemeClr val="tx1"/>
                </a:solidFill>
              </a:rPr>
              <a:t>P(B) = probability of being in set B</a:t>
            </a:r>
          </a:p>
          <a:p>
            <a:pPr algn="l"/>
            <a:endParaRPr lang="en-US" sz="1600" dirty="0">
              <a:solidFill>
                <a:schemeClr val="tx1"/>
              </a:solidFill>
            </a:endParaRPr>
          </a:p>
          <a:p>
            <a:pPr algn="l"/>
            <a:r>
              <a:rPr lang="en-US" sz="1600" dirty="0">
                <a:solidFill>
                  <a:schemeClr val="tx1"/>
                </a:solidFill>
              </a:rPr>
              <a:t>P(Both) = probability of being in A intersect B</a:t>
            </a:r>
          </a:p>
          <a:p>
            <a:pPr algn="l"/>
            <a:endParaRPr lang="en-US" sz="1600" dirty="0">
              <a:solidFill>
                <a:schemeClr val="tx1"/>
              </a:solidFill>
            </a:endParaRPr>
          </a:p>
          <a:p>
            <a:pPr algn="l"/>
            <a:r>
              <a:rPr lang="en-US" sz="1600" dirty="0">
                <a:solidFill>
                  <a:schemeClr val="tx1"/>
                </a:solidFill>
              </a:rPr>
              <a:t>P(A|B) = probability of being in A (given you’re in B)</a:t>
            </a:r>
          </a:p>
          <a:p>
            <a:pPr algn="l"/>
            <a:endParaRPr lang="en-US" sz="1600" dirty="0">
              <a:solidFill>
                <a:schemeClr val="tx1"/>
              </a:solidFill>
            </a:endParaRPr>
          </a:p>
          <a:p>
            <a:pPr algn="l"/>
            <a:r>
              <a:rPr lang="en-US" sz="1600" dirty="0">
                <a:solidFill>
                  <a:schemeClr val="tx1"/>
                </a:solidFill>
              </a:rPr>
              <a:t>P(B|A) = probability of being in B (given you’re in A)</a:t>
            </a: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extLst>
      <p:ext uri="{BB962C8B-B14F-4D97-AF65-F5344CB8AC3E}">
        <p14:creationId xmlns:p14="http://schemas.microsoft.com/office/powerpoint/2010/main" val="2693095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7444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Bayes Theorem</a:t>
            </a:r>
          </a:p>
          <a:p>
            <a:pPr algn="l"/>
            <a:r>
              <a:rPr lang="en-US" sz="1600" dirty="0">
                <a:latin typeface="Courier"/>
                <a:cs typeface="Courier"/>
              </a:rPr>
              <a:t>P(A|B) = P(Both)/P(B)</a:t>
            </a:r>
          </a:p>
          <a:p>
            <a:pPr algn="l"/>
            <a:r>
              <a:rPr lang="en-US" sz="1600" dirty="0">
                <a:latin typeface="Courier"/>
                <a:cs typeface="Courier"/>
              </a:rPr>
              <a:t>Hence: P(B)*P(A|B) = </a:t>
            </a:r>
            <a:r>
              <a:rPr lang="en-US" sz="1600" dirty="0">
                <a:solidFill>
                  <a:srgbClr val="FF0000"/>
                </a:solidFill>
                <a:latin typeface="Courier"/>
                <a:cs typeface="Courier"/>
              </a:rPr>
              <a:t>P(Both)</a:t>
            </a:r>
            <a:r>
              <a:rPr lang="en-US" sz="1600" dirty="0">
                <a:latin typeface="Courier"/>
                <a:cs typeface="Courier"/>
              </a:rPr>
              <a:t> </a:t>
            </a:r>
            <a:r>
              <a:rPr lang="en-US" sz="1600" dirty="0">
                <a:solidFill>
                  <a:srgbClr val="0000FF"/>
                </a:solidFill>
                <a:latin typeface="Courier"/>
                <a:cs typeface="Courier"/>
              </a:rPr>
              <a:t>(#1)</a:t>
            </a:r>
          </a:p>
          <a:p>
            <a:pPr algn="l"/>
            <a:endParaRPr lang="en-US" sz="1600" dirty="0">
              <a:latin typeface="Courier"/>
              <a:cs typeface="Courier"/>
            </a:endParaRPr>
          </a:p>
          <a:p>
            <a:pPr algn="l"/>
            <a:r>
              <a:rPr lang="en-US" sz="1600" dirty="0">
                <a:latin typeface="Courier"/>
                <a:cs typeface="Courier"/>
              </a:rPr>
              <a:t>P(B|A) = P(Both)/P(A)</a:t>
            </a:r>
          </a:p>
          <a:p>
            <a:pPr algn="l"/>
            <a:r>
              <a:rPr lang="en-US" sz="1600" dirty="0">
                <a:latin typeface="Courier"/>
                <a:cs typeface="Courier"/>
              </a:rPr>
              <a:t>Hence: P(A)*P(A|B) = </a:t>
            </a:r>
            <a:r>
              <a:rPr lang="en-US" sz="1600" dirty="0">
                <a:solidFill>
                  <a:srgbClr val="FF0000"/>
                </a:solidFill>
                <a:latin typeface="Courier"/>
                <a:cs typeface="Courier"/>
              </a:rPr>
              <a:t>P(Both)</a:t>
            </a:r>
            <a:r>
              <a:rPr lang="en-US" sz="1600" dirty="0">
                <a:latin typeface="Courier"/>
                <a:cs typeface="Courier"/>
              </a:rPr>
              <a:t> </a:t>
            </a:r>
            <a:r>
              <a:rPr lang="en-US" sz="1600" dirty="0">
                <a:solidFill>
                  <a:srgbClr val="0000FF"/>
                </a:solidFill>
                <a:latin typeface="Courier"/>
                <a:cs typeface="Courier"/>
              </a:rPr>
              <a:t>(#2)</a:t>
            </a:r>
          </a:p>
          <a:p>
            <a:pPr algn="l"/>
            <a:endParaRPr lang="en-US" sz="1600" dirty="0">
              <a:latin typeface="Courier"/>
              <a:cs typeface="Courier"/>
            </a:endParaRPr>
          </a:p>
          <a:p>
            <a:pPr algn="l"/>
            <a:r>
              <a:rPr lang="en-US" sz="1600" dirty="0">
                <a:latin typeface="Courier"/>
                <a:cs typeface="Courier"/>
              </a:rPr>
              <a:t>Combine #1 and #2 to get:</a:t>
            </a:r>
          </a:p>
          <a:p>
            <a:pPr algn="l"/>
            <a:r>
              <a:rPr lang="en-US" sz="1600" dirty="0">
                <a:latin typeface="Courier"/>
                <a:cs typeface="Courier"/>
              </a:rPr>
              <a:t>P(B)*P(A|B) = P(A)*P(B|A)    </a:t>
            </a:r>
            <a:r>
              <a:rPr lang="en-US" sz="1600" dirty="0">
                <a:solidFill>
                  <a:srgbClr val="0000FF"/>
                </a:solidFill>
                <a:latin typeface="Courier"/>
                <a:cs typeface="Courier"/>
              </a:rPr>
              <a:t>(#3)</a:t>
            </a:r>
          </a:p>
          <a:p>
            <a:pPr algn="l"/>
            <a:endParaRPr lang="en-US" sz="1600" dirty="0">
              <a:latin typeface="Courier"/>
              <a:cs typeface="Courier"/>
            </a:endParaRPr>
          </a:p>
          <a:p>
            <a:pPr algn="l"/>
            <a:r>
              <a:rPr lang="en-US" sz="1600" dirty="0">
                <a:latin typeface="Courier"/>
                <a:cs typeface="Courier"/>
              </a:rPr>
              <a:t>Divide both sides of (#3) by P(B):</a:t>
            </a:r>
          </a:p>
          <a:p>
            <a:pPr algn="l"/>
            <a:r>
              <a:rPr lang="en-US" sz="1600" dirty="0">
                <a:solidFill>
                  <a:srgbClr val="0000FF"/>
                </a:solidFill>
                <a:latin typeface="Courier"/>
                <a:cs typeface="Courier"/>
              </a:rPr>
              <a:t>P(A|B) = P(A)*P(A|B)/P(B)    (#4)</a:t>
            </a:r>
          </a:p>
          <a:p>
            <a:pPr algn="l"/>
            <a:endParaRPr lang="en-US" sz="1600" dirty="0">
              <a:latin typeface="Courier"/>
              <a:cs typeface="Courier"/>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Tree>
    <p:extLst>
      <p:ext uri="{BB962C8B-B14F-4D97-AF65-F5344CB8AC3E}">
        <p14:creationId xmlns:p14="http://schemas.microsoft.com/office/powerpoint/2010/main" val="2513350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15121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NLP (Natural Language Processing)</a:t>
            </a:r>
          </a:p>
          <a:p>
            <a:pPr marL="342900" indent="-342900" algn="l">
              <a:buClr>
                <a:srgbClr val="0070C0"/>
              </a:buClr>
              <a:buSzPct val="80000"/>
              <a:buFont typeface="Wingdings" pitchFamily="2" charset="2"/>
              <a:buChar char="u"/>
            </a:pPr>
            <a:r>
              <a:rPr lang="en-US" sz="1600" dirty="0">
                <a:solidFill>
                  <a:schemeClr val="tx1"/>
                </a:solidFill>
              </a:rPr>
              <a:t>Several techniques in NLP:</a:t>
            </a:r>
          </a:p>
          <a:p>
            <a:pPr marL="342900" indent="-342900" algn="l">
              <a:buClr>
                <a:srgbClr val="0070C0"/>
              </a:buClr>
              <a:buSzPct val="80000"/>
              <a:buFont typeface="Wingdings" pitchFamily="2" charset="2"/>
              <a:buChar char="u"/>
            </a:pPr>
            <a:r>
              <a:rPr lang="en-US" sz="1600" dirty="0">
                <a:solidFill>
                  <a:schemeClr val="tx1"/>
                </a:solidFill>
              </a:rPr>
              <a:t>Bag of Words (</a:t>
            </a:r>
            <a:r>
              <a:rPr lang="en-US" sz="1600" dirty="0" err="1">
                <a:solidFill>
                  <a:schemeClr val="tx1"/>
                </a:solidFill>
              </a:rPr>
              <a:t>BoW</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TF-IDF</a:t>
            </a:r>
          </a:p>
          <a:p>
            <a:pPr marL="342900" indent="-342900" algn="l">
              <a:buClr>
                <a:srgbClr val="0070C0"/>
              </a:buClr>
              <a:buSzPct val="80000"/>
              <a:buFont typeface="Wingdings" pitchFamily="2" charset="2"/>
              <a:buChar char="u"/>
            </a:pPr>
            <a:r>
              <a:rPr lang="en-US" sz="1600" dirty="0">
                <a:solidFill>
                  <a:schemeClr val="tx1"/>
                </a:solidFill>
              </a:rPr>
              <a:t>Word2vec</a:t>
            </a: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latin typeface="Courier"/>
              <a:cs typeface="Courier"/>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Tree>
    <p:extLst>
      <p:ext uri="{BB962C8B-B14F-4D97-AF65-F5344CB8AC3E}">
        <p14:creationId xmlns:p14="http://schemas.microsoft.com/office/powerpoint/2010/main" val="575915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15121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Bag of Words (</a:t>
            </a:r>
            <a:r>
              <a:rPr lang="en-US" sz="1600" b="1" dirty="0" err="1">
                <a:solidFill>
                  <a:schemeClr val="tx1"/>
                </a:solidFill>
              </a:rPr>
              <a:t>BoW</a:t>
            </a:r>
            <a:r>
              <a:rPr lang="en-US" sz="1600" b="1"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an algorithm that counts how many times a word appears in a document</a:t>
            </a:r>
          </a:p>
          <a:p>
            <a:pPr marL="342900" indent="-342900" algn="l">
              <a:buClr>
                <a:srgbClr val="0070C0"/>
              </a:buClr>
              <a:buSzPct val="80000"/>
              <a:buFont typeface="Wingdings" pitchFamily="2" charset="2"/>
              <a:buChar char="u"/>
            </a:pPr>
            <a:r>
              <a:rPr lang="en-US" sz="1600" dirty="0">
                <a:solidFill>
                  <a:schemeClr val="tx1"/>
                </a:solidFill>
              </a:rPr>
              <a:t>Those word counts allow us to compare documents and gauge their similarities</a:t>
            </a:r>
          </a:p>
          <a:p>
            <a:pPr marL="342900" indent="-342900" algn="l">
              <a:buClr>
                <a:srgbClr val="0070C0"/>
              </a:buClr>
              <a:buSzPct val="80000"/>
              <a:buFont typeface="Wingdings" pitchFamily="2" charset="2"/>
              <a:buChar char="u"/>
            </a:pPr>
            <a:r>
              <a:rPr lang="en-US" sz="1600" dirty="0">
                <a:solidFill>
                  <a:schemeClr val="tx1"/>
                </a:solidFill>
              </a:rPr>
              <a:t>Used in applications like search, document classification and topic modeling </a:t>
            </a:r>
          </a:p>
          <a:p>
            <a:pPr marL="342900" indent="-342900" algn="l">
              <a:buClr>
                <a:srgbClr val="0070C0"/>
              </a:buClr>
              <a:buSzPct val="80000"/>
              <a:buFont typeface="Wingdings" pitchFamily="2" charset="2"/>
              <a:buChar char="u"/>
            </a:pPr>
            <a:r>
              <a:rPr lang="en-US" sz="1600" dirty="0" err="1">
                <a:solidFill>
                  <a:schemeClr val="tx1"/>
                </a:solidFill>
              </a:rPr>
              <a:t>BoW</a:t>
            </a:r>
            <a:r>
              <a:rPr lang="en-US" sz="1600" dirty="0">
                <a:solidFill>
                  <a:schemeClr val="tx1"/>
                </a:solidFill>
              </a:rPr>
              <a:t> is a method for preparing text for input in a deep-learning net</a:t>
            </a: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latin typeface="Courier"/>
              <a:cs typeface="Courier"/>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Tree>
    <p:extLst>
      <p:ext uri="{BB962C8B-B14F-4D97-AF65-F5344CB8AC3E}">
        <p14:creationId xmlns:p14="http://schemas.microsoft.com/office/powerpoint/2010/main" val="2273359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41044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What is TF-IDF?</a:t>
            </a:r>
          </a:p>
          <a:p>
            <a:pPr marL="342900" indent="-342900" algn="l">
              <a:buClr>
                <a:srgbClr val="0070C0"/>
              </a:buClr>
              <a:buSzPct val="80000"/>
              <a:buFont typeface="Wingdings" pitchFamily="2" charset="2"/>
              <a:buChar char="u"/>
            </a:pPr>
            <a:r>
              <a:rPr lang="en-US" sz="1600" dirty="0">
                <a:solidFill>
                  <a:schemeClr val="tx1"/>
                </a:solidFill>
              </a:rPr>
              <a:t>Term Frequency-Inverse Document Frequency</a:t>
            </a:r>
          </a:p>
          <a:p>
            <a:pPr marL="342900" indent="-342900" algn="l">
              <a:buClr>
                <a:srgbClr val="0070C0"/>
              </a:buClr>
              <a:buSzPct val="80000"/>
              <a:buFont typeface="Wingdings" pitchFamily="2" charset="2"/>
              <a:buChar char="u"/>
            </a:pPr>
            <a:r>
              <a:rPr lang="en-US" sz="1600" dirty="0">
                <a:solidFill>
                  <a:schemeClr val="tx1"/>
                </a:solidFill>
              </a:rPr>
              <a:t>a way to judge the topic of an article by the words it contains</a:t>
            </a:r>
          </a:p>
          <a:p>
            <a:pPr marL="342900" indent="-342900" algn="l">
              <a:buClr>
                <a:srgbClr val="0070C0"/>
              </a:buClr>
              <a:buSzPct val="80000"/>
              <a:buFont typeface="Wingdings" pitchFamily="2" charset="2"/>
              <a:buChar char="u"/>
            </a:pPr>
            <a:r>
              <a:rPr lang="en-US" sz="1600" dirty="0">
                <a:solidFill>
                  <a:schemeClr val="tx1"/>
                </a:solidFill>
              </a:rPr>
              <a:t>words are given weights </a:t>
            </a:r>
          </a:p>
          <a:p>
            <a:pPr marL="342900" indent="-342900" algn="l">
              <a:buClr>
                <a:srgbClr val="0070C0"/>
              </a:buClr>
              <a:buSzPct val="80000"/>
              <a:buFont typeface="Wingdings" pitchFamily="2" charset="2"/>
              <a:buChar char="u"/>
            </a:pPr>
            <a:r>
              <a:rPr lang="en-US" sz="1600" dirty="0">
                <a:solidFill>
                  <a:schemeClr val="tx1"/>
                </a:solidFill>
              </a:rPr>
              <a:t>TF-IDF measures relevance (not frequency) </a:t>
            </a:r>
          </a:p>
          <a:p>
            <a:pPr marL="342900" indent="-342900" algn="l">
              <a:buClr>
                <a:srgbClr val="0070C0"/>
              </a:buClr>
              <a:buSzPct val="80000"/>
              <a:buFont typeface="Wingdings" pitchFamily="2" charset="2"/>
              <a:buChar char="u"/>
            </a:pPr>
            <a:r>
              <a:rPr lang="en-US" sz="1600" dirty="0">
                <a:solidFill>
                  <a:schemeClr val="tx1"/>
                </a:solidFill>
              </a:rPr>
              <a:t>Word counts are replaced with TF-IDF scores across the entire dataset</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rgbClr val="1200FF"/>
                </a:solidFill>
              </a:rPr>
              <a:t>TF</a:t>
            </a:r>
            <a:r>
              <a:rPr lang="en-US" sz="1600" dirty="0"/>
              <a:t> (</a:t>
            </a:r>
            <a:r>
              <a:rPr lang="en-US" sz="1600" dirty="0">
                <a:solidFill>
                  <a:srgbClr val="1200FF"/>
                </a:solidFill>
              </a:rPr>
              <a:t>term frequency</a:t>
            </a:r>
            <a:r>
              <a:rPr lang="en-US" sz="1600" dirty="0"/>
              <a:t>): measures the number of times that words appear in a given document</a:t>
            </a:r>
          </a:p>
          <a:p>
            <a:pPr marL="342900" indent="-342900" algn="l">
              <a:buClr>
                <a:srgbClr val="0070C0"/>
              </a:buClr>
              <a:buSzPct val="80000"/>
              <a:buFont typeface="Wingdings" pitchFamily="2" charset="2"/>
              <a:buChar char="u"/>
            </a:pPr>
            <a:r>
              <a:rPr lang="en-US" sz="1600" dirty="0">
                <a:solidFill>
                  <a:srgbClr val="1200FF"/>
                </a:solidFill>
              </a:rPr>
              <a:t>Document frequency</a:t>
            </a:r>
            <a:r>
              <a:rPr lang="en-US" sz="1600" dirty="0"/>
              <a:t>: how often a word occurs in an entire set of documents, i.e., all of Wikipedia or every web page</a:t>
            </a:r>
          </a:p>
          <a:p>
            <a:pPr marL="342900" indent="-342900" algn="l">
              <a:buClr>
                <a:srgbClr val="0070C0"/>
              </a:buClr>
              <a:buSzPct val="80000"/>
              <a:buFont typeface="Wingdings" pitchFamily="2" charset="2"/>
              <a:buChar char="u"/>
            </a:pPr>
            <a:r>
              <a:rPr lang="en-US" sz="1600" dirty="0">
                <a:solidFill>
                  <a:srgbClr val="1200FF"/>
                </a:solidFill>
              </a:rPr>
              <a:t>IDF</a:t>
            </a:r>
            <a:r>
              <a:rPr lang="en-US" sz="1600" dirty="0"/>
              <a:t> (</a:t>
            </a:r>
            <a:r>
              <a:rPr lang="en-US" sz="1600" dirty="0">
                <a:solidFill>
                  <a:srgbClr val="1200FF"/>
                </a:solidFill>
              </a:rPr>
              <a:t>inverse-document frequency</a:t>
            </a:r>
            <a:r>
              <a:rPr lang="en-US" sz="1600" dirty="0"/>
              <a:t>): the more documents a word appears in, the less valuable that word becomes</a:t>
            </a:r>
          </a:p>
          <a:p>
            <a:pPr marL="342900" indent="-342900" algn="l">
              <a:buClr>
                <a:srgbClr val="0070C0"/>
              </a:buClr>
              <a:buSzPct val="80000"/>
              <a:buFont typeface="Wingdings" pitchFamily="2" charset="2"/>
              <a:buChar char="u"/>
            </a:pPr>
            <a:r>
              <a:rPr lang="en-US" sz="1600" dirty="0"/>
              <a:t>the </a:t>
            </a:r>
            <a:r>
              <a:rPr lang="en-US" sz="1600" dirty="0">
                <a:solidFill>
                  <a:srgbClr val="1200FF"/>
                </a:solidFill>
              </a:rPr>
              <a:t>TF-IDF</a:t>
            </a:r>
            <a:r>
              <a:rPr lang="en-US" sz="1600" dirty="0"/>
              <a:t> relevance of each word is a normalized data format that also adds up to 1</a:t>
            </a:r>
          </a:p>
          <a:p>
            <a:pPr marL="342900" indent="-342900" algn="l">
              <a:buClr>
                <a:srgbClr val="0070C0"/>
              </a:buClr>
              <a:buSzPct val="80000"/>
              <a:buFont typeface="Wingdings" pitchFamily="2" charset="2"/>
              <a:buChar char="u"/>
            </a:pPr>
            <a:r>
              <a:rPr lang="en-US" sz="1600" dirty="0"/>
              <a:t>=&gt; words such as "and" or "the" are ignored</a:t>
            </a:r>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latin typeface="Courier"/>
              <a:cs typeface="Courier"/>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Tree>
    <p:extLst>
      <p:ext uri="{BB962C8B-B14F-4D97-AF65-F5344CB8AC3E}">
        <p14:creationId xmlns:p14="http://schemas.microsoft.com/office/powerpoint/2010/main" val="267741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42484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What is TF-IDF?</a:t>
            </a: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We actually use the </a:t>
            </a:r>
            <a:r>
              <a:rPr lang="en-US" sz="1600" dirty="0">
                <a:solidFill>
                  <a:srgbClr val="0070C0"/>
                </a:solidFill>
              </a:rPr>
              <a:t>log</a:t>
            </a:r>
            <a:r>
              <a:rPr lang="en-US" sz="1600" dirty="0">
                <a:solidFill>
                  <a:schemeClr val="tx1"/>
                </a:solidFill>
              </a:rPr>
              <a:t> of the IDF, since word frequencies are distributed exponentially </a:t>
            </a:r>
          </a:p>
          <a:p>
            <a:pPr marL="342900" indent="-342900" algn="l">
              <a:buClr>
                <a:srgbClr val="0070C0"/>
              </a:buClr>
              <a:buSzPct val="80000"/>
              <a:buFont typeface="Wingdings" pitchFamily="2" charset="2"/>
              <a:buChar char="u"/>
            </a:pPr>
            <a:r>
              <a:rPr lang="en-US" sz="1600" dirty="0">
                <a:solidFill>
                  <a:schemeClr val="tx1"/>
                </a:solidFill>
              </a:rPr>
              <a:t>It’s a better weighting of a words overall popularity</a:t>
            </a:r>
          </a:p>
          <a:p>
            <a:pPr marL="342900" indent="-342900" algn="l">
              <a:buClr>
                <a:srgbClr val="0070C0"/>
              </a:buClr>
              <a:buSzPct val="80000"/>
              <a:buFont typeface="Wingdings" pitchFamily="2" charset="2"/>
              <a:buChar char="u"/>
            </a:pPr>
            <a:r>
              <a:rPr lang="en-US" sz="1600" dirty="0">
                <a:solidFill>
                  <a:schemeClr val="tx1"/>
                </a:solidFill>
              </a:rPr>
              <a:t>TF-IDF assumes a document is just a "bag of words”</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Parsing documents into a bag of words can be most of the work</a:t>
            </a:r>
          </a:p>
          <a:p>
            <a:pPr marL="342900" indent="-342900" algn="l">
              <a:buClr>
                <a:srgbClr val="0070C0"/>
              </a:buClr>
              <a:buSzPct val="80000"/>
              <a:buFont typeface="Wingdings" pitchFamily="2" charset="2"/>
              <a:buChar char="u"/>
            </a:pPr>
            <a:r>
              <a:rPr lang="en-US" sz="1600" dirty="0">
                <a:solidFill>
                  <a:schemeClr val="tx1"/>
                </a:solidFill>
              </a:rPr>
              <a:t>Representing words as a hash value (number) for efficiency</a:t>
            </a:r>
          </a:p>
          <a:p>
            <a:pPr marL="342900" indent="-342900" algn="l">
              <a:buClr>
                <a:srgbClr val="0070C0"/>
              </a:buClr>
              <a:buSzPct val="80000"/>
              <a:buFont typeface="Wingdings" pitchFamily="2" charset="2"/>
              <a:buChar char="u"/>
            </a:pPr>
            <a:r>
              <a:rPr lang="en-US" sz="1600" dirty="0">
                <a:solidFill>
                  <a:schemeClr val="tx1"/>
                </a:solidFill>
              </a:rPr>
              <a:t>What about synonyms? Various tenses? Abbreviations? Capitalizations? Misspellings?</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A simple search algorithm:</a:t>
            </a:r>
          </a:p>
          <a:p>
            <a:pPr marL="342900" indent="-342900" algn="l">
              <a:buClr>
                <a:srgbClr val="0070C0"/>
              </a:buClr>
              <a:buSzPct val="80000"/>
              <a:buFont typeface="Wingdings" pitchFamily="2" charset="2"/>
              <a:buChar char="u"/>
            </a:pPr>
            <a:r>
              <a:rPr lang="en-US" sz="1600" dirty="0">
                <a:solidFill>
                  <a:schemeClr val="tx1"/>
                </a:solidFill>
              </a:rPr>
              <a:t>1) Compute TF-IDF for every word in a corpus</a:t>
            </a:r>
          </a:p>
          <a:p>
            <a:pPr marL="342900" indent="-342900" algn="l">
              <a:buClr>
                <a:srgbClr val="0070C0"/>
              </a:buClr>
              <a:buSzPct val="80000"/>
              <a:buFont typeface="Wingdings" pitchFamily="2" charset="2"/>
              <a:buChar char="u"/>
            </a:pPr>
            <a:r>
              <a:rPr lang="en-US" sz="1600" dirty="0">
                <a:solidFill>
                  <a:schemeClr val="tx1"/>
                </a:solidFill>
              </a:rPr>
              <a:t>2) For a given search word, sort the documents by their TF-IDF score for that word</a:t>
            </a:r>
          </a:p>
          <a:p>
            <a:pPr marL="342900" indent="-342900" algn="l">
              <a:buClr>
                <a:srgbClr val="0070C0"/>
              </a:buClr>
              <a:buSzPct val="80000"/>
              <a:buFont typeface="Wingdings" pitchFamily="2" charset="2"/>
              <a:buChar char="u"/>
            </a:pPr>
            <a:r>
              <a:rPr lang="en-US" sz="1600" dirty="0">
                <a:solidFill>
                  <a:schemeClr val="tx1"/>
                </a:solidFill>
              </a:rPr>
              <a:t>3) Display the results</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latin typeface="Courier"/>
              <a:cs typeface="Courier"/>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spTree>
    <p:extLst>
      <p:ext uri="{BB962C8B-B14F-4D97-AF65-F5344CB8AC3E}">
        <p14:creationId xmlns:p14="http://schemas.microsoft.com/office/powerpoint/2010/main" val="427738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19442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What are Probabilistic Models?</a:t>
            </a:r>
          </a:p>
          <a:p>
            <a:pPr marL="342900" indent="-342900" algn="l">
              <a:buClr>
                <a:srgbClr val="0070C0"/>
              </a:buClr>
              <a:buSzPct val="80000"/>
              <a:buFont typeface="Wingdings" pitchFamily="2" charset="2"/>
              <a:buChar char="u"/>
            </a:pPr>
            <a:r>
              <a:rPr lang="en-US" sz="1600" dirty="0">
                <a:solidFill>
                  <a:schemeClr val="tx1"/>
                </a:solidFill>
              </a:rPr>
              <a:t>they incorporate random variables and probability distributions into the model of an event or phenomenon </a:t>
            </a:r>
          </a:p>
          <a:p>
            <a:pPr marL="342900" indent="-342900" algn="l">
              <a:buClr>
                <a:srgbClr val="0070C0"/>
              </a:buClr>
              <a:buSzPct val="80000"/>
              <a:buFont typeface="Wingdings" pitchFamily="2" charset="2"/>
              <a:buChar char="u"/>
            </a:pPr>
            <a:r>
              <a:rPr lang="en-US" sz="1600" dirty="0">
                <a:solidFill>
                  <a:schemeClr val="tx1"/>
                </a:solidFill>
              </a:rPr>
              <a:t>probabilistic models give a probability distribution as a solution</a:t>
            </a:r>
          </a:p>
          <a:p>
            <a:pPr marL="342900" indent="-342900" algn="l">
              <a:buClr>
                <a:srgbClr val="0070C0"/>
              </a:buClr>
              <a:buSzPct val="80000"/>
              <a:buFont typeface="Wingdings" pitchFamily="2" charset="2"/>
              <a:buChar char="u"/>
            </a:pPr>
            <a:r>
              <a:rPr lang="en-US" sz="1600" dirty="0">
                <a:solidFill>
                  <a:schemeClr val="tx1"/>
                </a:solidFill>
              </a:rPr>
              <a:t>=&gt; deterministic models give a single possible outcome for an event </a:t>
            </a:r>
          </a:p>
          <a:p>
            <a:pPr marL="342900" indent="-342900" algn="l">
              <a:buClr>
                <a:srgbClr val="0070C0"/>
              </a:buClr>
              <a:buSzPct val="80000"/>
              <a:buFont typeface="Wingdings" pitchFamily="2" charset="2"/>
              <a:buChar char="u"/>
            </a:pPr>
            <a:r>
              <a:rPr lang="en-US" sz="1600" dirty="0">
                <a:solidFill>
                  <a:schemeClr val="tx1"/>
                </a:solidFill>
              </a:rPr>
              <a:t>https://www.quora.com/What-is-the-difference-between-probabilistic-and-deterministic-models</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279395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41764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What is Word2vec?</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a two-layer neural net that processes text</a:t>
            </a:r>
          </a:p>
          <a:p>
            <a:pPr marL="342900" indent="-342900" algn="l">
              <a:buClr>
                <a:srgbClr val="0070C0"/>
              </a:buClr>
              <a:buSzPct val="80000"/>
              <a:buFont typeface="Wingdings" pitchFamily="2" charset="2"/>
              <a:buChar char="u"/>
            </a:pPr>
            <a:r>
              <a:rPr lang="en-US" sz="1600" dirty="0">
                <a:solidFill>
                  <a:schemeClr val="tx1"/>
                </a:solidFill>
              </a:rPr>
              <a:t>Word2vec is not a deep neural network</a:t>
            </a:r>
          </a:p>
          <a:p>
            <a:pPr marL="342900" indent="-342900" algn="l">
              <a:buClr>
                <a:srgbClr val="0070C0"/>
              </a:buClr>
              <a:buSzPct val="80000"/>
              <a:buFont typeface="Wingdings" pitchFamily="2" charset="2"/>
              <a:buChar char="u"/>
            </a:pPr>
            <a:r>
              <a:rPr lang="en-US" sz="1600" dirty="0">
                <a:solidFill>
                  <a:schemeClr val="tx1"/>
                </a:solidFill>
              </a:rPr>
              <a:t>input is a text corpus </a:t>
            </a:r>
          </a:p>
          <a:p>
            <a:pPr marL="342900" indent="-342900" algn="l">
              <a:buClr>
                <a:srgbClr val="0070C0"/>
              </a:buClr>
              <a:buSzPct val="80000"/>
              <a:buFont typeface="Wingdings" pitchFamily="2" charset="2"/>
              <a:buChar char="u"/>
            </a:pPr>
            <a:r>
              <a:rPr lang="en-US" sz="1600" dirty="0">
                <a:solidFill>
                  <a:schemeClr val="tx1"/>
                </a:solidFill>
              </a:rPr>
              <a:t>output is a set of vectors: feature vectors for words in that corpus </a:t>
            </a:r>
          </a:p>
          <a:p>
            <a:pPr marL="342900" indent="-342900" algn="l">
              <a:buClr>
                <a:srgbClr val="0070C0"/>
              </a:buClr>
              <a:buSzPct val="80000"/>
              <a:buFont typeface="Wingdings" pitchFamily="2" charset="2"/>
              <a:buChar char="u"/>
            </a:pPr>
            <a:r>
              <a:rPr lang="en-US" sz="1600" dirty="0">
                <a:solidFill>
                  <a:schemeClr val="tx1"/>
                </a:solidFill>
              </a:rPr>
              <a:t>Word2vec use cases:</a:t>
            </a:r>
          </a:p>
          <a:p>
            <a:pPr marL="342900" indent="-342900" algn="l">
              <a:buClr>
                <a:srgbClr val="0070C0"/>
              </a:buClr>
              <a:buSzPct val="80000"/>
              <a:buFont typeface="Wingdings" pitchFamily="2" charset="2"/>
              <a:buChar char="u"/>
            </a:pPr>
            <a:r>
              <a:rPr lang="en-US" sz="1600" dirty="0">
                <a:solidFill>
                  <a:schemeClr val="tx1"/>
                </a:solidFill>
              </a:rPr>
              <a:t>A) genes, code, likes, playlists, social media graphs </a:t>
            </a:r>
          </a:p>
          <a:p>
            <a:pPr marL="342900" indent="-342900" algn="l">
              <a:buClr>
                <a:srgbClr val="0070C0"/>
              </a:buClr>
              <a:buSzPct val="80000"/>
              <a:buFont typeface="Wingdings" pitchFamily="2" charset="2"/>
              <a:buChar char="u"/>
            </a:pPr>
            <a:r>
              <a:rPr lang="en-US" sz="1600" dirty="0">
                <a:solidFill>
                  <a:schemeClr val="tx1"/>
                </a:solidFill>
              </a:rPr>
              <a:t>B) other verbal or symbolic series in which patterns may be discerned</a:t>
            </a:r>
          </a:p>
          <a:p>
            <a:pPr marL="342900" indent="-342900" algn="l">
              <a:buClr>
                <a:srgbClr val="0070C0"/>
              </a:buClr>
              <a:buSzPct val="80000"/>
              <a:buFont typeface="Wingdings" pitchFamily="2" charset="2"/>
              <a:buChar char="u"/>
            </a:pPr>
            <a:r>
              <a:rPr lang="en-US" sz="1600" dirty="0">
                <a:solidFill>
                  <a:schemeClr val="tx1"/>
                </a:solidFill>
              </a:rPr>
              <a:t>Word2vec groups the vectors of similar words together in a vector space</a:t>
            </a:r>
          </a:p>
          <a:p>
            <a:pPr marL="342900" indent="-342900" algn="l">
              <a:buClr>
                <a:srgbClr val="0070C0"/>
              </a:buClr>
              <a:buSzPct val="80000"/>
              <a:buFont typeface="Wingdings" pitchFamily="2" charset="2"/>
              <a:buChar char="u"/>
            </a:pPr>
            <a:r>
              <a:rPr lang="en-US" sz="1600" dirty="0">
                <a:solidFill>
                  <a:schemeClr val="tx1"/>
                </a:solidFill>
              </a:rPr>
              <a:t>it detects similarities mathematically </a:t>
            </a:r>
          </a:p>
          <a:p>
            <a:pPr marL="342900" indent="-342900" algn="l">
              <a:buClr>
                <a:srgbClr val="0070C0"/>
              </a:buClr>
              <a:buSzPct val="80000"/>
              <a:buFont typeface="Wingdings" pitchFamily="2" charset="2"/>
              <a:buChar char="u"/>
            </a:pPr>
            <a:r>
              <a:rPr lang="en-US" sz="1600" dirty="0">
                <a:solidFill>
                  <a:schemeClr val="tx1"/>
                </a:solidFill>
              </a:rPr>
              <a:t>creates vectors that are distributed numerical representations of word features</a:t>
            </a:r>
          </a:p>
          <a:p>
            <a:pPr marL="342900" indent="-342900" algn="l">
              <a:buClr>
                <a:srgbClr val="0070C0"/>
              </a:buClr>
              <a:buSzPct val="80000"/>
              <a:buFont typeface="Wingdings" pitchFamily="2" charset="2"/>
              <a:buChar char="u"/>
            </a:pPr>
            <a:r>
              <a:rPr lang="en-US" sz="1600" dirty="0">
                <a:solidFill>
                  <a:schemeClr val="tx1"/>
                </a:solidFill>
              </a:rPr>
              <a:t>features such as the context of individual words </a:t>
            </a:r>
          </a:p>
          <a:p>
            <a:pPr marL="342900" indent="-342900" algn="l">
              <a:buClr>
                <a:srgbClr val="0070C0"/>
              </a:buClr>
              <a:buSzPct val="80000"/>
              <a:buFont typeface="Wingdings" pitchFamily="2" charset="2"/>
              <a:buChar char="u"/>
            </a:pPr>
            <a:r>
              <a:rPr lang="en-US" sz="1600" dirty="0">
                <a:solidFill>
                  <a:schemeClr val="tx1"/>
                </a:solidFill>
              </a:rPr>
              <a:t>Word2vec does not require human intervention</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latin typeface="Courier"/>
              <a:cs typeface="Courier"/>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Tree>
    <p:extLst>
      <p:ext uri="{BB962C8B-B14F-4D97-AF65-F5344CB8AC3E}">
        <p14:creationId xmlns:p14="http://schemas.microsoft.com/office/powerpoint/2010/main" val="3509681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6724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Matrices, Eigenvectors, and Eigenvalues</a:t>
            </a:r>
          </a:p>
          <a:p>
            <a:pPr algn="l"/>
            <a:r>
              <a:rPr lang="en-US" sz="1600" dirty="0"/>
              <a:t>Given an </a:t>
            </a:r>
            <a:r>
              <a:rPr lang="en-US" sz="1600" dirty="0" err="1"/>
              <a:t>nxn</a:t>
            </a:r>
            <a:r>
              <a:rPr lang="en-US" sz="1600" dirty="0"/>
              <a:t> matrix A of real numbers</a:t>
            </a:r>
          </a:p>
          <a:p>
            <a:pPr algn="l"/>
            <a:endParaRPr lang="en-US" sz="1600" dirty="0"/>
          </a:p>
          <a:p>
            <a:pPr algn="l"/>
            <a:r>
              <a:rPr lang="en-US" sz="1600" dirty="0"/>
              <a:t>Given a 1xn vector x of real numbers</a:t>
            </a:r>
          </a:p>
          <a:p>
            <a:pPr algn="l"/>
            <a:endParaRPr lang="en-US" sz="1600" dirty="0"/>
          </a:p>
          <a:p>
            <a:pPr algn="l"/>
            <a:r>
              <a:rPr lang="en-US" sz="1600" dirty="0"/>
              <a:t>=&gt; Suppose that A*x = a*x for some number a</a:t>
            </a:r>
          </a:p>
          <a:p>
            <a:pPr algn="l"/>
            <a:endParaRPr lang="en-US" sz="1600" dirty="0"/>
          </a:p>
          <a:p>
            <a:pPr algn="l"/>
            <a:r>
              <a:rPr lang="en-US" sz="1600" dirty="0"/>
              <a:t>then x is called an </a:t>
            </a:r>
            <a:r>
              <a:rPr lang="en-US" sz="1600" dirty="0">
                <a:solidFill>
                  <a:srgbClr val="1200FF"/>
                </a:solidFill>
              </a:rPr>
              <a:t>eigenvector</a:t>
            </a:r>
          </a:p>
          <a:p>
            <a:pPr algn="l"/>
            <a:endParaRPr lang="en-US" sz="1600" dirty="0">
              <a:solidFill>
                <a:srgbClr val="1200FF"/>
              </a:solidFill>
            </a:endParaRPr>
          </a:p>
          <a:p>
            <a:pPr algn="l"/>
            <a:r>
              <a:rPr lang="en-US" sz="1600" dirty="0"/>
              <a:t>a is called an </a:t>
            </a:r>
            <a:r>
              <a:rPr lang="en-US" sz="1600" dirty="0">
                <a:solidFill>
                  <a:srgbClr val="1200FF"/>
                </a:solidFill>
              </a:rPr>
              <a:t>eigenvalue</a:t>
            </a:r>
          </a:p>
          <a:p>
            <a:pPr algn="l"/>
            <a:endParaRPr lang="en-US" sz="1600" dirty="0">
              <a:solidFill>
                <a:srgbClr val="1200FF"/>
              </a:solidFill>
            </a:endParaRPr>
          </a:p>
          <a:p>
            <a:pPr algn="l"/>
            <a:r>
              <a:rPr lang="en-US" sz="1600" dirty="0">
                <a:solidFill>
                  <a:srgbClr val="1200FF"/>
                </a:solidFill>
              </a:rPr>
              <a:t>NB: eigenvectors are not necessarily orthogonal</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latin typeface="Courier"/>
              <a:cs typeface="Courier"/>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spTree>
    <p:extLst>
      <p:ext uri="{BB962C8B-B14F-4D97-AF65-F5344CB8AC3E}">
        <p14:creationId xmlns:p14="http://schemas.microsoft.com/office/powerpoint/2010/main" val="503950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6724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Eigenvectors and Eigenvalues</a:t>
            </a:r>
          </a:p>
          <a:p>
            <a:pPr marL="342900" indent="-342900" algn="l">
              <a:buClr>
                <a:srgbClr val="0070C0"/>
              </a:buClr>
              <a:buSzPct val="80000"/>
              <a:buFont typeface="Wingdings" pitchFamily="2" charset="2"/>
              <a:buChar char="u"/>
            </a:pPr>
            <a:r>
              <a:rPr lang="en-US" sz="1600" dirty="0"/>
              <a:t>Given an </a:t>
            </a:r>
            <a:r>
              <a:rPr lang="en-US" sz="1600" dirty="0" err="1"/>
              <a:t>nxn</a:t>
            </a:r>
            <a:r>
              <a:rPr lang="en-US" sz="1600" dirty="0"/>
              <a:t> matrix A of real numbers</a:t>
            </a:r>
          </a:p>
          <a:p>
            <a:pPr algn="l"/>
            <a:r>
              <a:rPr lang="en-US" sz="1600" dirty="0"/>
              <a:t>Given a set {v1,v2,</a:t>
            </a:r>
            <a:r>
              <a:rPr lang="mr-IN" sz="1600" dirty="0"/>
              <a:t>…</a:t>
            </a:r>
            <a:r>
              <a:rPr lang="en-US" sz="1600" dirty="0"/>
              <a:t>,</a:t>
            </a:r>
            <a:r>
              <a:rPr lang="en-US" sz="1600" dirty="0" err="1"/>
              <a:t>vn</a:t>
            </a:r>
            <a:r>
              <a:rPr lang="en-US" sz="1600" dirty="0"/>
              <a:t>} of eigenvectors of A</a:t>
            </a:r>
          </a:p>
          <a:p>
            <a:pPr algn="l"/>
            <a:r>
              <a:rPr lang="en-US" sz="1600" dirty="0"/>
              <a:t>Given a set {a1,a2,</a:t>
            </a:r>
            <a:r>
              <a:rPr lang="mr-IN" sz="1600" dirty="0"/>
              <a:t>…</a:t>
            </a:r>
            <a:r>
              <a:rPr lang="en-US" sz="1600" dirty="0"/>
              <a:t>,an} of eigenvalues of A</a:t>
            </a:r>
          </a:p>
          <a:p>
            <a:pPr algn="l"/>
            <a:endParaRPr lang="en-US" sz="1600" dirty="0"/>
          </a:p>
          <a:p>
            <a:pPr algn="l"/>
            <a:r>
              <a:rPr lang="en-US" sz="1600" dirty="0">
                <a:solidFill>
                  <a:srgbClr val="1200FF"/>
                </a:solidFill>
              </a:rPr>
              <a:t>Let Q = matrix of the eigenvectors of A</a:t>
            </a:r>
          </a:p>
          <a:p>
            <a:pPr algn="l"/>
            <a:r>
              <a:rPr lang="en-US" sz="1600" dirty="0">
                <a:solidFill>
                  <a:srgbClr val="1200FF"/>
                </a:solidFill>
              </a:rPr>
              <a:t>Let V = diagonal matrix of the eigenvalues of A</a:t>
            </a:r>
          </a:p>
          <a:p>
            <a:pPr algn="l"/>
            <a:r>
              <a:rPr lang="en-US" sz="1600" dirty="0">
                <a:solidFill>
                  <a:srgbClr val="1200FF"/>
                </a:solidFill>
              </a:rPr>
              <a:t>Let </a:t>
            </a:r>
            <a:r>
              <a:rPr lang="en-US" sz="1600" dirty="0" err="1">
                <a:solidFill>
                  <a:srgbClr val="1200FF"/>
                </a:solidFill>
              </a:rPr>
              <a:t>Qinv</a:t>
            </a:r>
            <a:r>
              <a:rPr lang="en-US" sz="1600" dirty="0">
                <a:solidFill>
                  <a:srgbClr val="1200FF"/>
                </a:solidFill>
              </a:rPr>
              <a:t> = the inverse of matrix Q</a:t>
            </a:r>
          </a:p>
          <a:p>
            <a:pPr algn="l"/>
            <a:endParaRPr lang="en-US" sz="1600" dirty="0">
              <a:solidFill>
                <a:srgbClr val="1200FF"/>
              </a:solidFill>
            </a:endParaRPr>
          </a:p>
          <a:p>
            <a:pPr algn="l"/>
            <a:r>
              <a:rPr lang="en-US" sz="1600" dirty="0">
                <a:solidFill>
                  <a:srgbClr val="1200FF"/>
                </a:solidFill>
              </a:rPr>
              <a:t>Then A can be expressed as this product:</a:t>
            </a:r>
          </a:p>
          <a:p>
            <a:pPr algn="l"/>
            <a:r>
              <a:rPr lang="en-US" sz="1800" dirty="0">
                <a:solidFill>
                  <a:srgbClr val="1200FF"/>
                </a:solidFill>
              </a:rPr>
              <a:t>A = Q * V * </a:t>
            </a:r>
            <a:r>
              <a:rPr lang="en-US" sz="1800" dirty="0" err="1">
                <a:solidFill>
                  <a:srgbClr val="1200FF"/>
                </a:solidFill>
              </a:rPr>
              <a:t>Qinv</a:t>
            </a:r>
            <a:endParaRPr lang="en-US" sz="1800" dirty="0">
              <a:solidFill>
                <a:srgbClr val="1200FF"/>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latin typeface="Courier"/>
              <a:cs typeface="Courier"/>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Tree>
    <p:extLst>
      <p:ext uri="{BB962C8B-B14F-4D97-AF65-F5344CB8AC3E}">
        <p14:creationId xmlns:p14="http://schemas.microsoft.com/office/powerpoint/2010/main" val="3085840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6724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Extremely Large Datasets</a:t>
            </a:r>
          </a:p>
          <a:p>
            <a:pPr marL="342900" indent="-342900" algn="l">
              <a:buClr>
                <a:srgbClr val="0070C0"/>
              </a:buClr>
              <a:buSzPct val="80000"/>
              <a:buFont typeface="Wingdings" pitchFamily="2" charset="2"/>
              <a:buChar char="u"/>
            </a:pPr>
            <a:r>
              <a:rPr lang="en-US" sz="1600" dirty="0"/>
              <a:t>Neither of these solutions works for large datasets:</a:t>
            </a:r>
          </a:p>
          <a:p>
            <a:pPr algn="l"/>
            <a:r>
              <a:rPr lang="en-US" sz="1600" dirty="0"/>
              <a:t>A) Processing a large dataset </a:t>
            </a:r>
          </a:p>
          <a:p>
            <a:pPr algn="l"/>
            <a:r>
              <a:rPr lang="en-US" sz="1600" dirty="0"/>
              <a:t>split it into N partitions </a:t>
            </a:r>
          </a:p>
          <a:p>
            <a:pPr algn="l"/>
            <a:r>
              <a:rPr lang="en-US" sz="1600" dirty="0"/>
              <a:t>train N separate models </a:t>
            </a:r>
          </a:p>
          <a:p>
            <a:pPr algn="l"/>
            <a:r>
              <a:rPr lang="en-US" sz="1600" dirty="0"/>
              <a:t>combine the models at the end </a:t>
            </a:r>
          </a:p>
          <a:p>
            <a:pPr algn="l"/>
            <a:r>
              <a:rPr lang="en-US" sz="1400" dirty="0">
                <a:solidFill>
                  <a:srgbClr val="1200FF"/>
                </a:solidFill>
              </a:rPr>
              <a:t>=&gt; each partition learns nothing from the data that it didn't train</a:t>
            </a:r>
          </a:p>
          <a:p>
            <a:pPr algn="l"/>
            <a:endParaRPr lang="en-US" sz="1600" dirty="0"/>
          </a:p>
          <a:p>
            <a:pPr algn="l"/>
            <a:r>
              <a:rPr lang="en-US" sz="1600" dirty="0"/>
              <a:t>B) splitting the model: </a:t>
            </a:r>
          </a:p>
          <a:p>
            <a:pPr algn="l"/>
            <a:r>
              <a:rPr lang="en-US" sz="1600" dirty="0"/>
              <a:t>split a model into components</a:t>
            </a:r>
          </a:p>
          <a:p>
            <a:pPr algn="l"/>
            <a:r>
              <a:rPr lang="en-US" sz="1600" dirty="0"/>
              <a:t>train components with all the data</a:t>
            </a:r>
          </a:p>
          <a:p>
            <a:pPr algn="l"/>
            <a:r>
              <a:rPr lang="en-US" sz="1600" dirty="0">
                <a:solidFill>
                  <a:srgbClr val="1200FF"/>
                </a:solidFill>
              </a:rPr>
              <a:t>=&gt; how do you split the model?</a:t>
            </a: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latin typeface="Courier"/>
              <a:cs typeface="Courier"/>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spTree>
    <p:extLst>
      <p:ext uri="{BB962C8B-B14F-4D97-AF65-F5344CB8AC3E}">
        <p14:creationId xmlns:p14="http://schemas.microsoft.com/office/powerpoint/2010/main" val="43295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46085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Distributed TensorFlow</a:t>
            </a:r>
          </a:p>
          <a:p>
            <a:pPr marL="342900" indent="-342900" algn="l">
              <a:buClr>
                <a:srgbClr val="0070C0"/>
              </a:buClr>
              <a:buSzPct val="80000"/>
              <a:buFont typeface="Wingdings" pitchFamily="2" charset="2"/>
              <a:buChar char="u"/>
            </a:pPr>
            <a:r>
              <a:rPr lang="en-US" sz="1600" dirty="0" err="1">
                <a:solidFill>
                  <a:srgbClr val="1200FF"/>
                </a:solidFill>
              </a:rPr>
              <a:t>DistBelief</a:t>
            </a:r>
            <a:r>
              <a:rPr lang="en-US" sz="1600" dirty="0">
                <a:solidFill>
                  <a:srgbClr val="1200FF"/>
                </a:solidFill>
              </a:rPr>
              <a:t> </a:t>
            </a:r>
            <a:r>
              <a:rPr lang="en-US" sz="1600" dirty="0">
                <a:solidFill>
                  <a:schemeClr val="tx1"/>
                </a:solidFill>
              </a:rPr>
              <a:t>handles very large datasets</a:t>
            </a:r>
          </a:p>
          <a:p>
            <a:pPr marL="342900" indent="-342900" algn="l">
              <a:buClr>
                <a:srgbClr val="0070C0"/>
              </a:buClr>
              <a:buSzPct val="80000"/>
              <a:buFont typeface="Wingdings" pitchFamily="2" charset="2"/>
              <a:buChar char="u"/>
            </a:pPr>
            <a:r>
              <a:rPr lang="en-US" sz="1600" dirty="0">
                <a:solidFill>
                  <a:schemeClr val="tx1"/>
                </a:solidFill>
              </a:rPr>
              <a:t>the default distributed training with TensorFlow </a:t>
            </a:r>
          </a:p>
          <a:p>
            <a:pPr marL="342900" indent="-342900" algn="l">
              <a:buClr>
                <a:srgbClr val="0070C0"/>
              </a:buClr>
              <a:buSzPct val="80000"/>
              <a:buFont typeface="Wingdings" pitchFamily="2" charset="2"/>
              <a:buChar char="u"/>
            </a:pPr>
            <a:r>
              <a:rPr lang="en-US" sz="1600" dirty="0">
                <a:solidFill>
                  <a:schemeClr val="tx1"/>
                </a:solidFill>
              </a:rPr>
              <a:t>solution involves data parallelism </a:t>
            </a:r>
          </a:p>
          <a:p>
            <a:pPr marL="342900" indent="-342900" algn="l">
              <a:buClr>
                <a:srgbClr val="0070C0"/>
              </a:buClr>
              <a:buSzPct val="80000"/>
              <a:buFont typeface="Wingdings" pitchFamily="2" charset="2"/>
              <a:buChar char="u"/>
            </a:pPr>
            <a:r>
              <a:rPr lang="en-US" sz="1600" dirty="0">
                <a:solidFill>
                  <a:schemeClr val="tx1"/>
                </a:solidFill>
              </a:rPr>
              <a:t>every node trains on a subset of the data </a:t>
            </a:r>
          </a:p>
          <a:p>
            <a:pPr marL="342900" indent="-342900" algn="l">
              <a:buClr>
                <a:srgbClr val="0070C0"/>
              </a:buClr>
              <a:buSzPct val="80000"/>
              <a:buFont typeface="Wingdings" pitchFamily="2" charset="2"/>
              <a:buChar char="u"/>
            </a:pPr>
            <a:r>
              <a:rPr lang="en-US" sz="1600" dirty="0">
                <a:solidFill>
                  <a:schemeClr val="tx1"/>
                </a:solidFill>
              </a:rPr>
              <a:t>they maintain state consistency: </a:t>
            </a:r>
          </a:p>
          <a:p>
            <a:pPr marL="342900" indent="-342900" algn="l">
              <a:buClr>
                <a:srgbClr val="0070C0"/>
              </a:buClr>
              <a:buSzPct val="80000"/>
              <a:buFont typeface="Wingdings" pitchFamily="2" charset="2"/>
              <a:buChar char="u"/>
            </a:pPr>
            <a:r>
              <a:rPr lang="en-US" sz="1600" dirty="0">
                <a:solidFill>
                  <a:schemeClr val="tx1"/>
                </a:solidFill>
              </a:rPr>
              <a:t>they send and receive parameter updates </a:t>
            </a:r>
          </a:p>
          <a:p>
            <a:pPr marL="342900" indent="-342900" algn="l">
              <a:buClr>
                <a:srgbClr val="0070C0"/>
              </a:buClr>
              <a:buSzPct val="80000"/>
              <a:buFont typeface="Wingdings" pitchFamily="2" charset="2"/>
              <a:buChar char="u"/>
            </a:pPr>
            <a:r>
              <a:rPr lang="en-US" sz="1600" dirty="0">
                <a:solidFill>
                  <a:schemeClr val="tx1"/>
                </a:solidFill>
              </a:rPr>
              <a:t>handled via a centralized parameter server</a:t>
            </a:r>
          </a:p>
          <a:p>
            <a:pPr marL="342900" indent="-342900" algn="l">
              <a:buClr>
                <a:srgbClr val="0070C0"/>
              </a:buClr>
              <a:buSzPct val="80000"/>
              <a:buFont typeface="Wingdings" pitchFamily="2" charset="2"/>
              <a:buChar char="u"/>
            </a:pPr>
            <a:r>
              <a:rPr lang="en-US" sz="1600" dirty="0">
                <a:solidFill>
                  <a:schemeClr val="tx1"/>
                </a:solidFill>
              </a:rPr>
              <a:t>The underlying algorithm for </a:t>
            </a:r>
            <a:r>
              <a:rPr lang="en-US" sz="1600" dirty="0" err="1">
                <a:solidFill>
                  <a:schemeClr val="tx1"/>
                </a:solidFill>
              </a:rPr>
              <a:t>DistBelief</a:t>
            </a:r>
            <a:r>
              <a:rPr lang="en-US" sz="1600" dirty="0">
                <a:solidFill>
                  <a:schemeClr val="tx1"/>
                </a:solidFill>
              </a:rPr>
              <a:t>: </a:t>
            </a:r>
          </a:p>
          <a:p>
            <a:pPr marL="342900" indent="-342900" algn="l">
              <a:buClr>
                <a:srgbClr val="0070C0"/>
              </a:buClr>
              <a:buSzPct val="80000"/>
              <a:buFont typeface="Wingdings" pitchFamily="2" charset="2"/>
              <a:buChar char="u"/>
            </a:pPr>
            <a:r>
              <a:rPr lang="en-US" sz="1600" dirty="0">
                <a:solidFill>
                  <a:schemeClr val="tx1"/>
                </a:solidFill>
              </a:rPr>
              <a:t>asynchronous stochastic gradient descent </a:t>
            </a:r>
          </a:p>
          <a:p>
            <a:pPr marL="342900" indent="-342900" algn="l">
              <a:buClr>
                <a:srgbClr val="0070C0"/>
              </a:buClr>
              <a:buSzPct val="80000"/>
              <a:buFont typeface="Wingdings" pitchFamily="2" charset="2"/>
              <a:buChar char="u"/>
            </a:pPr>
            <a:r>
              <a:rPr lang="en-US" sz="1600" dirty="0">
                <a:solidFill>
                  <a:schemeClr val="tx1"/>
                </a:solidFill>
              </a:rPr>
              <a:t>individual nodes can send updates at different frequencies without waiting on all the other nodes</a:t>
            </a:r>
          </a:p>
          <a:p>
            <a:pPr marL="342900" indent="-342900" algn="l">
              <a:buClr>
                <a:srgbClr val="0070C0"/>
              </a:buClr>
              <a:buSzPct val="80000"/>
              <a:buFont typeface="Wingdings" pitchFamily="2" charset="2"/>
              <a:buChar char="u"/>
            </a:pPr>
            <a:r>
              <a:rPr lang="en-US" sz="1600" dirty="0">
                <a:solidFill>
                  <a:schemeClr val="tx1"/>
                </a:solidFill>
              </a:rPr>
              <a:t>Partially solves the “stale gradient” problem</a:t>
            </a:r>
          </a:p>
          <a:p>
            <a:pPr marL="342900" indent="-342900" algn="l">
              <a:buClr>
                <a:srgbClr val="0070C0"/>
              </a:buClr>
              <a:buSzPct val="80000"/>
              <a:buFont typeface="Wingdings" pitchFamily="2" charset="2"/>
              <a:buChar char="u"/>
            </a:pPr>
            <a:r>
              <a:rPr lang="en-US" sz="1600" dirty="0">
                <a:solidFill>
                  <a:schemeClr val="tx1"/>
                </a:solidFill>
              </a:rPr>
              <a:t>More details in this article:</a:t>
            </a:r>
          </a:p>
          <a:p>
            <a:pPr marL="342900" indent="-342900" algn="l">
              <a:buClr>
                <a:srgbClr val="0070C0"/>
              </a:buClr>
              <a:buSzPct val="80000"/>
              <a:buFont typeface="Wingdings" pitchFamily="2" charset="2"/>
              <a:buChar char="u"/>
            </a:pPr>
            <a:r>
              <a:rPr lang="en-US" sz="1600" dirty="0">
                <a:solidFill>
                  <a:schemeClr val="tx1"/>
                </a:solidFill>
              </a:rPr>
              <a:t>https://www.quora.com/Is-distributed-deep-learning-mostly-solved-by-DL-frameworks-like-TensorFlow</a:t>
            </a: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latin typeface="Courier"/>
              <a:cs typeface="Courier"/>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spTree>
    <p:extLst>
      <p:ext uri="{BB962C8B-B14F-4D97-AF65-F5344CB8AC3E}">
        <p14:creationId xmlns:p14="http://schemas.microsoft.com/office/powerpoint/2010/main" val="2119912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23762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Gram Schmidt Orthogonalization Theorem</a:t>
            </a:r>
          </a:p>
          <a:p>
            <a:pPr algn="l"/>
            <a:r>
              <a:rPr lang="en-US" sz="1600" dirty="0">
                <a:solidFill>
                  <a:schemeClr val="tx1"/>
                </a:solidFill>
              </a:rPr>
              <a:t>Given a set of vectors V in vector space R(n)</a:t>
            </a:r>
          </a:p>
          <a:p>
            <a:pPr algn="l"/>
            <a:endParaRPr lang="en-US" sz="1600" dirty="0">
              <a:solidFill>
                <a:schemeClr val="tx1"/>
              </a:solidFill>
            </a:endParaRPr>
          </a:p>
          <a:p>
            <a:pPr algn="l"/>
            <a:r>
              <a:rPr lang="en-US" sz="1600" dirty="0">
                <a:solidFill>
                  <a:schemeClr val="tx1"/>
                </a:solidFill>
              </a:rPr>
              <a:t>Then there is a set of orthogonal unit vectors V2 in R(n) that spans the same subspace as V</a:t>
            </a:r>
          </a:p>
          <a:p>
            <a:pPr algn="l"/>
            <a:endParaRPr lang="en-US" sz="1600" dirty="0">
              <a:solidFill>
                <a:schemeClr val="tx1"/>
              </a:solidFill>
            </a:endParaRPr>
          </a:p>
          <a:p>
            <a:pPr algn="l"/>
            <a:r>
              <a:rPr lang="en-US" sz="1600" dirty="0">
                <a:solidFill>
                  <a:schemeClr val="tx1"/>
                </a:solidFill>
              </a:rPr>
              <a:t>Example: </a:t>
            </a:r>
          </a:p>
          <a:p>
            <a:pPr algn="l"/>
            <a:r>
              <a:rPr lang="en-US" sz="1600" dirty="0">
                <a:solidFill>
                  <a:schemeClr val="tx1"/>
                </a:solidFill>
                <a:latin typeface="Courier"/>
                <a:cs typeface="Courier"/>
              </a:rPr>
              <a:t>V  = {(1,1,0), (2,1,0), (-1,4,0)}</a:t>
            </a:r>
          </a:p>
          <a:p>
            <a:pPr algn="l"/>
            <a:r>
              <a:rPr lang="en-US" sz="1600" dirty="0">
                <a:solidFill>
                  <a:schemeClr val="tx1"/>
                </a:solidFill>
                <a:latin typeface="Courier"/>
                <a:cs typeface="Courier"/>
              </a:rPr>
              <a:t>V2 = {(1,0,0), (0,1,0)}</a:t>
            </a:r>
            <a:endParaRPr lang="en-US" sz="1600" dirty="0">
              <a:solidFill>
                <a:schemeClr val="tx1"/>
              </a:solidFill>
            </a:endParaRPr>
          </a:p>
          <a:p>
            <a:pPr algn="l">
              <a:buClr>
                <a:srgbClr val="0070C0"/>
              </a:buClr>
              <a:buSzPct val="80000"/>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spTree>
    <p:extLst>
      <p:ext uri="{BB962C8B-B14F-4D97-AF65-F5344CB8AC3E}">
        <p14:creationId xmlns:p14="http://schemas.microsoft.com/office/powerpoint/2010/main" val="4115950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70117" y="1315791"/>
            <a:ext cx="8219256" cy="31933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TensorFlow </a:t>
            </a:r>
            <a:r>
              <a:rPr lang="en-US" sz="1600" b="1" dirty="0" err="1">
                <a:solidFill>
                  <a:schemeClr val="tx1"/>
                </a:solidFill>
              </a:rPr>
              <a:t>tf.layers</a:t>
            </a:r>
            <a:endParaRPr lang="en-US" sz="1600" b="1"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Functions in </a:t>
            </a:r>
            <a:r>
              <a:rPr lang="en-US" sz="1600" dirty="0" err="1">
                <a:solidFill>
                  <a:schemeClr val="tx1"/>
                </a:solidFill>
              </a:rPr>
              <a:t>tf.layers</a:t>
            </a:r>
            <a:r>
              <a:rPr lang="en-US" sz="1600" dirty="0">
                <a:solidFill>
                  <a:schemeClr val="tx1"/>
                </a:solidFill>
              </a:rPr>
              <a:t> are "wrappers" for their counterpart in </a:t>
            </a:r>
            <a:r>
              <a:rPr lang="en-US" sz="1600" dirty="0" err="1">
                <a:solidFill>
                  <a:schemeClr val="tx1"/>
                </a:solidFill>
              </a:rPr>
              <a:t>tf.nn</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many MNIST CNN examples use </a:t>
            </a:r>
            <a:r>
              <a:rPr lang="en-US" sz="1600" dirty="0" err="1">
                <a:solidFill>
                  <a:schemeClr val="tx1"/>
                </a:solidFill>
              </a:rPr>
              <a:t>tf.nn.droput</a:t>
            </a:r>
            <a:r>
              <a:rPr lang="en-US" sz="1600" dirty="0">
                <a:solidFill>
                  <a:schemeClr val="tx1"/>
                </a:solidFill>
              </a:rPr>
              <a:t>: </a:t>
            </a:r>
            <a:r>
              <a:rPr lang="en-US" sz="1600" dirty="0" err="1">
                <a:solidFill>
                  <a:schemeClr val="tx1"/>
                </a:solidFill>
              </a:rPr>
              <a:t>keep_prop</a:t>
            </a:r>
            <a:r>
              <a:rPr lang="en-US" sz="1600" dirty="0">
                <a:solidFill>
                  <a:schemeClr val="tx1"/>
                </a:solidFill>
              </a:rPr>
              <a:t> as a parameter</a:t>
            </a:r>
          </a:p>
          <a:p>
            <a:pPr marL="342900" indent="-342900" algn="l">
              <a:buClr>
                <a:srgbClr val="0070C0"/>
              </a:buClr>
              <a:buSzPct val="80000"/>
              <a:buFont typeface="Wingdings" pitchFamily="2" charset="2"/>
              <a:buChar char="u"/>
            </a:pPr>
            <a:r>
              <a:rPr lang="en-US" sz="1600" dirty="0">
                <a:solidFill>
                  <a:schemeClr val="tx1"/>
                </a:solidFill>
              </a:rPr>
              <a:t>In </a:t>
            </a:r>
            <a:r>
              <a:rPr lang="en-US" sz="1600" dirty="0" err="1">
                <a:solidFill>
                  <a:schemeClr val="tx1"/>
                </a:solidFill>
              </a:rPr>
              <a:t>nn.dropout</a:t>
            </a:r>
            <a:r>
              <a:rPr lang="en-US" sz="1600" dirty="0">
                <a:solidFill>
                  <a:schemeClr val="tx1"/>
                </a:solidFill>
              </a:rPr>
              <a:t>, </a:t>
            </a:r>
            <a:r>
              <a:rPr lang="en-US" sz="1600" dirty="0" err="1">
                <a:solidFill>
                  <a:schemeClr val="tx1"/>
                </a:solidFill>
              </a:rPr>
              <a:t>keep_prob</a:t>
            </a:r>
            <a:r>
              <a:rPr lang="en-US" sz="1600" dirty="0">
                <a:solidFill>
                  <a:schemeClr val="tx1"/>
                </a:solidFill>
              </a:rPr>
              <a:t> is the probability that each element is kept</a:t>
            </a:r>
          </a:p>
          <a:p>
            <a:pPr marL="342900" indent="-342900" algn="l">
              <a:buClr>
                <a:srgbClr val="0070C0"/>
              </a:buClr>
              <a:buSzPct val="80000"/>
              <a:buFont typeface="Wingdings" pitchFamily="2" charset="2"/>
              <a:buChar char="u"/>
            </a:pPr>
            <a:r>
              <a:rPr lang="en-US" sz="1600" dirty="0">
                <a:solidFill>
                  <a:schemeClr val="tx1"/>
                </a:solidFill>
              </a:rPr>
              <a:t>In </a:t>
            </a:r>
            <a:r>
              <a:rPr lang="en-US" sz="1600" dirty="0" err="1">
                <a:solidFill>
                  <a:schemeClr val="tx1"/>
                </a:solidFill>
              </a:rPr>
              <a:t>layers.dropout</a:t>
            </a:r>
            <a:r>
              <a:rPr lang="en-US" sz="1600" dirty="0">
                <a:solidFill>
                  <a:schemeClr val="tx1"/>
                </a:solidFill>
              </a:rPr>
              <a:t>, rate=0.1 would drop out 10% of input units</a:t>
            </a:r>
          </a:p>
          <a:p>
            <a:pPr marL="342900" indent="-342900" algn="l">
              <a:buClr>
                <a:srgbClr val="0070C0"/>
              </a:buClr>
              <a:buSzPct val="80000"/>
              <a:buFont typeface="Wingdings" pitchFamily="2" charset="2"/>
              <a:buChar char="u"/>
            </a:pPr>
            <a:r>
              <a:rPr lang="en-US" sz="1600" dirty="0">
                <a:solidFill>
                  <a:schemeClr val="tx1"/>
                </a:solidFill>
              </a:rPr>
              <a:t>So </a:t>
            </a:r>
            <a:r>
              <a:rPr lang="en-US" sz="1600" dirty="0" err="1">
                <a:solidFill>
                  <a:schemeClr val="tx1"/>
                </a:solidFill>
              </a:rPr>
              <a:t>keep_prob</a:t>
            </a:r>
            <a:r>
              <a:rPr lang="en-US" sz="1600" dirty="0">
                <a:solidFill>
                  <a:schemeClr val="tx1"/>
                </a:solidFill>
              </a:rPr>
              <a:t> = 1 - rate, and </a:t>
            </a:r>
            <a:r>
              <a:rPr lang="en-US" sz="1600" dirty="0" err="1">
                <a:solidFill>
                  <a:schemeClr val="tx1"/>
                </a:solidFill>
              </a:rPr>
              <a:t>layers.dropout</a:t>
            </a:r>
            <a:r>
              <a:rPr lang="en-US" sz="1600" dirty="0">
                <a:solidFill>
                  <a:schemeClr val="tx1"/>
                </a:solidFill>
              </a:rPr>
              <a:t> allows training parameter</a:t>
            </a:r>
          </a:p>
          <a:p>
            <a:pPr marL="342900" indent="-342900" algn="l">
              <a:buClr>
                <a:srgbClr val="0070C0"/>
              </a:buClr>
              <a:buSzPct val="80000"/>
              <a:buFont typeface="Wingdings" pitchFamily="2" charset="2"/>
              <a:buChar char="u"/>
            </a:pPr>
            <a:r>
              <a:rPr lang="en-US" sz="1600" dirty="0" err="1">
                <a:solidFill>
                  <a:schemeClr val="tx1"/>
                </a:solidFill>
              </a:rPr>
              <a:t>tf.nn.dropout</a:t>
            </a:r>
            <a:r>
              <a:rPr lang="en-US" sz="1600" dirty="0">
                <a:solidFill>
                  <a:schemeClr val="tx1"/>
                </a:solidFill>
              </a:rPr>
              <a:t> scales the weights by 1./keep prob during training phase</a:t>
            </a:r>
          </a:p>
          <a:p>
            <a:pPr marL="342900" indent="-342900" algn="l">
              <a:buClr>
                <a:srgbClr val="0070C0"/>
              </a:buClr>
              <a:buSzPct val="80000"/>
              <a:buFont typeface="Wingdings" pitchFamily="2" charset="2"/>
              <a:buChar char="u"/>
            </a:pPr>
            <a:r>
              <a:rPr lang="en-US" sz="1600" dirty="0" err="1">
                <a:solidFill>
                  <a:schemeClr val="tx1"/>
                </a:solidFill>
              </a:rPr>
              <a:t>tf.layers.dropout</a:t>
            </a:r>
            <a:r>
              <a:rPr lang="en-US" sz="1600" dirty="0">
                <a:solidFill>
                  <a:schemeClr val="tx1"/>
                </a:solidFill>
              </a:rPr>
              <a:t> scales the weights by 1./(1-rate)</a:t>
            </a:r>
          </a:p>
          <a:p>
            <a:pPr marL="342900" indent="-342900" algn="l">
              <a:buClr>
                <a:srgbClr val="0070C0"/>
              </a:buClr>
              <a:buSzPct val="80000"/>
              <a:buFont typeface="Wingdings" pitchFamily="2" charset="2"/>
              <a:buChar char="u"/>
            </a:pPr>
            <a:r>
              <a:rPr lang="en-US" sz="1600" dirty="0">
                <a:solidFill>
                  <a:schemeClr val="tx1"/>
                </a:solidFill>
              </a:rPr>
              <a:t>TF code sample with </a:t>
            </a:r>
            <a:r>
              <a:rPr lang="en-US" sz="1600" dirty="0" err="1">
                <a:solidFill>
                  <a:schemeClr val="tx1"/>
                </a:solidFill>
              </a:rPr>
              <a:t>tf.layers</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tf-layer-cnn-mnist.py</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latin typeface="Courier"/>
              <a:cs typeface="Courier"/>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spTree>
    <p:extLst>
      <p:ext uri="{BB962C8B-B14F-4D97-AF65-F5344CB8AC3E}">
        <p14:creationId xmlns:p14="http://schemas.microsoft.com/office/powerpoint/2010/main" val="199627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70117" y="1315791"/>
            <a:ext cx="8219256" cy="47775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TensorFlow </a:t>
            </a:r>
            <a:r>
              <a:rPr lang="en-US" sz="1600" b="1" dirty="0" err="1">
                <a:solidFill>
                  <a:schemeClr val="tx1"/>
                </a:solidFill>
              </a:rPr>
              <a:t>tf.estimator</a:t>
            </a:r>
            <a:endParaRPr lang="en-US" sz="1600" b="1" dirty="0">
              <a:solidFill>
                <a:schemeClr val="tx1"/>
              </a:solidFill>
            </a:endParaRPr>
          </a:p>
          <a:p>
            <a:pPr algn="l"/>
            <a:r>
              <a:rPr lang="en-US" sz="1600" dirty="0">
                <a:solidFill>
                  <a:schemeClr val="tx1"/>
                </a:solidFill>
              </a:rPr>
              <a:t>linear classification outline in </a:t>
            </a:r>
            <a:r>
              <a:rPr lang="en-US" sz="1600" dirty="0" err="1">
                <a:solidFill>
                  <a:schemeClr val="tx1"/>
                </a:solidFill>
              </a:rPr>
              <a:t>tf.estimator</a:t>
            </a:r>
            <a:r>
              <a:rPr lang="en-US" sz="1600" dirty="0">
                <a:solidFill>
                  <a:schemeClr val="tx1"/>
                </a:solidFill>
              </a:rPr>
              <a:t>:</a:t>
            </a:r>
          </a:p>
          <a:p>
            <a:pPr algn="l"/>
            <a:endParaRPr lang="en-US" sz="1600" dirty="0">
              <a:solidFill>
                <a:schemeClr val="tx1"/>
              </a:solidFill>
            </a:endParaRPr>
          </a:p>
          <a:p>
            <a:pPr algn="l"/>
            <a:r>
              <a:rPr lang="en-US" sz="1600" dirty="0">
                <a:solidFill>
                  <a:schemeClr val="tx1"/>
                </a:solidFill>
              </a:rPr>
              <a:t>import tensorflow as </a:t>
            </a:r>
            <a:r>
              <a:rPr lang="en-US" sz="1600" dirty="0" err="1">
                <a:solidFill>
                  <a:schemeClr val="tx1"/>
                </a:solidFill>
              </a:rPr>
              <a:t>tf</a:t>
            </a:r>
            <a:r>
              <a:rPr lang="en-US" sz="1600" dirty="0">
                <a:solidFill>
                  <a:schemeClr val="tx1"/>
                </a:solidFill>
              </a:rPr>
              <a:t> </a:t>
            </a:r>
          </a:p>
          <a:p>
            <a:pPr algn="l"/>
            <a:r>
              <a:rPr lang="en-US" sz="1600" dirty="0">
                <a:solidFill>
                  <a:schemeClr val="tx1"/>
                </a:solidFill>
              </a:rPr>
              <a:t># Set up a linear classifier:</a:t>
            </a:r>
          </a:p>
          <a:p>
            <a:pPr algn="l"/>
            <a:r>
              <a:rPr lang="en-US" sz="1600" dirty="0">
                <a:solidFill>
                  <a:schemeClr val="tx1"/>
                </a:solidFill>
              </a:rPr>
              <a:t>classifier = </a:t>
            </a:r>
            <a:r>
              <a:rPr lang="en-US" sz="1600" dirty="0" err="1">
                <a:solidFill>
                  <a:schemeClr val="tx1"/>
                </a:solidFill>
              </a:rPr>
              <a:t>tf.estimator.LinearClassifier</a:t>
            </a:r>
            <a:r>
              <a:rPr lang="en-US" sz="1600" dirty="0">
                <a:solidFill>
                  <a:schemeClr val="tx1"/>
                </a:solidFill>
              </a:rPr>
              <a:t>()</a:t>
            </a:r>
          </a:p>
          <a:p>
            <a:pPr algn="l"/>
            <a:endParaRPr lang="en-US" sz="1600" dirty="0">
              <a:solidFill>
                <a:schemeClr val="tx1"/>
              </a:solidFill>
            </a:endParaRPr>
          </a:p>
          <a:p>
            <a:pPr algn="l"/>
            <a:r>
              <a:rPr lang="en-US" sz="1600" dirty="0">
                <a:solidFill>
                  <a:schemeClr val="tx1"/>
                </a:solidFill>
              </a:rPr>
              <a:t># Train the model on some example data: </a:t>
            </a:r>
          </a:p>
          <a:p>
            <a:pPr algn="l"/>
            <a:r>
              <a:rPr lang="en-US" sz="1600" dirty="0" err="1">
                <a:solidFill>
                  <a:schemeClr val="tx1"/>
                </a:solidFill>
              </a:rPr>
              <a:t>classifier.train</a:t>
            </a:r>
            <a:r>
              <a:rPr lang="en-US" sz="1600" dirty="0">
                <a:solidFill>
                  <a:schemeClr val="tx1"/>
                </a:solidFill>
              </a:rPr>
              <a:t>(</a:t>
            </a:r>
            <a:r>
              <a:rPr lang="en-US" sz="1600" dirty="0" err="1">
                <a:solidFill>
                  <a:schemeClr val="tx1"/>
                </a:solidFill>
              </a:rPr>
              <a:t>input_fn</a:t>
            </a:r>
            <a:r>
              <a:rPr lang="en-US" sz="1600" dirty="0">
                <a:solidFill>
                  <a:schemeClr val="tx1"/>
                </a:solidFill>
              </a:rPr>
              <a:t>=</a:t>
            </a:r>
            <a:r>
              <a:rPr lang="en-US" sz="1600" dirty="0" err="1">
                <a:solidFill>
                  <a:schemeClr val="tx1"/>
                </a:solidFill>
              </a:rPr>
              <a:t>train_input_fn</a:t>
            </a:r>
            <a:r>
              <a:rPr lang="en-US" sz="1600" dirty="0">
                <a:solidFill>
                  <a:schemeClr val="tx1"/>
                </a:solidFill>
              </a:rPr>
              <a:t>, steps=2000)</a:t>
            </a:r>
          </a:p>
          <a:p>
            <a:pPr algn="l"/>
            <a:endParaRPr lang="en-US" sz="1600" dirty="0">
              <a:solidFill>
                <a:schemeClr val="tx1"/>
              </a:solidFill>
            </a:endParaRPr>
          </a:p>
          <a:p>
            <a:pPr algn="l"/>
            <a:r>
              <a:rPr lang="en-US" sz="1600" dirty="0">
                <a:solidFill>
                  <a:schemeClr val="tx1"/>
                </a:solidFill>
              </a:rPr>
              <a:t># Use it to predict:</a:t>
            </a:r>
          </a:p>
          <a:p>
            <a:pPr algn="l"/>
            <a:r>
              <a:rPr lang="en-US" sz="1600" dirty="0">
                <a:solidFill>
                  <a:schemeClr val="tx1"/>
                </a:solidFill>
              </a:rPr>
              <a:t>predictions = </a:t>
            </a:r>
            <a:r>
              <a:rPr lang="en-US" sz="1600" dirty="0" err="1">
                <a:solidFill>
                  <a:schemeClr val="tx1"/>
                </a:solidFill>
              </a:rPr>
              <a:t>classifier.predict</a:t>
            </a:r>
            <a:r>
              <a:rPr lang="en-US" sz="1600" dirty="0">
                <a:solidFill>
                  <a:schemeClr val="tx1"/>
                </a:solidFill>
              </a:rPr>
              <a:t>(</a:t>
            </a:r>
            <a:r>
              <a:rPr lang="en-US" sz="1600" dirty="0" err="1">
                <a:solidFill>
                  <a:schemeClr val="tx1"/>
                </a:solidFill>
              </a:rPr>
              <a:t>input_fn</a:t>
            </a:r>
            <a:r>
              <a:rPr lang="en-US" sz="1600" dirty="0">
                <a:solidFill>
                  <a:schemeClr val="tx1"/>
                </a:solidFill>
              </a:rPr>
              <a:t>=</a:t>
            </a:r>
            <a:r>
              <a:rPr lang="en-US" sz="1600" dirty="0" err="1">
                <a:solidFill>
                  <a:schemeClr val="tx1"/>
                </a:solidFill>
              </a:rPr>
              <a:t>predict_input_fn</a:t>
            </a:r>
            <a:r>
              <a:rPr lang="en-US" sz="1600" dirty="0">
                <a:solidFill>
                  <a:schemeClr val="tx1"/>
                </a:solidFill>
              </a:rPr>
              <a:t>)</a:t>
            </a:r>
          </a:p>
          <a:p>
            <a:pPr algn="l"/>
            <a:r>
              <a:rPr lang="en-US" sz="1600" dirty="0">
                <a:solidFill>
                  <a:schemeClr val="tx1"/>
                </a:solidFill>
              </a:rPr>
              <a:t>TF code sample with </a:t>
            </a:r>
            <a:r>
              <a:rPr lang="en-US" sz="1600" dirty="0" err="1">
                <a:solidFill>
                  <a:schemeClr val="tx1"/>
                </a:solidFill>
              </a:rPr>
              <a:t>tf.estimator</a:t>
            </a:r>
            <a:r>
              <a:rPr lang="en-US" sz="1600" dirty="0">
                <a:solidFill>
                  <a:schemeClr val="tx1"/>
                </a:solidFill>
              </a:rPr>
              <a:t>:</a:t>
            </a:r>
          </a:p>
          <a:p>
            <a:pPr algn="l"/>
            <a:r>
              <a:rPr lang="en-US" sz="1600" dirty="0">
                <a:solidFill>
                  <a:schemeClr val="tx1"/>
                </a:solidFill>
              </a:rPr>
              <a:t>tf-estimator.py</a:t>
            </a:r>
          </a:p>
          <a:p>
            <a:pPr algn="l"/>
            <a:endParaRPr lang="en-US" sz="1600" dirty="0">
              <a:solidFill>
                <a:schemeClr val="tx1"/>
              </a:solidFill>
            </a:endParaRPr>
          </a:p>
          <a:p>
            <a:pPr algn="l"/>
            <a:r>
              <a:rPr lang="en-US" sz="1600" dirty="0">
                <a:solidFill>
                  <a:schemeClr val="tx1"/>
                </a:solidFill>
              </a:rPr>
              <a:t>https://www.tensorflow.org/get_started/custom_estimators</a:t>
            </a: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latin typeface="Courier"/>
              <a:cs typeface="Courier"/>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spTree>
    <p:extLst>
      <p:ext uri="{BB962C8B-B14F-4D97-AF65-F5344CB8AC3E}">
        <p14:creationId xmlns:p14="http://schemas.microsoft.com/office/powerpoint/2010/main" val="2303507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70117" y="1315791"/>
            <a:ext cx="8219256" cy="17531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Some Theorems</a:t>
            </a:r>
          </a:p>
          <a:p>
            <a:pPr marL="342900" indent="-342900" algn="l">
              <a:buClr>
                <a:srgbClr val="0070C0"/>
              </a:buClr>
              <a:buSzPct val="80000"/>
              <a:buFont typeface="Wingdings" pitchFamily="2" charset="2"/>
              <a:buChar char="u"/>
            </a:pPr>
            <a:r>
              <a:rPr lang="en-US" sz="1600" dirty="0">
                <a:solidFill>
                  <a:schemeClr val="tx1"/>
                </a:solidFill>
              </a:rPr>
              <a:t>Universal Approximation Theorem (UAT)</a:t>
            </a:r>
          </a:p>
          <a:p>
            <a:pPr marL="342900" indent="-342900" algn="l">
              <a:buClr>
                <a:srgbClr val="0070C0"/>
              </a:buClr>
              <a:buSzPct val="80000"/>
              <a:buFont typeface="Wingdings" pitchFamily="2" charset="2"/>
              <a:buChar char="u"/>
            </a:pPr>
            <a:r>
              <a:rPr lang="en-US" sz="1600" dirty="0">
                <a:solidFill>
                  <a:schemeClr val="tx1"/>
                </a:solidFill>
              </a:rPr>
              <a:t>Hahn-Banach theorem </a:t>
            </a:r>
          </a:p>
          <a:p>
            <a:pPr marL="342900" indent="-342900" algn="l">
              <a:buClr>
                <a:srgbClr val="0070C0"/>
              </a:buClr>
              <a:buSzPct val="80000"/>
              <a:buFont typeface="Wingdings" pitchFamily="2" charset="2"/>
              <a:buChar char="u"/>
            </a:pPr>
            <a:r>
              <a:rPr lang="en-US" sz="1600" dirty="0">
                <a:solidFill>
                  <a:schemeClr val="tx1"/>
                </a:solidFill>
              </a:rPr>
              <a:t>the </a:t>
            </a:r>
            <a:r>
              <a:rPr lang="en-US" sz="1600" dirty="0" err="1">
                <a:solidFill>
                  <a:schemeClr val="tx1"/>
                </a:solidFill>
              </a:rPr>
              <a:t>Riesz</a:t>
            </a:r>
            <a:r>
              <a:rPr lang="en-US" sz="1600" dirty="0">
                <a:solidFill>
                  <a:schemeClr val="tx1"/>
                </a:solidFill>
              </a:rPr>
              <a:t> Representation theorem </a:t>
            </a:r>
          </a:p>
          <a:p>
            <a:pPr marL="342900" indent="-342900" algn="l">
              <a:buClr>
                <a:srgbClr val="0070C0"/>
              </a:buClr>
              <a:buSzPct val="80000"/>
              <a:buFont typeface="Wingdings" pitchFamily="2" charset="2"/>
              <a:buChar char="u"/>
            </a:pPr>
            <a:r>
              <a:rPr lang="en-US" sz="1600" dirty="0">
                <a:solidFill>
                  <a:schemeClr val="tx1"/>
                </a:solidFill>
              </a:rPr>
              <a:t>=&gt; involves some Fourier analysis</a:t>
            </a: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latin typeface="Courier"/>
              <a:cs typeface="Courier"/>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spTree>
    <p:extLst>
      <p:ext uri="{BB962C8B-B14F-4D97-AF65-F5344CB8AC3E}">
        <p14:creationId xmlns:p14="http://schemas.microsoft.com/office/powerpoint/2010/main" val="2818248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70117" y="1315791"/>
            <a:ext cx="8219256" cy="27612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Bipolar Sigmoidal Function</a:t>
            </a:r>
          </a:p>
          <a:p>
            <a:pPr marL="342900" indent="-342900" algn="l">
              <a:buClr>
                <a:srgbClr val="0070C0"/>
              </a:buClr>
              <a:buSzPct val="80000"/>
              <a:buFont typeface="Wingdings" pitchFamily="2" charset="2"/>
              <a:buChar char="u"/>
            </a:pPr>
            <a:r>
              <a:rPr lang="en-US" sz="1600" dirty="0">
                <a:solidFill>
                  <a:srgbClr val="1200FF"/>
                </a:solidFill>
              </a:rPr>
              <a:t>Binary</a:t>
            </a:r>
            <a:r>
              <a:rPr lang="en-US" sz="1600" dirty="0"/>
              <a:t> Sigmoidal Function: </a:t>
            </a:r>
          </a:p>
          <a:p>
            <a:pPr marL="342900" indent="-342900" algn="l">
              <a:buClr>
                <a:srgbClr val="0070C0"/>
              </a:buClr>
              <a:buSzPct val="80000"/>
              <a:buFont typeface="Wingdings" pitchFamily="2" charset="2"/>
              <a:buChar char="u"/>
            </a:pPr>
            <a:r>
              <a:rPr lang="en-US" sz="1600" dirty="0"/>
              <a:t>values range between 0 and 1</a:t>
            </a:r>
          </a:p>
          <a:p>
            <a:pPr algn="l">
              <a:buClr>
                <a:srgbClr val="0070C0"/>
              </a:buClr>
              <a:buSzPct val="80000"/>
            </a:pPr>
            <a:r>
              <a:rPr lang="mr-IN" sz="1600" dirty="0">
                <a:solidFill>
                  <a:srgbClr val="0000FF"/>
                </a:solidFill>
                <a:latin typeface="Courier"/>
                <a:cs typeface="Courier"/>
              </a:rPr>
              <a:t>F(x) = sigm(x) = 1/[1+exp(−x)]</a:t>
            </a:r>
            <a:endParaRPr lang="en-US" sz="1600" dirty="0">
              <a:solidFill>
                <a:srgbClr val="0000FF"/>
              </a:solidFill>
              <a:latin typeface="Courier"/>
              <a:cs typeface="Courier"/>
            </a:endParaRPr>
          </a:p>
          <a:p>
            <a:pPr marL="342900" indent="-342900" algn="l">
              <a:buClr>
                <a:srgbClr val="0070C0"/>
              </a:buClr>
              <a:buSzPct val="80000"/>
              <a:buFont typeface="Wingdings" pitchFamily="2" charset="2"/>
              <a:buChar char="u"/>
            </a:pPr>
            <a:r>
              <a:rPr lang="en-US" sz="1600" dirty="0">
                <a:solidFill>
                  <a:srgbClr val="1200FF"/>
                </a:solidFill>
              </a:rPr>
              <a:t>Bipolar</a:t>
            </a:r>
            <a:r>
              <a:rPr lang="en-US" sz="1600" dirty="0"/>
              <a:t> Sigmoidal Function: </a:t>
            </a:r>
          </a:p>
          <a:p>
            <a:pPr marL="342900" indent="-342900" algn="l">
              <a:buClr>
                <a:srgbClr val="0070C0"/>
              </a:buClr>
              <a:buSzPct val="80000"/>
              <a:buFont typeface="Wingdings" pitchFamily="2" charset="2"/>
              <a:buChar char="u"/>
            </a:pPr>
            <a:r>
              <a:rPr lang="en-US" sz="1600" dirty="0"/>
              <a:t>based on the sigmoid function</a:t>
            </a:r>
          </a:p>
          <a:p>
            <a:pPr marL="342900" indent="-342900" algn="l">
              <a:buClr>
                <a:srgbClr val="0070C0"/>
              </a:buClr>
              <a:buSzPct val="80000"/>
              <a:buFont typeface="Wingdings" pitchFamily="2" charset="2"/>
              <a:buChar char="u"/>
            </a:pPr>
            <a:r>
              <a:rPr lang="en-US" sz="1600" dirty="0"/>
              <a:t>values range between -1 and 1</a:t>
            </a:r>
          </a:p>
          <a:p>
            <a:pPr algn="l">
              <a:buClr>
                <a:srgbClr val="0070C0"/>
              </a:buClr>
              <a:buSzPct val="80000"/>
            </a:pPr>
            <a:r>
              <a:rPr lang="mr-IN" sz="1600" dirty="0">
                <a:solidFill>
                  <a:srgbClr val="0000FF"/>
                </a:solidFill>
                <a:latin typeface="Courier"/>
                <a:cs typeface="Courier"/>
              </a:rPr>
              <a:t>F(x) = 2/[1+exp(−x)] − 1 </a:t>
            </a:r>
          </a:p>
          <a:p>
            <a:pPr algn="l"/>
            <a:r>
              <a:rPr lang="mr-IN" sz="1600" dirty="0">
                <a:solidFill>
                  <a:srgbClr val="0000FF"/>
                </a:solidFill>
                <a:latin typeface="Courier"/>
                <a:cs typeface="Courier"/>
              </a:rPr>
              <a:t>     = [1−exp(x)]/[1+exp(x)]</a:t>
            </a: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latin typeface="Courier"/>
              <a:cs typeface="Courier"/>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39</a:t>
            </a:fld>
            <a:endParaRPr lang="zh-TW" altLang="en-US"/>
          </a:p>
        </p:txBody>
      </p:sp>
    </p:spTree>
    <p:extLst>
      <p:ext uri="{BB962C8B-B14F-4D97-AF65-F5344CB8AC3E}">
        <p14:creationId xmlns:p14="http://schemas.microsoft.com/office/powerpoint/2010/main" val="3821684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20882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PGMs (Probabilistic Graphical Models)</a:t>
            </a:r>
          </a:p>
          <a:p>
            <a:pPr marL="342900" indent="-342900" algn="l">
              <a:buClr>
                <a:srgbClr val="0070C0"/>
              </a:buClr>
              <a:buSzPct val="80000"/>
              <a:buFont typeface="Wingdings" pitchFamily="2" charset="2"/>
              <a:buChar char="u"/>
            </a:pPr>
            <a:r>
              <a:rPr lang="en-US" sz="1600" dirty="0">
                <a:solidFill>
                  <a:schemeClr val="tx1"/>
                </a:solidFill>
              </a:rPr>
              <a:t>a PGM is a probabilistic model</a:t>
            </a:r>
          </a:p>
          <a:p>
            <a:pPr marL="342900" indent="-342900" algn="l">
              <a:buClr>
                <a:srgbClr val="0070C0"/>
              </a:buClr>
              <a:buSzPct val="80000"/>
              <a:buFont typeface="Wingdings" pitchFamily="2" charset="2"/>
              <a:buChar char="u"/>
            </a:pPr>
            <a:r>
              <a:rPr lang="en-US" sz="1600" dirty="0">
                <a:solidFill>
                  <a:schemeClr val="tx1"/>
                </a:solidFill>
              </a:rPr>
              <a:t>its graph expresses the conditional dependence structure between random variables </a:t>
            </a:r>
          </a:p>
          <a:p>
            <a:pPr marL="342900" indent="-342900" algn="l">
              <a:buClr>
                <a:srgbClr val="0070C0"/>
              </a:buClr>
              <a:buSzPct val="80000"/>
              <a:buFont typeface="Wingdings" pitchFamily="2" charset="2"/>
              <a:buChar char="u"/>
            </a:pPr>
            <a:r>
              <a:rPr lang="en-US" sz="1600" dirty="0">
                <a:solidFill>
                  <a:schemeClr val="tx1"/>
                </a:solidFill>
              </a:rPr>
              <a:t>PGMs are commonly used in: </a:t>
            </a:r>
          </a:p>
          <a:p>
            <a:pPr marL="342900" indent="-342900" algn="l">
              <a:buClr>
                <a:srgbClr val="0070C0"/>
              </a:buClr>
              <a:buSzPct val="80000"/>
              <a:buFont typeface="Wingdings" pitchFamily="2" charset="2"/>
              <a:buChar char="u"/>
            </a:pPr>
            <a:r>
              <a:rPr lang="en-US" sz="1600" dirty="0">
                <a:solidFill>
                  <a:schemeClr val="tx1"/>
                </a:solidFill>
              </a:rPr>
              <a:t>probability theory  </a:t>
            </a:r>
          </a:p>
          <a:p>
            <a:pPr marL="342900" indent="-342900" algn="l">
              <a:buClr>
                <a:srgbClr val="0070C0"/>
              </a:buClr>
              <a:buSzPct val="80000"/>
              <a:buFont typeface="Wingdings" pitchFamily="2" charset="2"/>
              <a:buChar char="u"/>
            </a:pPr>
            <a:r>
              <a:rPr lang="en-US" sz="1600" dirty="0">
                <a:solidFill>
                  <a:schemeClr val="tx1"/>
                </a:solidFill>
              </a:rPr>
              <a:t>statistics (</a:t>
            </a:r>
            <a:r>
              <a:rPr lang="en-US" sz="1600" dirty="0" err="1">
                <a:solidFill>
                  <a:schemeClr val="tx1"/>
                </a:solidFill>
              </a:rPr>
              <a:t>esp</a:t>
            </a:r>
            <a:r>
              <a:rPr lang="en-US" sz="1600" dirty="0">
                <a:solidFill>
                  <a:schemeClr val="tx1"/>
                </a:solidFill>
              </a:rPr>
              <a:t> Bayesian statistics)</a:t>
            </a:r>
          </a:p>
          <a:p>
            <a:pPr marL="342900" indent="-342900" algn="l">
              <a:buClr>
                <a:srgbClr val="0070C0"/>
              </a:buClr>
              <a:buSzPct val="80000"/>
              <a:buFont typeface="Wingdings" pitchFamily="2" charset="2"/>
              <a:buChar char="u"/>
            </a:pPr>
            <a:r>
              <a:rPr lang="en-US" sz="1600" dirty="0">
                <a:solidFill>
                  <a:schemeClr val="tx1"/>
                </a:solidFill>
              </a:rPr>
              <a:t>machine learning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4026582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40</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15841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What are Bayesian Networks?</a:t>
            </a:r>
          </a:p>
          <a:p>
            <a:pPr marL="342900" indent="-342900" algn="l">
              <a:buClr>
                <a:srgbClr val="0070C0"/>
              </a:buClr>
              <a:buSzPct val="80000"/>
              <a:buFont typeface="Wingdings" pitchFamily="2" charset="2"/>
              <a:buChar char="u"/>
            </a:pPr>
            <a:r>
              <a:rPr lang="en-US" sz="1600" dirty="0">
                <a:solidFill>
                  <a:schemeClr val="tx1"/>
                </a:solidFill>
              </a:rPr>
              <a:t>They are PGMs</a:t>
            </a:r>
          </a:p>
          <a:p>
            <a:pPr marL="342900" indent="-342900" algn="l">
              <a:buClr>
                <a:srgbClr val="0070C0"/>
              </a:buClr>
              <a:buSzPct val="80000"/>
              <a:buFont typeface="Wingdings" pitchFamily="2" charset="2"/>
              <a:buChar char="u"/>
            </a:pPr>
            <a:r>
              <a:rPr lang="en-US" sz="1600" dirty="0">
                <a:solidFill>
                  <a:schemeClr val="tx1"/>
                </a:solidFill>
              </a:rPr>
              <a:t>represents a set of variables and their conditional dependencies </a:t>
            </a:r>
          </a:p>
          <a:p>
            <a:pPr marL="342900" indent="-342900" algn="l">
              <a:buClr>
                <a:srgbClr val="0070C0"/>
              </a:buClr>
              <a:buSzPct val="80000"/>
              <a:buFont typeface="Wingdings" pitchFamily="2" charset="2"/>
              <a:buChar char="u"/>
            </a:pPr>
            <a:r>
              <a:rPr lang="en-US" sz="1600" dirty="0">
                <a:solidFill>
                  <a:schemeClr val="tx1"/>
                </a:solidFill>
              </a:rPr>
              <a:t>via a directed acyclic graph (DAG) </a:t>
            </a:r>
          </a:p>
          <a:p>
            <a:pPr marL="342900" indent="-342900" algn="l">
              <a:buClr>
                <a:srgbClr val="0070C0"/>
              </a:buClr>
              <a:buSzPct val="80000"/>
              <a:buFont typeface="Wingdings" pitchFamily="2" charset="2"/>
              <a:buChar char="u"/>
            </a:pPr>
            <a:r>
              <a:rPr lang="en-US" sz="1600" dirty="0">
                <a:solidFill>
                  <a:schemeClr val="tx1"/>
                </a:solidFill>
              </a:rPr>
              <a:t>https://commons.wikimedia.org/w/index.php?curid=19734596</a:t>
            </a:r>
          </a:p>
          <a:p>
            <a:pPr algn="l"/>
            <a:endParaRPr lang="en-US" sz="1600" dirty="0">
              <a:solidFill>
                <a:schemeClr val="tx1"/>
              </a:solidFill>
            </a:endParaRPr>
          </a:p>
          <a:p>
            <a:pPr algn="l"/>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740990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23762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What are Bayesian Networks?</a:t>
            </a:r>
          </a:p>
          <a:p>
            <a:pPr marL="342900" indent="-342900" algn="l">
              <a:buClr>
                <a:srgbClr val="0070C0"/>
              </a:buClr>
              <a:buSzPct val="80000"/>
              <a:buFont typeface="Wingdings" pitchFamily="2" charset="2"/>
              <a:buChar char="u"/>
            </a:pPr>
            <a:r>
              <a:rPr lang="en-US" sz="1800" dirty="0">
                <a:solidFill>
                  <a:schemeClr val="tx1"/>
                </a:solidFill>
              </a:rPr>
              <a:t>Example:</a:t>
            </a:r>
          </a:p>
          <a:p>
            <a:pPr marL="342900" indent="-342900" algn="l">
              <a:buClr>
                <a:srgbClr val="0070C0"/>
              </a:buClr>
              <a:buSzPct val="80000"/>
              <a:buFont typeface="Wingdings" pitchFamily="2" charset="2"/>
              <a:buChar char="u"/>
            </a:pPr>
            <a:r>
              <a:rPr lang="en-US" sz="1600" dirty="0">
                <a:solidFill>
                  <a:schemeClr val="tx1"/>
                </a:solidFill>
              </a:rPr>
              <a:t>the probabilistic relationships between diseases and symptoms </a:t>
            </a:r>
          </a:p>
          <a:p>
            <a:pPr marL="342900" indent="-342900" algn="l">
              <a:buClr>
                <a:srgbClr val="0070C0"/>
              </a:buClr>
              <a:buSzPct val="80000"/>
              <a:buFont typeface="Wingdings" pitchFamily="2" charset="2"/>
              <a:buChar char="u"/>
            </a:pPr>
            <a:r>
              <a:rPr lang="en-US" sz="1600" dirty="0">
                <a:solidFill>
                  <a:schemeClr val="tx1"/>
                </a:solidFill>
              </a:rPr>
              <a:t>Given symptoms, the network can be used to compute the probabilities of the presence of various diseases</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Attribution for image in next slide:</a:t>
            </a:r>
          </a:p>
          <a:p>
            <a:pPr marL="342900" indent="-342900" algn="l">
              <a:buClr>
                <a:srgbClr val="0070C0"/>
              </a:buClr>
              <a:buSzPct val="80000"/>
              <a:buFont typeface="Wingdings" pitchFamily="2" charset="2"/>
              <a:buChar char="u"/>
            </a:pPr>
            <a:r>
              <a:rPr lang="en-US" sz="1600" dirty="0">
                <a:solidFill>
                  <a:schemeClr val="tx1"/>
                </a:solidFill>
              </a:rPr>
              <a:t>https://en.wikipedia.org/wiki/Bayesian_network</a:t>
            </a:r>
          </a:p>
          <a:p>
            <a:pPr algn="l"/>
            <a:endParaRPr lang="en-US" sz="1600" dirty="0">
              <a:solidFill>
                <a:schemeClr val="tx1"/>
              </a:solidFill>
            </a:endParaRPr>
          </a:p>
          <a:p>
            <a:pPr algn="l"/>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405503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What are Bayesian Networks?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Content Placeholder 3" descr="575px-SimpleBayesNet.svg.png">
            <a:extLst>
              <a:ext uri="{FF2B5EF4-FFF2-40B4-BE49-F238E27FC236}">
                <a16:creationId xmlns:a16="http://schemas.microsoft.com/office/drawing/2014/main" id="{ECF9FA12-41CE-47C8-9E9A-D4423917C958}"/>
              </a:ext>
            </a:extLst>
          </p:cNvPr>
          <p:cNvPicPr>
            <a:picLocks noGrp="1" noChangeAspect="1"/>
          </p:cNvPicPr>
          <p:nvPr/>
        </p:nvPicPr>
        <p:blipFill>
          <a:blip r:embed="rId2">
            <a:extLst>
              <a:ext uri="{28A0092B-C50C-407E-A947-70E740481C1C}">
                <a14:useLocalDpi xmlns:a14="http://schemas.microsoft.com/office/drawing/2010/main" val="0"/>
              </a:ext>
            </a:extLst>
          </a:blip>
          <a:srcRect t="-6332" b="-6332"/>
          <a:stretch>
            <a:fillRect/>
          </a:stretch>
        </p:blipFill>
        <p:spPr>
          <a:xfrm>
            <a:off x="1364849" y="1822070"/>
            <a:ext cx="6414302" cy="4174241"/>
          </a:xfrm>
          <a:prstGeom prst="rect">
            <a:avLst/>
          </a:prstGeom>
          <a:ln>
            <a:solidFill>
              <a:srgbClr val="C00000"/>
            </a:solidFill>
          </a:ln>
        </p:spPr>
      </p:pic>
    </p:spTree>
    <p:extLst>
      <p:ext uri="{BB962C8B-B14F-4D97-AF65-F5344CB8AC3E}">
        <p14:creationId xmlns:p14="http://schemas.microsoft.com/office/powerpoint/2010/main" val="2224731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0243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What are Mixture Models?</a:t>
            </a:r>
          </a:p>
          <a:p>
            <a:pPr marL="342900" indent="-342900" algn="l">
              <a:buClr>
                <a:srgbClr val="0070C0"/>
              </a:buClr>
              <a:buSzPct val="80000"/>
              <a:buFont typeface="Wingdings" pitchFamily="2" charset="2"/>
              <a:buChar char="u"/>
            </a:pPr>
            <a:r>
              <a:rPr lang="en-US" sz="1600" dirty="0">
                <a:solidFill>
                  <a:schemeClr val="tx1"/>
                </a:solidFill>
              </a:rPr>
              <a:t>probabilistic models with subpopulations </a:t>
            </a:r>
          </a:p>
          <a:p>
            <a:pPr marL="342900" indent="-342900" algn="l">
              <a:buClr>
                <a:srgbClr val="0070C0"/>
              </a:buClr>
              <a:buSzPct val="80000"/>
              <a:buFont typeface="Wingdings" pitchFamily="2" charset="2"/>
              <a:buChar char="u"/>
            </a:pPr>
            <a:r>
              <a:rPr lang="en-US" sz="1600" dirty="0">
                <a:solidFill>
                  <a:schemeClr val="tx1"/>
                </a:solidFill>
              </a:rPr>
              <a:t>they contain multiple distributions</a:t>
            </a:r>
          </a:p>
          <a:p>
            <a:pPr marL="342900" indent="-342900" algn="l">
              <a:buClr>
                <a:srgbClr val="0070C0"/>
              </a:buClr>
              <a:buSzPct val="80000"/>
              <a:buFont typeface="Wingdings" pitchFamily="2" charset="2"/>
              <a:buChar char="u"/>
            </a:pPr>
            <a:r>
              <a:rPr lang="en-US" sz="1600" dirty="0">
                <a:solidFill>
                  <a:schemeClr val="tx1"/>
                </a:solidFill>
              </a:rPr>
              <a:t>they used for making statistical inferences about the subpopulations </a:t>
            </a:r>
          </a:p>
          <a:p>
            <a:pPr marL="342900" indent="-342900" algn="l">
              <a:buClr>
                <a:srgbClr val="0070C0"/>
              </a:buClr>
              <a:buSzPct val="80000"/>
              <a:buFont typeface="Wingdings" pitchFamily="2" charset="2"/>
              <a:buChar char="u"/>
            </a:pPr>
            <a:r>
              <a:rPr lang="en-US" sz="1600" dirty="0">
                <a:solidFill>
                  <a:schemeClr val="tx1"/>
                </a:solidFill>
              </a:rPr>
              <a:t>based on observations on the pooled population</a:t>
            </a:r>
          </a:p>
          <a:p>
            <a:pPr marL="342900" indent="-342900" algn="l">
              <a:buClr>
                <a:srgbClr val="0070C0"/>
              </a:buClr>
              <a:buSzPct val="80000"/>
              <a:buFont typeface="Wingdings" pitchFamily="2" charset="2"/>
              <a:buChar char="u"/>
            </a:pPr>
            <a:r>
              <a:rPr lang="en-US" sz="1600" dirty="0">
                <a:solidFill>
                  <a:schemeClr val="tx1"/>
                </a:solidFill>
              </a:rPr>
              <a:t>Use cases for Mixture Models:</a:t>
            </a:r>
          </a:p>
          <a:p>
            <a:pPr marL="342900" indent="-342900" algn="l">
              <a:buClr>
                <a:srgbClr val="0070C0"/>
              </a:buClr>
              <a:buSzPct val="80000"/>
              <a:buFont typeface="Wingdings" pitchFamily="2" charset="2"/>
              <a:buChar char="u"/>
            </a:pPr>
            <a:r>
              <a:rPr lang="en-US" sz="1600" dirty="0">
                <a:solidFill>
                  <a:schemeClr val="tx1"/>
                </a:solidFill>
              </a:rPr>
              <a:t>Financial models</a:t>
            </a:r>
          </a:p>
          <a:p>
            <a:pPr marL="342900" indent="-342900" algn="l">
              <a:buClr>
                <a:srgbClr val="0070C0"/>
              </a:buClr>
              <a:buSzPct val="80000"/>
              <a:buFont typeface="Wingdings" pitchFamily="2" charset="2"/>
              <a:buChar char="u"/>
            </a:pPr>
            <a:r>
              <a:rPr lang="en-US" sz="1600" dirty="0">
                <a:solidFill>
                  <a:schemeClr val="tx1"/>
                </a:solidFill>
              </a:rPr>
              <a:t>House prices</a:t>
            </a:r>
          </a:p>
          <a:p>
            <a:pPr marL="342900" indent="-342900" algn="l">
              <a:buClr>
                <a:srgbClr val="0070C0"/>
              </a:buClr>
              <a:buSzPct val="80000"/>
              <a:buFont typeface="Wingdings" pitchFamily="2" charset="2"/>
              <a:buChar char="u"/>
            </a:pPr>
            <a:r>
              <a:rPr lang="en-US" sz="1600" dirty="0">
                <a:solidFill>
                  <a:schemeClr val="tx1"/>
                </a:solidFill>
              </a:rPr>
              <a:t>Topics in a document</a:t>
            </a:r>
          </a:p>
          <a:p>
            <a:pPr marL="342900" indent="-342900" algn="l">
              <a:buClr>
                <a:srgbClr val="0070C0"/>
              </a:buClr>
              <a:buSzPct val="80000"/>
              <a:buFont typeface="Wingdings" pitchFamily="2" charset="2"/>
              <a:buChar char="u"/>
            </a:pPr>
            <a:r>
              <a:rPr lang="en-US" sz="1600" dirty="0">
                <a:solidFill>
                  <a:schemeClr val="tx1"/>
                </a:solidFill>
              </a:rPr>
              <a:t>Handwriting recognition</a:t>
            </a: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358430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Miscellaneous Topics (3)</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23762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GMMs (Gaussian Mixture Models)</a:t>
            </a:r>
          </a:p>
          <a:p>
            <a:pPr marL="342900" indent="-342900" algn="l">
              <a:buClr>
                <a:srgbClr val="0070C0"/>
              </a:buClr>
              <a:buSzPct val="80000"/>
              <a:buFont typeface="Wingdings" pitchFamily="2" charset="2"/>
              <a:buChar char="u"/>
            </a:pPr>
            <a:r>
              <a:rPr lang="en-US" sz="1600" dirty="0">
                <a:solidFill>
                  <a:schemeClr val="tx1"/>
                </a:solidFill>
              </a:rPr>
              <a:t>Multiple overlapping Gaussian distributions</a:t>
            </a:r>
          </a:p>
          <a:p>
            <a:pPr marL="342900" indent="-342900" algn="l">
              <a:buClr>
                <a:srgbClr val="0070C0"/>
              </a:buClr>
              <a:buSzPct val="80000"/>
              <a:buFont typeface="Wingdings" pitchFamily="2" charset="2"/>
              <a:buChar char="u"/>
            </a:pPr>
            <a:r>
              <a:rPr lang="en-US" sz="1600" dirty="0">
                <a:solidFill>
                  <a:schemeClr val="tx1"/>
                </a:solidFill>
              </a:rPr>
              <a:t>a probabilistic model </a:t>
            </a:r>
          </a:p>
          <a:p>
            <a:pPr marL="342900" indent="-342900" algn="l">
              <a:buClr>
                <a:srgbClr val="0070C0"/>
              </a:buClr>
              <a:buSzPct val="80000"/>
              <a:buFont typeface="Wingdings" pitchFamily="2" charset="2"/>
              <a:buChar char="u"/>
            </a:pPr>
            <a:r>
              <a:rPr lang="en-US" sz="1600" dirty="0">
                <a:solidFill>
                  <a:schemeClr val="tx1"/>
                </a:solidFill>
              </a:rPr>
              <a:t>data points are from a mixture of Gaussian distributions </a:t>
            </a:r>
          </a:p>
          <a:p>
            <a:pPr marL="342900" indent="-342900" algn="l">
              <a:buClr>
                <a:srgbClr val="0070C0"/>
              </a:buClr>
              <a:buSzPct val="80000"/>
              <a:buFont typeface="Wingdings" pitchFamily="2" charset="2"/>
              <a:buChar char="u"/>
            </a:pPr>
            <a:r>
              <a:rPr lang="en-US" sz="1600" dirty="0">
                <a:solidFill>
                  <a:schemeClr val="tx1"/>
                </a:solidFill>
              </a:rPr>
              <a:t>the distributions have unknown parameters</a:t>
            </a:r>
          </a:p>
          <a:p>
            <a:pPr marL="342900" indent="-342900" algn="l">
              <a:buClr>
                <a:srgbClr val="0070C0"/>
              </a:buClr>
              <a:buSzPct val="80000"/>
              <a:buFont typeface="Wingdings" pitchFamily="2" charset="2"/>
              <a:buChar char="u"/>
            </a:pPr>
            <a:r>
              <a:rPr lang="en-US" sz="1600" dirty="0">
                <a:solidFill>
                  <a:schemeClr val="tx1"/>
                </a:solidFill>
              </a:rPr>
              <a:t>=&gt; mixture models generalize k-means clustering to incorporate information about the covariance structure of the data as well as the centers of the latent Gaussians</a:t>
            </a:r>
          </a:p>
          <a:p>
            <a:pPr marL="342900" indent="-342900" algn="l">
              <a:buClr>
                <a:srgbClr val="0070C0"/>
              </a:buClr>
              <a:buSzPct val="80000"/>
              <a:buFont typeface="Wingdings" pitchFamily="2" charset="2"/>
              <a:buChar char="u"/>
            </a:pPr>
            <a:r>
              <a:rPr lang="en-US" sz="1600" dirty="0">
                <a:solidFill>
                  <a:schemeClr val="tx1"/>
                </a:solidFill>
                <a:hlinkClick r:id="rId2">
                  <a:extLst>
                    <a:ext uri="{A12FA001-AC4F-418D-AE19-62706E023703}">
                      <ahyp:hlinkClr xmlns:ahyp="http://schemas.microsoft.com/office/drawing/2018/hyperlinkcolor" val="tx"/>
                    </a:ext>
                  </a:extLst>
                </a:hlinkClick>
              </a:rPr>
              <a:t>https://en.wikipedia.org/wiki/Mixture_model</a:t>
            </a: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128021386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2505</TotalTime>
  <Words>3174</Words>
  <Application>Microsoft Office PowerPoint</Application>
  <PresentationFormat>On-screen Show (4:3)</PresentationFormat>
  <Paragraphs>625</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Courier</vt:lpstr>
      <vt:lpstr>Wingdings</vt:lpstr>
      <vt:lpstr>Office 佈景主題</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10 Miscellaneous Topics (3)</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1332</cp:revision>
  <dcterms:created xsi:type="dcterms:W3CDTF">2018-09-28T16:40:41Z</dcterms:created>
  <dcterms:modified xsi:type="dcterms:W3CDTF">2019-03-30T20:37:13Z</dcterms:modified>
</cp:coreProperties>
</file>