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8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1" r:id="rId46"/>
    <p:sldId id="303" r:id="rId47"/>
    <p:sldId id="304" r:id="rId48"/>
    <p:sldId id="259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806" autoAdjust="0"/>
  </p:normalViewPr>
  <p:slideViewPr>
    <p:cSldViewPr>
      <p:cViewPr>
        <p:scale>
          <a:sx n="112" d="100"/>
          <a:sy n="112" d="100"/>
        </p:scale>
        <p:origin x="9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ckpropagation" TargetMode="External"/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ameter" TargetMode="External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Ordinary_least_square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tensorflow.org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ode.net/2017/3/23/14962182/ai-learning-language-open-ai-research" TargetMode="External"/><Relationship Id="rId2" Type="http://schemas.openxmlformats.org/officeDocument/2006/relationships/hyperlink" Target="http://www.deepart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astcodesign.com/90124942/this-google-engineer-taught-an-algorithm-to-make-train-footage-and-its-hypnotic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forbes.com/sites/gilpress/2016/08/28/artificial-intelligence-defined-as-a-new-research-discipline-this-week-in-tech-history/#4bc3e0db6dd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RNN (Recurrent Neural Networks)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Robot control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Time series predictions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Music composition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Grammar learning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Handwriting recognition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Human action recognition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5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Neural Network: 3 Hidden Layers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146" name="Picture 2" descr="https://cdn-images-1.medium.com/max/1600/1*Pn42wNB6_HBKgpvxRzGBWw.png">
            <a:extLst>
              <a:ext uri="{FF2B5EF4-FFF2-40B4-BE49-F238E27FC236}">
                <a16:creationId xmlns:a16="http://schemas.microsoft.com/office/drawing/2014/main" id="{E29120E5-7749-46BA-ADCF-9B05CED6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6" y="1980892"/>
            <a:ext cx="7321008" cy="36474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2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Neural Network: 2 Hidden Layers (Regression)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9A698-2722-4ADB-B996-B63AA660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69576"/>
            <a:ext cx="5657850" cy="3219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26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Classification and Deep Learning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42" name="Picture 2" descr="Image result for Classification and Deep Learning dog muffin">
            <a:extLst>
              <a:ext uri="{FF2B5EF4-FFF2-40B4-BE49-F238E27FC236}">
                <a16:creationId xmlns:a16="http://schemas.microsoft.com/office/drawing/2014/main" id="{8A65AE50-226E-49F2-8FF7-FF257D160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96" y="1916832"/>
            <a:ext cx="7620000" cy="33337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91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3312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 Basic Model in Machine 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perform the following steps: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Start with a simple model (2 variables)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Generalize that model (n variables)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See how it might apply to a 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Linear Regression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One of the simplest models in ML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Fits a line (y = m*x + b) to data in 2D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Finds best line by minimizing MSE (Mean Squared Error):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 = average of x values (“mean”)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 also has a closed form solution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98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Linear Regression in 2D: example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0B258-A90C-4776-9DB4-44A87ADE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40" y="1988470"/>
            <a:ext cx="3738488" cy="28328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47E8E-6DF9-4B34-889B-711AB6E3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036721"/>
            <a:ext cx="4005626" cy="27845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152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Sample Cost Function #1 (MSE)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Content Placeholder 3" descr="cost-function-bowl.png">
            <a:extLst>
              <a:ext uri="{FF2B5EF4-FFF2-40B4-BE49-F238E27FC236}">
                <a16:creationId xmlns:a16="http://schemas.microsoft.com/office/drawing/2014/main" id="{015A326C-3159-4389-8411-F3B1293DD772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" b="5956"/>
          <a:stretch>
            <a:fillRect/>
          </a:stretch>
        </p:blipFill>
        <p:spPr>
          <a:xfrm>
            <a:off x="2267744" y="1772816"/>
            <a:ext cx="5250816" cy="35859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0906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888432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Linear Regression: example #1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One feature (independent variable):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 = number of square feet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Predicted value (dependent variable):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 = cost of a house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C00000"/>
                </a:solidFill>
              </a:rPr>
              <a:t>A very “coarse grained”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C00000"/>
                </a:solidFill>
              </a:rPr>
              <a:t>We can devise a much better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8B469B89-9C62-4409-9974-AABE3752DD04}"/>
              </a:ext>
            </a:extLst>
          </p:cNvPr>
          <p:cNvSpPr txBox="1">
            <a:spLocks/>
          </p:cNvSpPr>
          <p:nvPr/>
        </p:nvSpPr>
        <p:spPr>
          <a:xfrm>
            <a:off x="4716016" y="1278308"/>
            <a:ext cx="3898776" cy="26642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Linear Regression: example #2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Multiple features: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X1 = # of square feet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X2 = # of bedrooms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X3 = # of bathrooms (dependency?)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X4 = age of house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X5 = cost of nearby houses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X6 = corner lot (or not): Boolean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C00000"/>
                </a:solidFill>
              </a:rPr>
              <a:t>a much better model (6 features)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9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Linear Multivariate Analysis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General form of multivariate equation: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 = w1*x1 + w2*x2 + . . . + </a:t>
            </a:r>
            <a:r>
              <a:rPr lang="en-US" sz="1600" dirty="0" err="1">
                <a:solidFill>
                  <a:schemeClr val="tx1"/>
                </a:solidFill>
              </a:rPr>
              <a:t>wn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xn</a:t>
            </a:r>
            <a:r>
              <a:rPr lang="en-US" sz="1600" dirty="0">
                <a:solidFill>
                  <a:schemeClr val="tx1"/>
                </a:solidFill>
              </a:rPr>
              <a:t> + b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w1, w2, . . . , </a:t>
            </a:r>
            <a:r>
              <a:rPr lang="en-US" sz="1600" dirty="0" err="1">
                <a:solidFill>
                  <a:schemeClr val="tx1"/>
                </a:solidFill>
              </a:rPr>
              <a:t>wn</a:t>
            </a:r>
            <a:r>
              <a:rPr lang="en-US" sz="1600" dirty="0">
                <a:solidFill>
                  <a:schemeClr val="tx1"/>
                </a:solidFill>
              </a:rPr>
              <a:t> are numeric values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x1, x2, . . . , </a:t>
            </a:r>
            <a:r>
              <a:rPr lang="en-US" sz="1600" dirty="0" err="1">
                <a:solidFill>
                  <a:schemeClr val="tx1"/>
                </a:solidFill>
              </a:rPr>
              <a:t>xn</a:t>
            </a:r>
            <a:r>
              <a:rPr lang="en-US" sz="1600" dirty="0">
                <a:solidFill>
                  <a:schemeClr val="tx1"/>
                </a:solidFill>
              </a:rPr>
              <a:t> are variables (features)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Properties of variables: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be independent (Naïve Bayes)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weak/strong dependencies can exist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86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Neural Network with 3 Hidden Layers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6146" name="Picture 2" descr="https://cdn-images-1.medium.com/max/1600/1*Pn42wNB6_HBKgpvxRzGBWw.png">
            <a:extLst>
              <a:ext uri="{FF2B5EF4-FFF2-40B4-BE49-F238E27FC236}">
                <a16:creationId xmlns:a16="http://schemas.microsoft.com/office/drawing/2014/main" id="{E29120E5-7749-46BA-ADCF-9B05CED6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6" y="1980892"/>
            <a:ext cx="7321008" cy="36474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70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Highlights/Overview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intro to AI/ML/DL/NNs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Hidden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Initialization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Neurons per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Activation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cost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gradient descent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learning 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Dropout 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are CNNs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Neural Networks: Matrices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inputs to first hidden layer: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Y1 = W1*X + B1 (where X, Y1, and B1 are vectors; W1: matrix)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first to second hidden layers: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Y2 = W2*X + B2 (where X, Y2, and B2 are vectors; W2: matrix)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second to third hidden layers: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Y3 = W3*X + B3 (where X, Y3, B3 are vectors; W3: matrix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sym typeface="Wingdings"/>
              </a:rPr>
              <a:t> Apply an “activation function” to y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Neural Networks (general)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Multiple hidden layers: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Layer composition is your decision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Activation functions: sigmoid, tanh, RELU: </a:t>
            </a: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https://en.wikipedia.org/wiki/Activation_function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Back propagation (1980s): </a:t>
            </a:r>
            <a:r>
              <a:rPr lang="en-US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https://en.wikipedia.org/wiki/Backpropagation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Initial weights: small random numbers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142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4229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Euler’s Function (e = 2.71828…)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2290" name="Picture 2" descr="https://upload.wikimedia.org/wikipedia/commons/thumb/c/c6/Exp.svg/1024px-Exp.svg.png">
            <a:extLst>
              <a:ext uri="{FF2B5EF4-FFF2-40B4-BE49-F238E27FC236}">
                <a16:creationId xmlns:a16="http://schemas.microsoft.com/office/drawing/2014/main" id="{DDB23616-8D17-49D2-B8E1-B760C2B9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4" y="1772816"/>
            <a:ext cx="3442294" cy="258172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AE052D39-CFD1-490E-AFF7-6A82F910AD3C}"/>
              </a:ext>
            </a:extLst>
          </p:cNvPr>
          <p:cNvSpPr txBox="1">
            <a:spLocks/>
          </p:cNvSpPr>
          <p:nvPr/>
        </p:nvSpPr>
        <p:spPr>
          <a:xfrm>
            <a:off x="4572000" y="1268760"/>
            <a:ext cx="387897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sigmoid Activation Function</a:t>
            </a:r>
          </a:p>
        </p:txBody>
      </p:sp>
      <p:pic>
        <p:nvPicPr>
          <p:cNvPr id="9" name="Content Placeholder 3" descr="sigmoid.png">
            <a:extLst>
              <a:ext uri="{FF2B5EF4-FFF2-40B4-BE49-F238E27FC236}">
                <a16:creationId xmlns:a16="http://schemas.microsoft.com/office/drawing/2014/main" id="{DAD87F29-2865-4B1B-94D3-5B6CCFFA03D7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63" r="-10463"/>
          <a:stretch>
            <a:fillRect/>
          </a:stretch>
        </p:blipFill>
        <p:spPr>
          <a:xfrm>
            <a:off x="4572000" y="1784223"/>
            <a:ext cx="3878978" cy="25240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4332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4229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tanh Activation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AE052D39-CFD1-490E-AFF7-6A82F910AD3C}"/>
              </a:ext>
            </a:extLst>
          </p:cNvPr>
          <p:cNvSpPr txBox="1">
            <a:spLocks/>
          </p:cNvSpPr>
          <p:nvPr/>
        </p:nvSpPr>
        <p:spPr>
          <a:xfrm>
            <a:off x="4572000" y="1268760"/>
            <a:ext cx="4114800" cy="5760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</a:t>
            </a:r>
            <a:r>
              <a:rPr lang="en-US" sz="1600" b="1" dirty="0" err="1">
                <a:solidFill>
                  <a:schemeClr val="tx1"/>
                </a:solidFill>
              </a:rPr>
              <a:t>ReLU</a:t>
            </a:r>
            <a:r>
              <a:rPr lang="en-US" sz="1600" b="1" dirty="0">
                <a:solidFill>
                  <a:schemeClr val="tx1"/>
                </a:solidFill>
              </a:rPr>
              <a:t> (Rectified Linear Unit) Activation Function</a:t>
            </a:r>
          </a:p>
        </p:txBody>
      </p:sp>
      <p:pic>
        <p:nvPicPr>
          <p:cNvPr id="10" name="Content Placeholder 3" descr="tanh.png">
            <a:extLst>
              <a:ext uri="{FF2B5EF4-FFF2-40B4-BE49-F238E27FC236}">
                <a16:creationId xmlns:a16="http://schemas.microsoft.com/office/drawing/2014/main" id="{659DBF8A-1B9D-4287-A8B6-8D2E76A85D22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41" r="-13941"/>
          <a:stretch>
            <a:fillRect/>
          </a:stretch>
        </p:blipFill>
        <p:spPr>
          <a:xfrm>
            <a:off x="457200" y="2045565"/>
            <a:ext cx="3879404" cy="25242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Content Placeholder 3" descr="relu.png">
            <a:extLst>
              <a:ext uri="{FF2B5EF4-FFF2-40B4-BE49-F238E27FC236}">
                <a16:creationId xmlns:a16="http://schemas.microsoft.com/office/drawing/2014/main" id="{CB50A5AB-3B2F-4030-A2A0-2AF9A7B6474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74" r="-14974"/>
          <a:stretch>
            <a:fillRect/>
          </a:stretch>
        </p:blipFill>
        <p:spPr>
          <a:xfrm>
            <a:off x="4576094" y="2001086"/>
            <a:ext cx="4110705" cy="25242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75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</a:t>
            </a:r>
            <a:r>
              <a:rPr lang="en-US" sz="1600" b="1" dirty="0" err="1">
                <a:solidFill>
                  <a:schemeClr val="tx1"/>
                </a:solidFill>
              </a:rPr>
              <a:t>softmax</a:t>
            </a:r>
            <a:r>
              <a:rPr lang="en-US" sz="1600" b="1" dirty="0">
                <a:solidFill>
                  <a:schemeClr val="tx1"/>
                </a:solidFill>
              </a:rPr>
              <a:t> Activation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12" name="Content Placeholder 4" descr="softmax.png">
            <a:extLst>
              <a:ext uri="{FF2B5EF4-FFF2-40B4-BE49-F238E27FC236}">
                <a16:creationId xmlns:a16="http://schemas.microsoft.com/office/drawing/2014/main" id="{02FF3A94-7FA8-4661-B93F-E52BED260DB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213" b="-88213"/>
          <a:stretch>
            <a:fillRect/>
          </a:stretch>
        </p:blipFill>
        <p:spPr>
          <a:xfrm>
            <a:off x="611560" y="1850741"/>
            <a:ext cx="3478638" cy="20969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482" name="Picture 2" descr="http://www.paddlepaddle.org/documentation/book/en/0.14.0/02.recognize_digits/image/softmax_regression_en.png">
            <a:extLst>
              <a:ext uri="{FF2B5EF4-FFF2-40B4-BE49-F238E27FC236}">
                <a16:creationId xmlns:a16="http://schemas.microsoft.com/office/drawing/2014/main" id="{677D0203-35BB-4331-AC92-3E68679B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80" y="1824872"/>
            <a:ext cx="3837360" cy="464092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66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3927664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Activation Functions in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...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Python sigmoid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z = 1/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+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np.exp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-np.dot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W, 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. .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Python tanh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z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np.tanh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(np.dot(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W,x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. . 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Python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ReLU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z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np.maximum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(0, np.dot(W, x))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C6191D44-5FB2-43AE-9939-73B197866344}"/>
              </a:ext>
            </a:extLst>
          </p:cNvPr>
          <p:cNvSpPr txBox="1">
            <a:spLocks/>
          </p:cNvSpPr>
          <p:nvPr/>
        </p:nvSpPr>
        <p:spPr>
          <a:xfrm>
            <a:off x="4697240" y="1282266"/>
            <a:ext cx="3927664" cy="207472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What’s the “Best” Activation Function?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Initially: sigmoid was popular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Then: tanh became popular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Now: RELU is preferred (better results)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Softmax</a:t>
            </a:r>
            <a:r>
              <a:rPr lang="en-US" sz="1600" dirty="0">
                <a:solidFill>
                  <a:schemeClr val="tx1"/>
                </a:solidFill>
              </a:rPr>
              <a:t>: for FC (fully connected)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Note: </a:t>
            </a:r>
            <a:r>
              <a:rPr lang="en-US" sz="1600" dirty="0">
                <a:solidFill>
                  <a:schemeClr val="tx1"/>
                </a:solidFill>
              </a:rPr>
              <a:t>sigmoid and tanh are used in LSTMs (Long Short-Term Memory)</a:t>
            </a:r>
          </a:p>
        </p:txBody>
      </p:sp>
    </p:spTree>
    <p:extLst>
      <p:ext uri="{BB962C8B-B14F-4D97-AF65-F5344CB8AC3E}">
        <p14:creationId xmlns:p14="http://schemas.microsoft.com/office/powerpoint/2010/main" val="2868247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032120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Types of Cost/Error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MSE (Mean-Squared Error)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Cross-entropy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Various others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ED273-6914-490C-BE5F-A31B5234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859" y="2662064"/>
            <a:ext cx="5296735" cy="38768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9802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3819689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Sample Cost Function #1 (MSE)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Content Placeholder 3" descr="cost-function-bowl.png">
            <a:extLst>
              <a:ext uri="{FF2B5EF4-FFF2-40B4-BE49-F238E27FC236}">
                <a16:creationId xmlns:a16="http://schemas.microsoft.com/office/drawing/2014/main" id="{842B091A-330D-459D-90E1-76AE1E8A927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" b="5956"/>
          <a:stretch>
            <a:fillRect/>
          </a:stretch>
        </p:blipFill>
        <p:spPr>
          <a:xfrm>
            <a:off x="539552" y="1772817"/>
            <a:ext cx="3780457" cy="25817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Content Placeholder 3" descr=" cost-function-saddle.png">
            <a:extLst>
              <a:ext uri="{FF2B5EF4-FFF2-40B4-BE49-F238E27FC236}">
                <a16:creationId xmlns:a16="http://schemas.microsoft.com/office/drawing/2014/main" id="{93529A01-9C08-44B4-8F24-4DCAC8AC9AF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36" r="-9336"/>
          <a:stretch>
            <a:fillRect/>
          </a:stretch>
        </p:blipFill>
        <p:spPr>
          <a:xfrm>
            <a:off x="4725212" y="1844824"/>
            <a:ext cx="3866405" cy="25561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529A6F14-ED0C-4F90-988D-BEEF5A26A217}"/>
              </a:ext>
            </a:extLst>
          </p:cNvPr>
          <p:cNvSpPr txBox="1">
            <a:spLocks/>
          </p:cNvSpPr>
          <p:nvPr/>
        </p:nvSpPr>
        <p:spPr>
          <a:xfrm>
            <a:off x="4720356" y="1304740"/>
            <a:ext cx="3819689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Sample Cost Function #2)</a:t>
            </a:r>
          </a:p>
        </p:txBody>
      </p:sp>
    </p:spTree>
    <p:extLst>
      <p:ext uri="{BB962C8B-B14F-4D97-AF65-F5344CB8AC3E}">
        <p14:creationId xmlns:p14="http://schemas.microsoft.com/office/powerpoint/2010/main" val="250940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Sample Cost Function #3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1" name="Content Placeholder 3" descr="cross-entropy.png">
            <a:extLst>
              <a:ext uri="{FF2B5EF4-FFF2-40B4-BE49-F238E27FC236}">
                <a16:creationId xmlns:a16="http://schemas.microsoft.com/office/drawing/2014/main" id="{BCA629ED-7079-4251-8CAF-5E5C04C27AF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" r="4352"/>
          <a:stretch>
            <a:fillRect/>
          </a:stretch>
        </p:blipFill>
        <p:spPr>
          <a:xfrm>
            <a:off x="1979712" y="1787042"/>
            <a:ext cx="5135648" cy="30821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7353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5087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GD versus SGD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SGD (Stochastic Gradient Descent): involves one row of the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Mini batch: involves a SUBSET of the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GD (Gradient Descent): involves the ENTIRE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More details: http://cs229.stanford.edu/notes/cs229-notes1.pdf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Imbalanced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Scenario: train a NN to predict whether or not someone in a video is holding a lethal weapon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Suppose your training data consists of: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only 50 videos of people holding weapons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1000 videos of people without weapons </a:t>
            </a:r>
          </a:p>
          <a:p>
            <a:pPr lvl="1"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=&gt; If you train your network with this data, your model will be highly biased towards predicting that no one ever has a weapon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example, suppose you have two classes — A and 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Class A is 90% of your data-set and class B is the other 10%, but you are most interested in identifying instances of class 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reach an accuracy of 90% by simply predicting class A every time, but this provides a useless classifier for your intended use case.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70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Handling Imbalanced Data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Use class weights in the loss function, so the under-represented classes receive higher weights in the loss function, and any miss-classifications for that particular class will lead to a very high error in the loss function.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Over-sample: Repeating some of the training examples that contain the under-represented class helps even-out the distribution. This works best if the available data is small.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Under-sample: You can simply skip some training examples that contain the over-represented class. This works best if the available data is very large.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Data augmentation for the minority class: synthetically create more training examples for the under-represented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EX: with the example of detecting lethal weapons, you can change some of the colors and lighting of the videos that belong to the class having lethal weapons.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8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782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Data/AI Landscape: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Artificial Intelligence, Machine Learning, Deep Learning, Data Mining/Data Science, and Big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https://cdn-images-1.medium.com/max/1600/1*UrS6A7qKBVIsj47pgrUKLg.jpeg">
            <a:extLst>
              <a:ext uri="{FF2B5EF4-FFF2-40B4-BE49-F238E27FC236}">
                <a16:creationId xmlns:a16="http://schemas.microsoft.com/office/drawing/2014/main" id="{6DF62112-5FCF-4218-89CC-07BC62F17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22" y="2360099"/>
            <a:ext cx="4323972" cy="414831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35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Data Augmentation for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Rotate/flip the images horizontally and vertically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Alter the brightness and colors of the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Randomly blur the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Randomly crop patches from the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perform any alteration that would change the look of the image, but not the overall content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make a picture of a dog blue, but the dog is still recognizable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002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Data Augmentation for Images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Content Placeholder 3" descr="cat-data-augmentation.png">
            <a:extLst>
              <a:ext uri="{FF2B5EF4-FFF2-40B4-BE49-F238E27FC236}">
                <a16:creationId xmlns:a16="http://schemas.microsoft.com/office/drawing/2014/main" id="{40B13BBF-5C01-494C-8373-B8A7D550896A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" b="5372"/>
          <a:stretch>
            <a:fillRect/>
          </a:stretch>
        </p:blipFill>
        <p:spPr>
          <a:xfrm>
            <a:off x="1524000" y="1758606"/>
            <a:ext cx="5845070" cy="37446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5638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Transfer Learning?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start with a network that was previously trained on many images (ex: </a:t>
            </a:r>
            <a:r>
              <a:rPr lang="en-US" sz="1600" dirty="0" err="1">
                <a:solidFill>
                  <a:schemeClr val="tx1"/>
                </a:solidFill>
              </a:rPr>
              <a:t>ResNet</a:t>
            </a:r>
            <a:r>
              <a:rPr lang="en-US" sz="1600" dirty="0">
                <a:solidFill>
                  <a:schemeClr val="tx1"/>
                </a:solidFill>
              </a:rPr>
              <a:t> pre-trained on ImageNet)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fine-tune the </a:t>
            </a:r>
            <a:r>
              <a:rPr lang="en-US" sz="1600" dirty="0" err="1">
                <a:solidFill>
                  <a:schemeClr val="tx1"/>
                </a:solidFill>
              </a:rPr>
              <a:t>ResNet</a:t>
            </a:r>
            <a:r>
              <a:rPr lang="en-US" sz="1600" dirty="0">
                <a:solidFill>
                  <a:schemeClr val="tx1"/>
                </a:solidFill>
              </a:rPr>
              <a:t> model by only re-training the last few layers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thus we are taking the info (image features) that </a:t>
            </a:r>
            <a:r>
              <a:rPr lang="en-US" sz="1600" dirty="0" err="1">
                <a:solidFill>
                  <a:schemeClr val="tx1"/>
                </a:solidFill>
              </a:rPr>
              <a:t>ResNet</a:t>
            </a:r>
            <a:r>
              <a:rPr lang="en-US" sz="1600" dirty="0">
                <a:solidFill>
                  <a:schemeClr val="tx1"/>
                </a:solidFill>
              </a:rPr>
              <a:t> learned and . . 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fine-tuning and applying it to a different task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possible because the feature information of images across domains is often quite similar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but the analysis of these features can be different depending on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82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Hyper Parameters (examples)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of hidden layers in a neural network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learning rate (in many models)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dropout rate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of leaves or depth of a tree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of latent factors in a matrix factorization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of clusters in a k-means clustering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 </a:t>
            </a:r>
            <a:r>
              <a:rPr lang="en-US" sz="1600" dirty="0">
                <a:solidFill>
                  <a:schemeClr val="tx1"/>
                </a:solidFill>
                <a:hlinkClick r:id="rId2" tooltip="Machine 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US" sz="1600" dirty="0">
                <a:solidFill>
                  <a:schemeClr val="tx1"/>
                </a:solidFill>
              </a:rPr>
              <a:t>, a </a:t>
            </a:r>
            <a:r>
              <a:rPr lang="en-US" sz="1600" b="1" dirty="0">
                <a:solidFill>
                  <a:schemeClr val="tx1"/>
                </a:solidFill>
              </a:rPr>
              <a:t>hyper parameter</a:t>
            </a:r>
            <a:r>
              <a:rPr lang="en-US" sz="1600" dirty="0">
                <a:solidFill>
                  <a:schemeClr val="tx1"/>
                </a:solidFill>
              </a:rPr>
              <a:t> is a </a:t>
            </a:r>
            <a:r>
              <a:rPr lang="en-US" sz="1600" dirty="0">
                <a:solidFill>
                  <a:schemeClr val="tx1"/>
                </a:solidFill>
                <a:hlinkClick r:id="rId3" tooltip="Parame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</a:t>
            </a:r>
            <a:r>
              <a:rPr lang="en-US" sz="1600" dirty="0">
                <a:solidFill>
                  <a:schemeClr val="tx1"/>
                </a:solidFill>
              </a:rPr>
              <a:t> whose value is set before the learning process begins.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By contrast, the values of other parameters are derived via training.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Different model training algorithms require different hyperparameters, some simple algorithms (such as </a:t>
            </a:r>
            <a:r>
              <a:rPr lang="en-US" sz="1600" dirty="0">
                <a:solidFill>
                  <a:schemeClr val="tx1"/>
                </a:solidFill>
                <a:hlinkClick r:id="rId4" tooltip="Ordinary least squar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ordinary least squares</a:t>
            </a:r>
            <a:r>
              <a:rPr lang="en-US" sz="1600" dirty="0">
                <a:solidFill>
                  <a:schemeClr val="tx1"/>
                </a:solidFill>
              </a:rPr>
              <a:t> regression) require none.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Given these hyper parameters, the training algorithm learns the parameters from the data.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506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Hyper Parameter: dropout rate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"dropout" refers to dropping out units (both hidden and visible) in a neural network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regularization technique for reducing overfitting in neural networks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prevents complex co-adaptations on training data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very efficient way of performing model averaging with neural networks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How Many Layers in a DNN (Dynamic Neural Network)?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Algorithm #1 (from Geoffrey Hinton):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add layers until you start overfitting your training set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now add dropout or some another regularization method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Algorithm #2 (</a:t>
            </a:r>
            <a:r>
              <a:rPr lang="en-US" sz="1600" dirty="0" err="1">
                <a:solidFill>
                  <a:schemeClr val="tx1"/>
                </a:solidFill>
              </a:rPr>
              <a:t>Yoshua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Bengio</a:t>
            </a:r>
            <a:r>
              <a:rPr lang="en-US" sz="1600" dirty="0">
                <a:solidFill>
                  <a:schemeClr val="tx1"/>
                </a:solidFill>
              </a:rPr>
              <a:t>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"Add layers until the test error does not improve anymore.”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559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4176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How Many Hidden Nodes in a DNN?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Based on a relationship between: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of input and # of output nodes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Amount of training data available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Complexity of the cost function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training algorithm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playground home page: 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http://playground.tensorflow.org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CNNs versus RNNs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CNNs (Convolutional NNs): Good for image processing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CNNs were invented in 1980s, CNNs breakthrough in 2000s by GPUs.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CNNs processed 10-20% of all checks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Approximately 60% of all NNs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RNNs (Recurrent NNs):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Good for NLP (Natural Language Processing) and audio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25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are CNNs?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“Core” layers: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Convolution (3x3, 5x5, and 1x1 filters)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ReLU</a:t>
            </a:r>
            <a:r>
              <a:rPr lang="en-US" sz="1600" dirty="0">
                <a:solidFill>
                  <a:schemeClr val="tx1"/>
                </a:solidFill>
              </a:rPr>
              <a:t> (replace negative values with zero)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Max Pooling (or capsule networks)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Other layers: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Softmax</a:t>
            </a:r>
            <a:r>
              <a:rPr lang="en-US" sz="1600" dirty="0">
                <a:solidFill>
                  <a:schemeClr val="tx1"/>
                </a:solidFill>
              </a:rPr>
              <a:t> activation (with output layer)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translation invariance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Fewer connections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283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CNNs: Convolution, </a:t>
            </a:r>
            <a:r>
              <a:rPr lang="en-US" sz="1600" b="1" dirty="0" err="1">
                <a:solidFill>
                  <a:schemeClr val="tx1"/>
                </a:solidFill>
              </a:rPr>
              <a:t>ReLU</a:t>
            </a:r>
            <a:r>
              <a:rPr lang="en-US" sz="1600" b="1" dirty="0">
                <a:solidFill>
                  <a:schemeClr val="tx1"/>
                </a:solidFill>
              </a:rPr>
              <a:t>, and Max Pooling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40EF37-C7C1-467F-9A1D-A3471381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04248"/>
            <a:ext cx="6334125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2809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CNNs: Convolution Calculations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8" name="Picture 7" descr="convolution-calculate2.png">
            <a:extLst>
              <a:ext uri="{FF2B5EF4-FFF2-40B4-BE49-F238E27FC236}">
                <a16:creationId xmlns:a16="http://schemas.microsoft.com/office/drawing/2014/main" id="{9B853DCE-BB55-477B-A6A4-BD85CE064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8" y="1916832"/>
            <a:ext cx="7488883" cy="19647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6030EBA0-B59E-46F1-8587-7F7B499AE7E5}"/>
              </a:ext>
            </a:extLst>
          </p:cNvPr>
          <p:cNvSpPr txBox="1">
            <a:spLocks/>
          </p:cNvSpPr>
          <p:nvPr/>
        </p:nvSpPr>
        <p:spPr>
          <a:xfrm>
            <a:off x="500320" y="3989603"/>
            <a:ext cx="818648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https://docs.gimp.org/en/plug-in-convmatrix.html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54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CNNs: Convolution Matrices (examples)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6030EBA0-B59E-46F1-8587-7F7B499AE7E5}"/>
              </a:ext>
            </a:extLst>
          </p:cNvPr>
          <p:cNvSpPr txBox="1">
            <a:spLocks/>
          </p:cNvSpPr>
          <p:nvPr/>
        </p:nvSpPr>
        <p:spPr>
          <a:xfrm>
            <a:off x="971600" y="1856581"/>
            <a:ext cx="2897556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Sharpen: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onvolution-sharpen.png">
            <a:extLst>
              <a:ext uri="{FF2B5EF4-FFF2-40B4-BE49-F238E27FC236}">
                <a16:creationId xmlns:a16="http://schemas.microsoft.com/office/drawing/2014/main" id="{55711577-618A-4532-BE32-53B18333C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77" y="1825658"/>
            <a:ext cx="1859737" cy="16807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 descr="convolution-blur.png">
            <a:extLst>
              <a:ext uri="{FF2B5EF4-FFF2-40B4-BE49-F238E27FC236}">
                <a16:creationId xmlns:a16="http://schemas.microsoft.com/office/drawing/2014/main" id="{34F5AA2A-DFB5-441E-A229-C0CD26373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64" y="3926445"/>
            <a:ext cx="1867750" cy="1867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A064F954-5EB0-4517-BD58-049A893C6E76}"/>
              </a:ext>
            </a:extLst>
          </p:cNvPr>
          <p:cNvSpPr txBox="1">
            <a:spLocks/>
          </p:cNvSpPr>
          <p:nvPr/>
        </p:nvSpPr>
        <p:spPr>
          <a:xfrm>
            <a:off x="926782" y="3926445"/>
            <a:ext cx="2942374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Blur: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4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Gartner 2017: Deep Learning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 descr="Image result for Gartner 2017: Deep Learning">
            <a:extLst>
              <a:ext uri="{FF2B5EF4-FFF2-40B4-BE49-F238E27FC236}">
                <a16:creationId xmlns:a16="http://schemas.microsoft.com/office/drawing/2014/main" id="{394DCE7B-E63C-48E0-BDB7-31A82764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04750"/>
            <a:ext cx="4941168" cy="417940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75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320" y="1268760"/>
            <a:ext cx="8186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CNNs: Convolution Matrices (examples)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6030EBA0-B59E-46F1-8587-7F7B499AE7E5}"/>
              </a:ext>
            </a:extLst>
          </p:cNvPr>
          <p:cNvSpPr txBox="1">
            <a:spLocks/>
          </p:cNvSpPr>
          <p:nvPr/>
        </p:nvSpPr>
        <p:spPr>
          <a:xfrm>
            <a:off x="971600" y="1856581"/>
            <a:ext cx="2897556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Edge detect: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A064F954-5EB0-4517-BD58-049A893C6E76}"/>
              </a:ext>
            </a:extLst>
          </p:cNvPr>
          <p:cNvSpPr txBox="1">
            <a:spLocks/>
          </p:cNvSpPr>
          <p:nvPr/>
        </p:nvSpPr>
        <p:spPr>
          <a:xfrm>
            <a:off x="926782" y="3926445"/>
            <a:ext cx="2942374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Emboss (mold):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3" name="Picture 12" descr="convolution-edge-detect1.png">
            <a:extLst>
              <a:ext uri="{FF2B5EF4-FFF2-40B4-BE49-F238E27FC236}">
                <a16:creationId xmlns:a16="http://schemas.microsoft.com/office/drawing/2014/main" id="{190536A0-812D-4FF9-8F11-D4FC5AA39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10" y="1772816"/>
            <a:ext cx="1552469" cy="15524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 descr="convolution-emboss.png">
            <a:extLst>
              <a:ext uri="{FF2B5EF4-FFF2-40B4-BE49-F238E27FC236}">
                <a16:creationId xmlns:a16="http://schemas.microsoft.com/office/drawing/2014/main" id="{0669B2D8-E079-4C7C-97A5-7E46B983A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10" y="3891436"/>
            <a:ext cx="1656184" cy="16561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6043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5132" y="1288725"/>
            <a:ext cx="8186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CNNs: Convolution Matrices (examples)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11" name="Content Placeholder 5" descr="vertical-edge-detect.png">
            <a:extLst>
              <a:ext uri="{FF2B5EF4-FFF2-40B4-BE49-F238E27FC236}">
                <a16:creationId xmlns:a16="http://schemas.microsoft.com/office/drawing/2014/main" id="{D0A8BA3F-C09C-4CE3-A896-2BCF3D5883E5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81" r="-10781"/>
          <a:stretch>
            <a:fillRect/>
          </a:stretch>
        </p:blipFill>
        <p:spPr>
          <a:xfrm>
            <a:off x="1259632" y="1825152"/>
            <a:ext cx="5999237" cy="37283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1298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5132" y="1288725"/>
            <a:ext cx="8186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CNNs: Convolution Matrices (examples)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8" name="Content Placeholder 3" descr="vertical-edge-detect2.png">
            <a:extLst>
              <a:ext uri="{FF2B5EF4-FFF2-40B4-BE49-F238E27FC236}">
                <a16:creationId xmlns:a16="http://schemas.microsoft.com/office/drawing/2014/main" id="{EC549C93-CF15-4AE1-9F7F-C95EFFC29FA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98" b="-7098"/>
          <a:stretch>
            <a:fillRect/>
          </a:stretch>
        </p:blipFill>
        <p:spPr>
          <a:xfrm>
            <a:off x="1115616" y="1812746"/>
            <a:ext cx="6012160" cy="41913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7642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5132" y="1288725"/>
            <a:ext cx="8186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CNNs: Convolution Matrices (examples)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9" name="Content Placeholder 4" descr="vertical-edge-detect3.png">
            <a:extLst>
              <a:ext uri="{FF2B5EF4-FFF2-40B4-BE49-F238E27FC236}">
                <a16:creationId xmlns:a16="http://schemas.microsoft.com/office/drawing/2014/main" id="{7772D961-5B51-4D40-BF10-DC9ACE925BC5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r="1092"/>
          <a:stretch>
            <a:fillRect/>
          </a:stretch>
        </p:blipFill>
        <p:spPr>
          <a:xfrm>
            <a:off x="1115616" y="1804771"/>
            <a:ext cx="6333888" cy="43018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6913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5132" y="1288725"/>
            <a:ext cx="8186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CNNs: Max Pooling 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C4C1B-F107-456D-A519-CE27EFEE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97" y="1847290"/>
            <a:ext cx="6381750" cy="3028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2475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5132" y="1288725"/>
            <a:ext cx="8186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CNN Architecture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895A2E-5E33-4C12-A7BF-EF018EB0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847803"/>
            <a:ext cx="6181725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980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5132" y="1288725"/>
            <a:ext cx="8186480" cy="22842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Deep Learning and Art/”Stuff”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“Convolutional Blending” images: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19-layer Convolutional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www.deepart.io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Bots created their own language: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3"/>
              </a:rPr>
              <a:t>https://www.recode.net/2017/3/23/14962182/ai-learning-language-open-ai-research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4"/>
              </a:rPr>
              <a:t>https://www.fastcodesign.com/90124942/this-google-engineer-taught-an-algorithm-to-make-train-footage-and-its-hypnotic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096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5132" y="1288724"/>
            <a:ext cx="8186480" cy="24283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Properties of CNNs: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Activation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Cost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Back propagation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nl-NL" sz="1600" dirty="0">
                <a:solidFill>
                  <a:schemeClr val="tx1"/>
                </a:solidFill>
              </a:rPr>
              <a:t>Convolution, ReLU, Max Pooling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nl-NL" sz="1600" dirty="0">
                <a:solidFill>
                  <a:schemeClr val="tx1"/>
                </a:solidFill>
              </a:rPr>
              <a:t>Softmax and back propagation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nl-NL" sz="1600" dirty="0">
                <a:solidFill>
                  <a:schemeClr val="tx1"/>
                </a:solidFill>
              </a:rPr>
              <a:t>Filters and feature maps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116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The Official Start of AI (1956)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https://www.forbes.com/sites/gilpress/2016/08/28/artificial-intelligence-defined-as-a-new-research-discipline-this-week-in-tech-history/#4bc3e0db6dd1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Five of the attendees of the 1956 Dartmouth Summer Research Project on Artificial Intelligence reunited at the July 2006 AI@50 conference.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From left: </a:t>
            </a:r>
            <a:r>
              <a:rPr lang="en-US" sz="1400" dirty="0" err="1">
                <a:solidFill>
                  <a:schemeClr val="tx1"/>
                </a:solidFill>
              </a:rPr>
              <a:t>Trenchard</a:t>
            </a:r>
            <a:r>
              <a:rPr lang="en-US" sz="1400" dirty="0">
                <a:solidFill>
                  <a:schemeClr val="tx1"/>
                </a:solidFill>
              </a:rPr>
              <a:t> More, John McCarthy, Marvin Minsky, Oliver Selfridge, and Ray </a:t>
            </a:r>
            <a:r>
              <a:rPr lang="en-US" sz="1400" dirty="0" err="1">
                <a:solidFill>
                  <a:schemeClr val="tx1"/>
                </a:solidFill>
              </a:rPr>
              <a:t>Solomonoff</a:t>
            </a:r>
            <a:r>
              <a:rPr lang="en-US" sz="1400" dirty="0">
                <a:solidFill>
                  <a:schemeClr val="tx1"/>
                </a:solidFill>
              </a:rPr>
              <a:t>. (Photo by Joseph </a:t>
            </a:r>
            <a:r>
              <a:rPr lang="en-US" sz="1400" dirty="0" err="1">
                <a:solidFill>
                  <a:schemeClr val="tx1"/>
                </a:solidFill>
              </a:rPr>
              <a:t>Mehling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074" name="Picture 2" descr="Five of the attendees of the 1956 Dartmouth Summer Research Project on Artificial Intelligence reunited at the July 2006 AI@50 conference. From left: Trenchard More, John McCarthy, Marvin Minsky, Oliver Selfridge, and Ray Solomonoff. (Photo by Joseph Mehling)">
            <a:extLst>
              <a:ext uri="{FF2B5EF4-FFF2-40B4-BE49-F238E27FC236}">
                <a16:creationId xmlns:a16="http://schemas.microsoft.com/office/drawing/2014/main" id="{5376BD74-4BA9-448C-9CB6-1EB5B72D7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4819"/>
            <a:ext cx="4453136" cy="239356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The Official Start of AI (1956)">
            <a:extLst>
              <a:ext uri="{FF2B5EF4-FFF2-40B4-BE49-F238E27FC236}">
                <a16:creationId xmlns:a16="http://schemas.microsoft.com/office/drawing/2014/main" id="{29B7E229-5661-4571-B067-2F2747322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92" y="3175362"/>
            <a:ext cx="3739280" cy="236301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15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727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Deep Learning?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subset of machine learning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usually requires significant data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Usually outperforms traditional 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Advantages of AI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Fewer Errors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Apps (Siri, Cortana, and etc.)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Impartiality (equal treatment of all rivals; fairness)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Digital Assistants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Medical Apps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Utilities (self-Driving cars)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Disadvantages of AI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High Costs (software/hardware): Cost money to build up.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Unemployment: Robot replace job market.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 cause/effect capability: Robots do not consider cause/effect.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lack of empathy: Robot can </a:t>
            </a:r>
            <a:r>
              <a:rPr lang="en-US" sz="1600" dirty="0" err="1">
                <a:solidFill>
                  <a:schemeClr val="tx1"/>
                </a:solidFill>
              </a:rPr>
              <a:t>supercede</a:t>
            </a:r>
            <a:r>
              <a:rPr lang="en-US" sz="1600" dirty="0">
                <a:solidFill>
                  <a:schemeClr val="tx1"/>
                </a:solidFill>
              </a:rPr>
              <a:t> humans.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3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104456" cy="32403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 Cases for Deep Learning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Computer Vision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Speech Recognition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Image Processing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Bioinformatics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Social Network Filtering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Drug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CRM (Customer relationship Management)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Recommendation systems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Mobile Advertising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Many others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122" name="Picture 2" descr="Image result for Mobile Advertising">
            <a:extLst>
              <a:ext uri="{FF2B5EF4-FFF2-40B4-BE49-F238E27FC236}">
                <a16:creationId xmlns:a16="http://schemas.microsoft.com/office/drawing/2014/main" id="{3122D065-5708-4295-BC96-D8D5D0C6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01" y="4603383"/>
            <a:ext cx="2799928" cy="187585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bioinformation">
            <a:extLst>
              <a:ext uri="{FF2B5EF4-FFF2-40B4-BE49-F238E27FC236}">
                <a16:creationId xmlns:a16="http://schemas.microsoft.com/office/drawing/2014/main" id="{B51EC479-FA2A-4AC5-BCB5-1054A8055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15791"/>
            <a:ext cx="2871936" cy="215118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ustomer Relationship Management System Software">
            <a:extLst>
              <a:ext uri="{FF2B5EF4-FFF2-40B4-BE49-F238E27FC236}">
                <a16:creationId xmlns:a16="http://schemas.microsoft.com/office/drawing/2014/main" id="{D0FEB537-964C-4822-A625-86A3BAC7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54084"/>
            <a:ext cx="2799928" cy="27999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98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a Deep Neural Network?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input layer, multiple hidden layers, and output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nonlinear processing via activation functions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perform transformation and feature extraction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gradient descent algorithm with back propagation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each layer receives the output from previous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results are comparable/superior to human experts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2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482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Types of Deep Learning: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Supervised learning (you know the answer)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unsupervised learning (you don’t know the answer)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Semi-supervised learning (mixed dataset)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Reinforcement learning (such as, games)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Types of algorithms: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Classifiers (detect spam, fraud, and etc.)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Regression (predict stock price, housing price, and etc.)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Clustering (unsupervised classifiers)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Deep Learning Architectures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Unsupervised Pre-trained Networks (UPNs)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Convolutional Neural Networks (CNNs)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Recurrent Neural Networks (LSTMs, Long-Short Term Memory)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most popular architectures: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CNNs (and capsule networks) for images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LSTMs for NLP and audio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58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2912</Words>
  <Application>Microsoft Office PowerPoint</Application>
  <PresentationFormat>On-screen Show (4:3)</PresentationFormat>
  <Paragraphs>470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Wingdings</vt:lpstr>
      <vt:lpstr>Office 佈景主題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1 Introduction to Deep Learning (2)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355</cp:revision>
  <dcterms:created xsi:type="dcterms:W3CDTF">2018-09-28T16:40:41Z</dcterms:created>
  <dcterms:modified xsi:type="dcterms:W3CDTF">2019-02-03T05:57:17Z</dcterms:modified>
</cp:coreProperties>
</file>