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  <p:sldId id="259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9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638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Challenges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Distributed support not fully developed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Libraries are under development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New versions are not backward compatible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1C504AC-CD5B-4604-BE14-94A302A7F8F2}"/>
              </a:ext>
            </a:extLst>
          </p:cNvPr>
          <p:cNvSpPr txBox="1">
            <a:spLocks/>
          </p:cNvSpPr>
          <p:nvPr/>
        </p:nvSpPr>
        <p:spPr>
          <a:xfrm>
            <a:off x="1500781" y="3068960"/>
            <a:ext cx="5112568" cy="973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tf-version.py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print('TF version:',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.__version__)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# ('TF version:', '1.7.0')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C0A09079-1E6E-471C-81D8-ACE8081E2057}"/>
              </a:ext>
            </a:extLst>
          </p:cNvPr>
          <p:cNvSpPr txBox="1">
            <a:spLocks/>
          </p:cNvSpPr>
          <p:nvPr/>
        </p:nvSpPr>
        <p:spPr>
          <a:xfrm>
            <a:off x="467544" y="2552201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(Installed) Version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EA875-7E03-4580-84C9-B3D096CA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47907"/>
            <a:ext cx="4633637" cy="2346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144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Disabling h5py Message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If you see the following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“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FutureWarning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 Conversion of the second argument of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issubdtype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from `float` to `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np.floating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` is deprecated. . 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You can upgrade h5py: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&gt;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sudo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pip3 install h5py==2.8.0rc1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3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399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 (example)</a:t>
            </a: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0FF5A-CE9B-4E01-B50A-000C16B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75253"/>
            <a:ext cx="7020272" cy="37517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56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 (example)</a:t>
            </a: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6D4C9-9FD7-4578-A9D1-E4F23887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44" y="1918749"/>
            <a:ext cx="6589727" cy="4416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294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 Tensor?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tensors are n-dimensional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tensors are very similar to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ndarrays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scalar number: a zeroth-order tensor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vector: a first-order tensor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matrix:  a second-order tensor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3-dimensional array: a 3rd order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https://dzone.com/articles/tensorflow-simplified-examples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Basics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Graphs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Constants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Variables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Placeholders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Constants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Initialized during its definition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Cannot change its value (“immutable”)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specify its name (optional)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Examples: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name=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b = tf.constant([5,5,5], tf.float32)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0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Placeholders (function)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initial value is optional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 is required (ex; tf.float32)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 or assigned value  (can use </a:t>
            </a:r>
            <a:r>
              <a:rPr lang="en-US" sz="1600" dirty="0" err="1">
                <a:solidFill>
                  <a:schemeClr val="tx1"/>
                </a:solidFill>
              </a:rPr>
              <a:t>feed_dict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("float")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(tf.int32, name='b’)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(tf.float32, shape=[3])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11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Placeholders (function)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Unconstrained shape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Matrix of unconstrained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(tf.float32, shape=[None, None])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Matrix with 32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(tf.float32, shape=[None, 32])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128x32-element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z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(tf.float32, shape=[128, 32])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Placeholders (function)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placeholder without shape: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(tf.float32,(3,4))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placeholder X with unspecified number of rows of shape (128, 128, 3) of type float32: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(tf.float32, shape=[None, 128, 128, 3], name="X")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only allocates memory for future 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have variable size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inputting data "external" to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placeholder is a function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good for unknown data size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4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Variables (class)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 value is optional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must be initialized before graph execution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updated during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constantly recomputed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Ex: they hold values for weights and biases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in-memory buffer (saved/restored from disk)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(3, name=‘b’)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(2, name='x’)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z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(5*x, name="z")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lm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(W*x + b, name=“</a:t>
            </a:r>
            <a:r>
              <a:rPr lang="en-US" sz="1600" dirty="0" err="1">
                <a:solidFill>
                  <a:schemeClr val="tx1"/>
                </a:solidFill>
              </a:rPr>
              <a:t>lm</a:t>
            </a:r>
            <a:r>
              <a:rPr lang="en-US" sz="1600" dirty="0">
                <a:solidFill>
                  <a:schemeClr val="tx1"/>
                </a:solidFill>
              </a:rPr>
              <a:t>”)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7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TensorFlow?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a Tensor?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(TensorFlow) Graphs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Constants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Placeholders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Variables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Arithmetic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Arrays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Operations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Eager Execution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Saving Graphs for TensorFlow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Variables (class)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tensor that's updateable via operations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like a "regular"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requires an initial value (Tensor)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holds the learned model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variables can be shared (or non-trainable)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used for storing/maintaining 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Internally stores a persistent tensor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modifications are visible across multiple </a:t>
            </a:r>
            <a:r>
              <a:rPr lang="en-US" sz="1600" dirty="0" err="1">
                <a:solidFill>
                  <a:schemeClr val="tx1"/>
                </a:solidFill>
              </a:rPr>
              <a:t>tf.Sessions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read/modify the values of the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multiple workers see the same values for </a:t>
            </a:r>
            <a:r>
              <a:rPr lang="en-US" sz="1600" dirty="0" err="1">
                <a:solidFill>
                  <a:schemeClr val="tx1"/>
                </a:solidFill>
              </a:rPr>
              <a:t>tf.Variables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best way to represent shared, persistent state manipulated by your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Constants vs TF Variables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Variables: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values can be modified in the future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</a:t>
            </a:r>
            <a:r>
              <a:rPr lang="en-US" sz="1600" dirty="0" err="1">
                <a:solidFill>
                  <a:schemeClr val="tx1"/>
                </a:solidFill>
              </a:rPr>
              <a:t>tf.assign</a:t>
            </a:r>
            <a:r>
              <a:rPr lang="en-US" sz="1600" dirty="0">
                <a:solidFill>
                  <a:schemeClr val="tx1"/>
                </a:solidFill>
              </a:rPr>
              <a:t>() to modify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be used any place a Tensor can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maintain their state across multiple calls to run()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variable's value updateable by back 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also be saved, restored, and so forth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initializes all variables in your code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works in asynchronous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: trainable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tf.placeholder</a:t>
            </a:r>
            <a:r>
              <a:rPr lang="en-US" sz="1600" dirty="0">
                <a:solidFill>
                  <a:schemeClr val="tx1"/>
                </a:solidFill>
              </a:rPr>
              <a:t>: allocates space for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details/discussion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https://stackoverflow.com/questions/36693740/whats-the-difference-between-tf-placeholder-and-tf-variable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Constants vs TF Variables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variables represent your model's trainable parameters (ex: weights and biases of a NN)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Tensors represents the data fed into your model and the intermediate representations of that data as it passes through your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 Execution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Build (define) a TF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Initialize a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Initialize variables (if any)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Feed data into the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Execute the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get 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43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11256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Constants (sample #1)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tf-const.py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(3.0)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output: Tensor("Const:0", shape=(), </a:t>
            </a:r>
            <a:r>
              <a:rPr lang="en-US" sz="1600" dirty="0" err="1">
                <a:solidFill>
                  <a:schemeClr val="tx1"/>
                </a:solidFill>
              </a:rPr>
              <a:t>dtype</a:t>
            </a:r>
            <a:r>
              <a:rPr lang="en-US" sz="1600" dirty="0">
                <a:solidFill>
                  <a:schemeClr val="tx1"/>
                </a:solidFill>
              </a:rPr>
              <a:t>=float32)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output: </a:t>
            </a:r>
            <a:r>
              <a:rPr lang="hr-HR" sz="1600" dirty="0">
                <a:solidFill>
                  <a:schemeClr val="tx1"/>
                </a:solidFill>
              </a:rPr>
              <a:t>3.0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sess.close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=&gt; there's a better way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E41A1-273A-41FA-A79E-017F8556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219474"/>
            <a:ext cx="5328592" cy="27872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309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Constants (sample #2)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tf-const2.py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(3.0)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Automatically close “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print(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aconst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5E19E-B7E9-4FEA-AFBB-0213E3F0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07" y="3601677"/>
            <a:ext cx="5484185" cy="27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2468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528392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Arithmetic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basic1.py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 =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tf.add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4, 2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b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tf.subtract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8, 6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(a, 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d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a,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(a)) # 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(b)) #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(c)) # 18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(d)) #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4EC0-3600-4479-B0F0-0AEE95C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93861"/>
            <a:ext cx="5961589" cy="21624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190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4464496" cy="27066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TensorFlow Arithmetic Methods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#tf-math-ops.py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200" dirty="0">
                <a:solidFill>
                  <a:schemeClr val="tx1"/>
                </a:solidFill>
                <a:cs typeface="Courier"/>
              </a:rPr>
              <a:t>PI = 3.141592</a:t>
            </a:r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(12,8)))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tf.floordiv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(20.0,8.0)))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(PI)))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(PI)))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(PI/4.),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(PI/4.))))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BB32572-4F75-43D4-A779-BC0A973DBD85}"/>
              </a:ext>
            </a:extLst>
          </p:cNvPr>
          <p:cNvSpPr txBox="1">
            <a:spLocks/>
          </p:cNvSpPr>
          <p:nvPr/>
        </p:nvSpPr>
        <p:spPr>
          <a:xfrm>
            <a:off x="4932040" y="1330822"/>
            <a:ext cx="3888432" cy="137696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Output from tf-math-ops.py: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hr-HR" sz="1200" dirty="0">
                <a:solidFill>
                  <a:schemeClr val="tx1"/>
                </a:solidFill>
                <a:latin typeface="Courier"/>
                <a:cs typeface="Courier"/>
              </a:rPr>
              <a:t>2.0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s-IS" sz="1200" dirty="0">
                <a:solidFill>
                  <a:schemeClr val="tx1"/>
                </a:solidFill>
                <a:latin typeface="Courier"/>
                <a:cs typeface="Courier"/>
              </a:rPr>
              <a:t>6.27833e-07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-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1.0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b-NO" sz="1200" dirty="0">
                <a:solidFill>
                  <a:schemeClr val="tx1"/>
                </a:solidFill>
                <a:latin typeface="Courier"/>
                <a:cs typeface="Courier"/>
              </a:rPr>
              <a:t>1.0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98CFF-6221-49AD-BA3D-927DAE0C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50218"/>
            <a:ext cx="6408712" cy="2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4464496" cy="3930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Arithmetic Methods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#tf-math-ops-pi.py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math as 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PI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m.pi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(12,8)))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tf.floordiv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(20.0,8.0)))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(PI/4.),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(PI/4.))))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BB32572-4F75-43D4-A779-BC0A973DBD85}"/>
              </a:ext>
            </a:extLst>
          </p:cNvPr>
          <p:cNvSpPr txBox="1">
            <a:spLocks/>
          </p:cNvSpPr>
          <p:nvPr/>
        </p:nvSpPr>
        <p:spPr>
          <a:xfrm>
            <a:off x="4932040" y="1330822"/>
            <a:ext cx="3888432" cy="26742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Output from tf-math-ops.py: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Output from tf-math-ops-pi.py: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hr-HR" sz="1600" dirty="0">
                <a:solidFill>
                  <a:schemeClr val="tx1"/>
                </a:solidFill>
                <a:cs typeface="Courier"/>
              </a:rPr>
              <a:t>2.0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s-IS" sz="1600" dirty="0">
                <a:solidFill>
                  <a:schemeClr val="tx1"/>
                </a:solidFill>
                <a:cs typeface="Courier"/>
              </a:rPr>
              <a:t>#OLD: 6.27833e-07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is-IS" sz="1600" dirty="0">
                <a:solidFill>
                  <a:schemeClr val="tx1"/>
                </a:solidFill>
                <a:cs typeface="Courier"/>
              </a:rPr>
              <a:t>-8.742278e-08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-1.0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b-NO" sz="1600" dirty="0">
                <a:solidFill>
                  <a:schemeClr val="tx1"/>
                </a:solidFill>
                <a:cs typeface="Courier"/>
              </a:rPr>
              <a:t>1.0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899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3035488" cy="3354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 #1: Trig Values in TF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#1) in TensorFlow calculate: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sec(60 degrees)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#2) in TensorFlow calculate: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cot(60 degrees)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HINTS: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A) use an earlier code sample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B) sec() = 1.0/cos()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C) use the TF tan() function</a:t>
            </a:r>
            <a:endParaRPr lang="en-US" sz="1600" b="1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A3272-8B00-403E-97B9-9904C28B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66" y="1772816"/>
            <a:ext cx="5831458" cy="19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open source framework for ML (Machine Learning) and DL (Deep Learning)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Apache license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Created by Google (released 11/2015)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Evolved from Google Brain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TF: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Support for Python, Java, C++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Desktop, server, mobile device (TF Lite)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CPU/GPU/TPU support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Linux and Mac OS X support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Linux VM (Virtual Machine) for 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Installation: </a:t>
            </a:r>
            <a:r>
              <a:rPr lang="en-US" sz="1600" b="1" dirty="0">
                <a:solidFill>
                  <a:schemeClr val="tx1"/>
                </a:solidFill>
              </a:rPr>
              <a:t>pip install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Involves a “computation”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Numerical computation and data flow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“everything is a graph”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Visualization via </a:t>
            </a: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be embedded in Python scripts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419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48668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Trig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trig-values.py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math as 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PI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m.pi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tf.cos(PI/3.)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b = tf.sin(PI/3.)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c = 1.0/a # sec(60)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d = 1.0/tf.tan(PI/3.) # cot(60)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print('a:',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print('b:',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(b))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print('c:',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(c))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print('d:',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(d))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7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32826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 #2: Exponential Values in TF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#1) in TensorFlow calculate: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exp(-1.0)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exp(-2.0)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sigmoid(2.0)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tanh(2.0)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HINTS: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A) “exp” is the exponential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B) find the definition of sigmoid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sym typeface="Wingdings"/>
              </a:rPr>
              <a:t>C) find the definition of tanh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7FC61-F60E-4826-8C28-B941181D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700808"/>
            <a:ext cx="5000625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571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 #2: Exponential Values in TF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exp-values.py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= tf.exp(1.0)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b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= tf.exp(-2.0)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s1 = tf.sigmoid(2.0)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s2 = 1.0/(1.0 + b)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t2 = tf.tanh(2.0)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sess.run(a))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b: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sess.run(b))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1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sess.run(s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1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s2: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sess.run(s2))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t2: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‘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, sess.run(t2))</a:t>
            </a:r>
            <a:endParaRPr lang="en-US" sz="160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3FB38-A26D-4916-9BE9-B83B3FC8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008389"/>
            <a:ext cx="49053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2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29226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Data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tf.float32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tf.float64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tf.int8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tf.int16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tf.int32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tf.int64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tf.uint8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tf.string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tf.bool</a:t>
            </a:r>
            <a:endParaRPr lang="en-US" sz="1600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0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1554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supports multi-dimensional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Indexes start with the value 0 (not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supports arrays “slicing”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extract sub-ranges of tensors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1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184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Array Dimensions and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A = (</a:t>
            </a:r>
            <a:r>
              <a:rPr lang="en-US" sz="1600" dirty="0" err="1">
                <a:solidFill>
                  <a:schemeClr val="tx1"/>
                </a:solidFill>
              </a:rPr>
              <a:t>m,n</a:t>
            </a:r>
            <a:r>
              <a:rPr lang="en-US" sz="1600" dirty="0">
                <a:solidFill>
                  <a:schemeClr val="tx1"/>
                </a:solidFill>
              </a:rPr>
              <a:t>) array and B = (</a:t>
            </a:r>
            <a:r>
              <a:rPr lang="en-US" sz="1600" dirty="0" err="1">
                <a:solidFill>
                  <a:schemeClr val="tx1"/>
                </a:solidFill>
              </a:rPr>
              <a:t>n,p</a:t>
            </a:r>
            <a:r>
              <a:rPr lang="en-US" sz="1600" dirty="0">
                <a:solidFill>
                  <a:schemeClr val="tx1"/>
                </a:solidFill>
              </a:rPr>
              <a:t>) array: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A*B is an (</a:t>
            </a:r>
            <a:r>
              <a:rPr lang="en-US" sz="1600" dirty="0" err="1">
                <a:solidFill>
                  <a:schemeClr val="tx1"/>
                </a:solidFill>
              </a:rPr>
              <a:t>m,p</a:t>
            </a:r>
            <a:r>
              <a:rPr lang="en-US" sz="1600" dirty="0">
                <a:solidFill>
                  <a:schemeClr val="tx1"/>
                </a:solidFill>
              </a:rPr>
              <a:t>) array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A(t) is (</a:t>
            </a:r>
            <a:r>
              <a:rPr lang="en-US" sz="1600" dirty="0" err="1">
                <a:solidFill>
                  <a:schemeClr val="tx1"/>
                </a:solidFill>
              </a:rPr>
              <a:t>n,m</a:t>
            </a:r>
            <a:r>
              <a:rPr lang="en-US" sz="1600" dirty="0">
                <a:solidFill>
                  <a:schemeClr val="tx1"/>
                </a:solidFill>
              </a:rPr>
              <a:t>) and B(t) is (</a:t>
            </a:r>
            <a:r>
              <a:rPr lang="en-US" sz="1600" dirty="0" err="1">
                <a:solidFill>
                  <a:schemeClr val="tx1"/>
                </a:solidFill>
              </a:rPr>
              <a:t>p,n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A+B and A-B =&gt; both are (</a:t>
            </a:r>
            <a:r>
              <a:rPr lang="en-US" sz="1600" dirty="0" err="1">
                <a:solidFill>
                  <a:schemeClr val="tx1"/>
                </a:solidFill>
              </a:rPr>
              <a:t>m,n</a:t>
            </a:r>
            <a:r>
              <a:rPr lang="en-US" sz="1600" dirty="0">
                <a:solidFill>
                  <a:schemeClr val="tx1"/>
                </a:solidFill>
              </a:rPr>
              <a:t>)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B*A is undefined unless B=(</a:t>
            </a:r>
            <a:r>
              <a:rPr lang="en-US" sz="1600" dirty="0" err="1">
                <a:solidFill>
                  <a:schemeClr val="tx1"/>
                </a:solidFill>
              </a:rPr>
              <a:t>p,n</a:t>
            </a:r>
            <a:r>
              <a:rPr lang="en-US" sz="1600" dirty="0">
                <a:solidFill>
                  <a:schemeClr val="tx1"/>
                </a:solidFill>
              </a:rPr>
              <a:t>) &amp; A=(</a:t>
            </a:r>
            <a:r>
              <a:rPr lang="en-US" sz="1600" dirty="0" err="1">
                <a:solidFill>
                  <a:schemeClr val="tx1"/>
                </a:solidFill>
              </a:rPr>
              <a:t>n,m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80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3858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tensor-elem1.py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arr1 = tf.constant([1,2])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 'arr1: ',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'[0]:  ',sess.run(arr1)[0]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'[1]:  ',sess.run(arr1)[1]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arr1:  [1 2]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[0]:   1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[1]:  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87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3858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tensor-elem2.py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arr2 = tf.constant([[1,2],[2,3]])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 'arr2:  ',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'[1]:   ',sess.run(arr2)[1]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'[1,1]: ',sess.run(arr2)[1,1]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t-BR" sz="1600" dirty="0">
                <a:solidFill>
                  <a:schemeClr val="tx1"/>
                </a:solidFill>
                <a:cs typeface="Courier"/>
              </a:rPr>
              <a:t># arr2:  [[1 2] [2 3]]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[1]:   [2 3]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[1,1]: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86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20064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Arrays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tensor-elem3.py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arr3 = tf.constant([[[1,2],[2,3]],[[3,4],[5,6]]])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 'arr3:   ',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(arr3)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'[1]:    ',sess.run(arr3)[1]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'[1,1]:  ',sess.run(arr3)[1,1]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'[1,1,0]:',sess.run(arr3)[1,1,0]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arr3:    [[[1 2] [2 3]] [[3 4] [5 6]]]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[1]:     [[3 4] [5 6]]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[1,1]:   [5 6]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[1,1,0]: 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70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TensorFlow Arrays (CPU)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tf-cpu.py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  m1 = tf.constant([[3., 3.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]])    # 1x2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  m2 = tf.constant([[2.],[2.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]])    # 2x1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  p1 = tf.matmul(m1, m2)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      # 1x1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print('m1:',sess.run(m1))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print('m2:',sess.run(m2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  print('p1:',sess.run(p1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('m1:', array([[3., 3.]],  dtype=float32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('m2:', array([[2.], [2.]],dtype=float32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#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('p1:', array([[12.]],     dtype=float32))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TensorFlow?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consists of two components: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a graph protocol buffer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a runtime to execute (distributed)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analogous to Python code and the Python interpreter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It's not specific to neural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generally an architecture for executing a graph of numerical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can optimize the processing of that graph, and distribute its processing across a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also distribute work across GPUs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handle massive scale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Runs on about anything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Highly efficient C++ code with easy to use Python APIs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71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Multiply TensorFlow Arrays (GPU)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tf-gpu.py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tf.device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("/gpu:1"):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m1 = tf.constant([[3., 3.]])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# 1x2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m2 = tf.constant([[2.],[2.]])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2x1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p1 = tf.matmul(m1, m2)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      # 1x1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print('m1:',sess.run(m1))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print('m2:',sess.run(m2))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print('p1:',sess.run(p1))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7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3930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Convert Python Array to TF Array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# convert-tensors.py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x_data = np.array([[1.,2.],[3.,4.]])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x=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tf.convert_to_tensor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x_data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dtype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=tf.float32)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print ('x1:’,x)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print('x2:',sess.run(x))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('x1:’,&lt;tf.Tensor 'Const:0' shape=(2, 2) dtype=float32&gt;)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('x2:', array([[1., 2.], [3., 4.]], dtype=float32))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7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30666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Exercise: TensorFlow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#1) convert to a TF array: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arr = np.array([1, 5.5, 3, 15, 20])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#2) convert to a TF array: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arr = np.array([(1,5,3),(10,20,30),(60,70,80)])</a:t>
            </a: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#3) can you add two matrices (tf.add()): 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arr1 = np.array([1, 3, 15, 20])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arr2 = np.array([3, 4, 12, -10])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327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Placeholders and </a:t>
            </a:r>
            <a:r>
              <a:rPr lang="en-US" sz="1600" b="1" dirty="0" err="1">
                <a:solidFill>
                  <a:schemeClr val="tx1"/>
                </a:solidFill>
              </a:rPr>
              <a:t>feed_dict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tf-var-multiply.py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("float")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("float")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a,b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initialize a and 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feed_dict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{a:2, b:3}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multiply a and 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(c,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feed_dict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261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414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Saving Graphs for </a:t>
            </a:r>
            <a:r>
              <a:rPr lang="en-US" sz="1600" b="1" dirty="0" err="1">
                <a:solidFill>
                  <a:schemeClr val="tx1"/>
                </a:solidFill>
              </a:rPr>
              <a:t>TensorBoard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tf-save-data.py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(5,name="x")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(8,name="y")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z = </a:t>
            </a:r>
            <a:r>
              <a:rPr lang="en-US" sz="1600" dirty="0" err="1">
                <a:solidFill>
                  <a:schemeClr val="tx1"/>
                </a:solidFill>
              </a:rPr>
              <a:t>tf.Variable</a:t>
            </a:r>
            <a:r>
              <a:rPr lang="en-US" sz="1600" dirty="0">
                <a:solidFill>
                  <a:schemeClr val="tx1"/>
                </a:solidFill>
              </a:rPr>
              <a:t>(2*x+3*y, name="z”)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= </a:t>
            </a:r>
            <a:r>
              <a:rPr lang="en-US" sz="16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session: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 writer = </a:t>
            </a:r>
            <a:r>
              <a:rPr lang="en-US" sz="1600" dirty="0" err="1">
                <a:solidFill>
                  <a:schemeClr val="tx1"/>
                </a:solidFill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</a:rPr>
              <a:t>(”./tf_logs",</a:t>
            </a:r>
            <a:r>
              <a:rPr lang="en-US" sz="1600" dirty="0" err="1">
                <a:solidFill>
                  <a:schemeClr val="tx1"/>
                </a:solidFill>
              </a:rPr>
              <a:t>session.graph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session.run</a:t>
            </a:r>
            <a:r>
              <a:rPr lang="en-US" sz="1600" dirty="0">
                <a:solidFill>
                  <a:schemeClr val="tx1"/>
                </a:solidFill>
              </a:rPr>
              <a:t>(model)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 print 'z = ',</a:t>
            </a:r>
            <a:r>
              <a:rPr lang="en-US" sz="1600" dirty="0" err="1">
                <a:solidFill>
                  <a:schemeClr val="tx1"/>
                </a:solidFill>
              </a:rPr>
              <a:t>session.run</a:t>
            </a:r>
            <a:r>
              <a:rPr lang="en-US" sz="1600" dirty="0">
                <a:solidFill>
                  <a:schemeClr val="tx1"/>
                </a:solidFill>
              </a:rPr>
              <a:t>(z) # =&gt;  z = 34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launch </a:t>
            </a: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mr-IN" sz="1600" dirty="0">
                <a:solidFill>
                  <a:schemeClr val="tx1"/>
                </a:solidFill>
              </a:rPr>
              <a:t>–</a:t>
            </a:r>
            <a:r>
              <a:rPr lang="en-US" sz="1600" dirty="0" err="1">
                <a:solidFill>
                  <a:schemeClr val="tx1"/>
                </a:solidFill>
              </a:rPr>
              <a:t>logdir</a:t>
            </a:r>
            <a:r>
              <a:rPr lang="en-US" sz="1600" dirty="0">
                <a:solidFill>
                  <a:schemeClr val="tx1"/>
                </a:solidFill>
              </a:rPr>
              <a:t>=./</a:t>
            </a:r>
            <a:r>
              <a:rPr lang="en-US" sz="1600" dirty="0" err="1">
                <a:solidFill>
                  <a:schemeClr val="tx1"/>
                </a:solidFill>
              </a:rPr>
              <a:t>tf_logs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85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2634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(1)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Tensorflow tensors: n-dimensional arrays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Tensorflow methods: zeroes, sum, reshape,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reduce_sum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get_shape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matmul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Tensorflow Types: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Tensorflow sessions: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>
                <a:solidFill>
                  <a:schemeClr val="tx1"/>
                </a:solidFill>
              </a:rPr>
              <a:t>'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bvar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'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bvar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tf.get_default_graph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17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376" y="1298460"/>
            <a:ext cx="8292072" cy="32826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(2)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Arithmetic Operations: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 = tf.add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4, 2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b = tf.subtract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8, 6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(a, 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d = 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a, 6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12,8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tf.floordiv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(20.0,8.0)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(PI/4.),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(PI/4.))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 dirty="0"/>
          </a:p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68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TensorFlow?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F07E6-B554-4FF8-9589-E12A1DCB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4" y="1772816"/>
            <a:ext cx="7956376" cy="3595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37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TensorFlow?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Use Cases (Generic)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Image recognition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Computer vision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Voice/sound recognition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Language detection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Language translation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Text-based processing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Handwriting Recognition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3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TensorFlow?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Graph: graph of operations [DAG (Directed Acyclic Graph)]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Sessions: contains Graph(s)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lazy execution (default)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operations in parallel (default)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Nodes: operators/variables/constants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Edges: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graphs are split into subgraphs and executed in parallel (or multiple CPUs)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1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Graph Execution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Execute statements in a </a:t>
            </a:r>
            <a:r>
              <a:rPr lang="en-US" sz="1600" b="1" dirty="0" err="1">
                <a:solidFill>
                  <a:schemeClr val="tx1"/>
                </a:solidFill>
              </a:rPr>
              <a:t>tf.Session</a:t>
            </a:r>
            <a:r>
              <a:rPr lang="en-US" sz="1600" b="1" dirty="0">
                <a:solidFill>
                  <a:schemeClr val="tx1"/>
                </a:solidFill>
              </a:rPr>
              <a:t>() </a:t>
            </a:r>
            <a:r>
              <a:rPr lang="en-US" sz="1600" dirty="0">
                <a:solidFill>
                  <a:schemeClr val="tx1"/>
                </a:solidFill>
              </a:rPr>
              <a:t>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Invoke the “run” method of that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“eager” execution is also available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Advantages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Distributed: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Runs on a cluster of machines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Or multiple CPUs/GPUs on same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Suite of software: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Lite (mobile)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r>
              <a:rPr lang="en-US" sz="1600" dirty="0">
                <a:solidFill>
                  <a:schemeClr val="tx1"/>
                </a:solidFill>
              </a:rPr>
              <a:t> (visualization)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 Server (hosting)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Tensorflow.js (browser)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4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 to Deep Learning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Uses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Distributed computation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R/D for developing new ML algorithms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REPL (Read-Eval-Print-Loop) environment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Take models from training to production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Large-scale distributed 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graph computed on different machines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Models for mobile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Strengths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Support for Python (easy to use)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Runs well on small systems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Efficient/performant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Strong support from Google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0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4354</Words>
  <Application>Microsoft Office PowerPoint</Application>
  <PresentationFormat>On-screen Show (4:3)</PresentationFormat>
  <Paragraphs>710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</vt:lpstr>
      <vt:lpstr>Wingdings</vt:lpstr>
      <vt:lpstr>Office 佈景主題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1 Introduction to Deep Learning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454</cp:revision>
  <dcterms:created xsi:type="dcterms:W3CDTF">2018-09-28T16:40:41Z</dcterms:created>
  <dcterms:modified xsi:type="dcterms:W3CDTF">2019-02-10T00:16:05Z</dcterms:modified>
</cp:coreProperties>
</file>