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285" r:id="rId27"/>
    <p:sldId id="287" r:id="rId28"/>
    <p:sldId id="286" r:id="rId29"/>
    <p:sldId id="288" r:id="rId30"/>
    <p:sldId id="289" r:id="rId31"/>
    <p:sldId id="301" r:id="rId32"/>
    <p:sldId id="302" r:id="rId33"/>
    <p:sldId id="303" r:id="rId34"/>
    <p:sldId id="304" r:id="rId35"/>
    <p:sldId id="305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259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6" d="100"/>
          <a:sy n="86" d="100"/>
        </p:scale>
        <p:origin x="108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Partial_derivative" TargetMode="External"/><Relationship Id="rId7" Type="http://schemas.openxmlformats.org/officeDocument/2006/relationships/hyperlink" Target="https://en.wikipedia.org/wiki/Vector-valued_function" TargetMode="External"/><Relationship Id="rId2" Type="http://schemas.openxmlformats.org/officeDocument/2006/relationships/hyperlink" Target="https://en.wikipedia.org/wiki/Square_matri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Matrix_(mathematics)" TargetMode="External"/><Relationship Id="rId5" Type="http://schemas.openxmlformats.org/officeDocument/2006/relationships/hyperlink" Target="https://en.wikipedia.org/wiki/Scalar_field" TargetMode="External"/><Relationship Id="rId4" Type="http://schemas.openxmlformats.org/officeDocument/2006/relationships/hyperlink" Target="https://en.wikipedia.org/wiki/Function_(mathematics)" TargetMode="Externa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distribution" TargetMode="External"/><Relationship Id="rId2" Type="http://schemas.openxmlformats.org/officeDocument/2006/relationships/hyperlink" Target="https://www.encyclopediaofmath.org/index.php/Lagrange_multipli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Linear Regression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454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Line is a Better Approximation?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Content Placeholder 4" descr="low-high-loss.png">
            <a:extLst>
              <a:ext uri="{FF2B5EF4-FFF2-40B4-BE49-F238E27FC236}">
                <a16:creationId xmlns:a16="http://schemas.microsoft.com/office/drawing/2014/main" id="{0627DE3E-16A7-4CF9-A28C-A7891198982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23" b="-7823"/>
          <a:stretch>
            <a:fillRect/>
          </a:stretch>
        </p:blipFill>
        <p:spPr>
          <a:xfrm>
            <a:off x="683568" y="2200907"/>
            <a:ext cx="8075240" cy="3079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867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28304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Recall: selecting a Cost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mean-squared error: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rgbClr val="0070C0"/>
                </a:solidFill>
              </a:rPr>
              <a:t>for a regression problem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binary cross-entropy (or </a:t>
            </a:r>
            <a:r>
              <a:rPr lang="en-US" sz="1600" dirty="0" err="1">
                <a:solidFill>
                  <a:schemeClr val="tx1"/>
                </a:solidFill>
              </a:rPr>
              <a:t>mse</a:t>
            </a:r>
            <a:r>
              <a:rPr lang="en-US" sz="1600" dirty="0">
                <a:solidFill>
                  <a:schemeClr val="tx1"/>
                </a:solidFill>
              </a:rPr>
              <a:t>):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for a two-class classification problem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categorical cross-entropy: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for a many-class classification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2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/>
              <a:t>MSE (Mean Squared Error)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3AEA0-9D84-4F73-B80A-78F074ED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9" y="2120900"/>
            <a:ext cx="8143875" cy="1885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5671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 #1: MSE = 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Content Placeholder 4" descr="mse-for-two-plots-left.png">
            <a:extLst>
              <a:ext uri="{FF2B5EF4-FFF2-40B4-BE49-F238E27FC236}">
                <a16:creationId xmlns:a16="http://schemas.microsoft.com/office/drawing/2014/main" id="{C0F28E97-7252-4664-9C5D-4C12BDD8676A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8" b="10578"/>
          <a:stretch>
            <a:fillRect/>
          </a:stretch>
        </p:blipFill>
        <p:spPr>
          <a:xfrm>
            <a:off x="1619672" y="2038137"/>
            <a:ext cx="5141599" cy="3404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402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 #1: MSE = 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Content Placeholder 3" descr="mse-for-two-plots-right.png">
            <a:extLst>
              <a:ext uri="{FF2B5EF4-FFF2-40B4-BE49-F238E27FC236}">
                <a16:creationId xmlns:a16="http://schemas.microsoft.com/office/drawing/2014/main" id="{043E3E06-9A9A-4078-8121-55281F1E658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6" b="10496"/>
          <a:stretch>
            <a:fillRect/>
          </a:stretch>
        </p:blipFill>
        <p:spPr>
          <a:xfrm>
            <a:off x="1533525" y="1933200"/>
            <a:ext cx="5206677" cy="34371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25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2758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Types of Input Data for LR (Lear Regression)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Simplest: arrays of hard-coded numbers: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</a:rPr>
              <a:t>np.array</a:t>
            </a:r>
            <a:r>
              <a:rPr lang="en-US" sz="1600" dirty="0">
                <a:solidFill>
                  <a:schemeClr val="tx1"/>
                </a:solidFill>
              </a:rPr>
              <a:t>() or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Generate arrays of numbers with: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 err="1">
                <a:solidFill>
                  <a:schemeClr val="tx1"/>
                </a:solidFill>
              </a:rPr>
              <a:t>np.linspace</a:t>
            </a:r>
            <a:r>
              <a:rPr lang="en-US" sz="1600" dirty="0">
                <a:solidFill>
                  <a:schemeClr val="tx1"/>
                </a:solidFill>
              </a:rPr>
              <a:t> or </a:t>
            </a:r>
            <a:r>
              <a:rPr lang="en-US" sz="1600" dirty="0" err="1">
                <a:solidFill>
                  <a:schemeClr val="tx1"/>
                </a:solidFill>
              </a:rPr>
              <a:t>tf.range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Read data from a dataset: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Use Numpy methods or TF classes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06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24703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Declare placeholders (</a:t>
            </a:r>
            <a:r>
              <a:rPr lang="en-US" sz="1600" dirty="0" err="1">
                <a:solidFill>
                  <a:schemeClr val="tx1"/>
                </a:solidFill>
              </a:rPr>
              <a:t>x_ph,y_ph</a:t>
            </a:r>
            <a:r>
              <a:rPr lang="en-US" sz="1600" dirty="0">
                <a:solidFill>
                  <a:schemeClr val="tx1"/>
                </a:solidFill>
              </a:rPr>
              <a:t>) and variables (W, 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Define the initialization operator (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Declare operations on placeholders and variables: </a:t>
            </a:r>
            <a:r>
              <a:rPr lang="en-US" sz="1600" dirty="0" err="1">
                <a:solidFill>
                  <a:schemeClr val="tx1"/>
                </a:solidFill>
              </a:rPr>
              <a:t>y_pred</a:t>
            </a:r>
            <a:r>
              <a:rPr lang="en-US" sz="1600" dirty="0">
                <a:solidFill>
                  <a:schemeClr val="tx1"/>
                </a:solidFill>
              </a:rPr>
              <a:t>, loss, </a:t>
            </a:r>
            <a:r>
              <a:rPr lang="en-US" sz="1600" dirty="0" err="1">
                <a:solidFill>
                  <a:schemeClr val="tx1"/>
                </a:solidFill>
              </a:rPr>
              <a:t>train_op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4) Create a session (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5) Run the initialization operator: 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init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6) Run some graph operations: 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([</a:t>
            </a:r>
            <a:r>
              <a:rPr lang="en-US" sz="1600" dirty="0" err="1">
                <a:solidFill>
                  <a:schemeClr val="tx1"/>
                </a:solidFill>
              </a:rPr>
              <a:t>train_op</a:t>
            </a:r>
            <a:r>
              <a:rPr lang="en-US" sz="1600" dirty="0">
                <a:solidFill>
                  <a:schemeClr val="tx1"/>
                </a:solidFill>
              </a:rPr>
              <a:t>, loss], </a:t>
            </a:r>
            <a:r>
              <a:rPr lang="en-US" sz="1600" dirty="0" err="1">
                <a:solidFill>
                  <a:schemeClr val="tx1"/>
                </a:solidFill>
              </a:rPr>
              <a:t>feed_dict</a:t>
            </a:r>
            <a:r>
              <a:rPr lang="en-US" sz="1600" dirty="0">
                <a:solidFill>
                  <a:schemeClr val="tx1"/>
                </a:solidFill>
              </a:rPr>
              <a:t>={</a:t>
            </a:r>
            <a:r>
              <a:rPr lang="en-US" sz="1600" dirty="0" err="1">
                <a:solidFill>
                  <a:schemeClr val="tx1"/>
                </a:solidFill>
              </a:rPr>
              <a:t>x_ph</a:t>
            </a:r>
            <a:r>
              <a:rPr lang="en-US" sz="1600" dirty="0">
                <a:solidFill>
                  <a:schemeClr val="tx1"/>
                </a:solidFill>
              </a:rPr>
              <a:t>: x, </a:t>
            </a:r>
            <a:r>
              <a:rPr lang="en-US" sz="1600" dirty="0" err="1">
                <a:solidFill>
                  <a:schemeClr val="tx1"/>
                </a:solidFill>
              </a:rPr>
              <a:t>y_ph</a:t>
            </a:r>
            <a:r>
              <a:rPr lang="en-US" sz="1600" dirty="0">
                <a:solidFill>
                  <a:schemeClr val="tx1"/>
                </a:solidFill>
              </a:rPr>
              <a:t>: y})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5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8"/>
            <a:ext cx="8411061" cy="3118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Linear Regression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linear1.py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W and x are one-d arrays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W = </a:t>
            </a:r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10,20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name=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x = </a:t>
            </a:r>
            <a:r>
              <a:rPr lang="en-US" sz="1600" dirty="0" err="1">
                <a:solidFill>
                  <a:srgbClr val="0070C0"/>
                </a:solidFill>
                <a:latin typeface="Courier"/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(tf.int32, name='x')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(tf.int32, name='b')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(W, x, name='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')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y</a:t>
            </a:r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 =</a:t>
            </a:r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 tf.add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(</a:t>
            </a:r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Wx, b, name=’y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’)</a:t>
            </a:r>
            <a:endParaRPr lang="mr-IN" sz="1600" dirty="0">
              <a:solidFill>
                <a:srgbClr val="0070C0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22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3730541" cy="47026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TF and Linear Regression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tensorflow as </a:t>
            </a:r>
            <a:r>
              <a:rPr lang="en-US" sz="1400" dirty="0" err="1">
                <a:solidFill>
                  <a:schemeClr val="tx1"/>
                </a:solidFill>
              </a:rPr>
              <a:t>tf</a:t>
            </a:r>
            <a:r>
              <a:rPr lang="en-US" sz="1400" dirty="0">
                <a:solidFill>
                  <a:schemeClr val="tx1"/>
                </a:solidFill>
              </a:rPr>
              <a:t> # linear1.py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# W and x are one-d arrays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W = </a:t>
            </a:r>
            <a:r>
              <a:rPr lang="en-US" sz="1400" dirty="0" err="1">
                <a:solidFill>
                  <a:srgbClr val="0070C0"/>
                </a:solidFill>
              </a:rPr>
              <a:t>tf.constant</a:t>
            </a:r>
            <a:r>
              <a:rPr lang="en-US" sz="1400" dirty="0">
                <a:solidFill>
                  <a:schemeClr val="tx1"/>
                </a:solidFill>
              </a:rPr>
              <a:t>([10,20], name='W')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x = </a:t>
            </a:r>
            <a:r>
              <a:rPr lang="en-US" sz="1400" dirty="0" err="1">
                <a:solidFill>
                  <a:srgbClr val="0070C0"/>
                </a:solidFill>
              </a:rPr>
              <a:t>tf.placeholder</a:t>
            </a:r>
            <a:r>
              <a:rPr lang="en-US" sz="1400" dirty="0">
                <a:solidFill>
                  <a:schemeClr val="tx1"/>
                </a:solidFill>
              </a:rPr>
              <a:t>(tf.int32, name='x')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b = </a:t>
            </a:r>
            <a:r>
              <a:rPr lang="en-US" sz="1400" dirty="0" err="1">
                <a:solidFill>
                  <a:schemeClr val="tx1"/>
                </a:solidFill>
              </a:rPr>
              <a:t>tf.placeholder</a:t>
            </a:r>
            <a:r>
              <a:rPr lang="en-US" sz="1400" dirty="0">
                <a:solidFill>
                  <a:schemeClr val="tx1"/>
                </a:solidFill>
              </a:rPr>
              <a:t>(tf.int32, name='b')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Wx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tf.multiply</a:t>
            </a:r>
            <a:r>
              <a:rPr lang="en-US" sz="1400" dirty="0">
                <a:solidFill>
                  <a:schemeClr val="tx1"/>
                </a:solidFill>
              </a:rPr>
              <a:t>(W, x, name='</a:t>
            </a:r>
            <a:r>
              <a:rPr lang="en-US" sz="1400" dirty="0" err="1">
                <a:solidFill>
                  <a:schemeClr val="tx1"/>
                </a:solidFill>
              </a:rPr>
              <a:t>Wx</a:t>
            </a:r>
            <a:r>
              <a:rPr lang="en-US" sz="1400" dirty="0">
                <a:solidFill>
                  <a:schemeClr val="tx1"/>
                </a:solidFill>
              </a:rPr>
              <a:t>')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y = </a:t>
            </a:r>
            <a:r>
              <a:rPr lang="en-US" sz="1400" dirty="0" err="1">
                <a:solidFill>
                  <a:srgbClr val="0070C0"/>
                </a:solidFill>
              </a:rPr>
              <a:t>tf.add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Wx</a:t>
            </a:r>
            <a:r>
              <a:rPr lang="en-US" sz="1400" dirty="0">
                <a:solidFill>
                  <a:srgbClr val="0070C0"/>
                </a:solidFill>
              </a:rPr>
              <a:t>, b, name='y')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dirty="0" err="1">
                <a:solidFill>
                  <a:schemeClr val="tx1"/>
                </a:solidFill>
              </a:rPr>
              <a:t>tf.Session</a:t>
            </a:r>
            <a:r>
              <a:rPr lang="en-US" sz="1400" dirty="0">
                <a:solidFill>
                  <a:schemeClr val="tx1"/>
                </a:solidFill>
              </a:rPr>
              <a:t>() as </a:t>
            </a:r>
            <a:r>
              <a:rPr lang="en-US" sz="1400" dirty="0" err="1">
                <a:solidFill>
                  <a:schemeClr val="tx1"/>
                </a:solidFill>
              </a:rPr>
              <a:t>sess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rgbClr val="0070C0"/>
                </a:solidFill>
              </a:rPr>
              <a:t>print('Result 1: </a:t>
            </a:r>
            <a:r>
              <a:rPr lang="en-US" sz="1400" dirty="0" err="1">
                <a:solidFill>
                  <a:srgbClr val="0070C0"/>
                </a:solidFill>
              </a:rPr>
              <a:t>Wx</a:t>
            </a:r>
            <a:r>
              <a:rPr lang="en-US" sz="1400" dirty="0">
                <a:solidFill>
                  <a:srgbClr val="0070C0"/>
                </a:solidFill>
              </a:rPr>
              <a:t> = ‘, 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</a:rPr>
              <a:t>    </a:t>
            </a:r>
            <a:r>
              <a:rPr lang="en-US" sz="1400" dirty="0" err="1">
                <a:solidFill>
                  <a:srgbClr val="0070C0"/>
                </a:solidFill>
              </a:rPr>
              <a:t>sess.run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Wx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feed_dict</a:t>
            </a:r>
            <a:r>
              <a:rPr lang="en-US" sz="1400" dirty="0">
                <a:solidFill>
                  <a:srgbClr val="0070C0"/>
                </a:solidFill>
              </a:rPr>
              <a:t>={x:[5,10]}))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rgbClr val="00B050"/>
                </a:solidFill>
              </a:rPr>
              <a:t>print('Result 2: y = ‘, 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</a:rPr>
              <a:t>    </a:t>
            </a:r>
            <a:r>
              <a:rPr lang="en-US" sz="1400" dirty="0" err="1">
                <a:solidFill>
                  <a:srgbClr val="00B050"/>
                </a:solidFill>
              </a:rPr>
              <a:t>sess.run</a:t>
            </a:r>
            <a:r>
              <a:rPr lang="en-US" sz="1400" dirty="0">
                <a:solidFill>
                  <a:srgbClr val="00B050"/>
                </a:solidFill>
              </a:rPr>
              <a:t>(y, </a:t>
            </a:r>
            <a:r>
              <a:rPr lang="en-US" sz="1400" dirty="0" err="1">
                <a:solidFill>
                  <a:srgbClr val="00B050"/>
                </a:solidFill>
              </a:rPr>
              <a:t>feed_dict</a:t>
            </a:r>
            <a:r>
              <a:rPr lang="en-US" sz="1400" dirty="0">
                <a:solidFill>
                  <a:srgbClr val="00B050"/>
                </a:solidFill>
              </a:rPr>
              <a:t>={x:[5,10],b:[15,25]}))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# Result 1: </a:t>
            </a:r>
            <a:r>
              <a:rPr lang="en-US" sz="1400" dirty="0" err="1">
                <a:solidFill>
                  <a:srgbClr val="0070C0"/>
                </a:solidFill>
              </a:rPr>
              <a:t>Wx</a:t>
            </a:r>
            <a:r>
              <a:rPr lang="en-US" sz="1400" dirty="0">
                <a:solidFill>
                  <a:srgbClr val="0070C0"/>
                </a:solidFill>
              </a:rPr>
              <a:t> = [50 200]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</a:rPr>
              <a:t># Result 2: y = [65 225]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mr-IN" sz="14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A248-AB22-4752-ADA0-0603D8CE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47" y="1489472"/>
            <a:ext cx="4507706" cy="38790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8084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66" y="1339948"/>
            <a:ext cx="7618973" cy="3910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Linear Regression (steps)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initialize hyperparameters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initialize </a:t>
            </a:r>
            <a:r>
              <a:rPr lang="en-US" sz="1600" dirty="0" err="1">
                <a:solidFill>
                  <a:schemeClr val="tx1"/>
                </a:solidFill>
              </a:rPr>
              <a:t>trainX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trainY</a:t>
            </a:r>
            <a:r>
              <a:rPr lang="en-US" sz="1600" dirty="0">
                <a:solidFill>
                  <a:schemeClr val="tx1"/>
                </a:solidFill>
              </a:rPr>
              <a:t> (“training” data)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initialize X, Y, W, and b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4) </a:t>
            </a:r>
            <a:r>
              <a:rPr lang="en-US" sz="1600" dirty="0" err="1">
                <a:solidFill>
                  <a:schemeClr val="tx1"/>
                </a:solidFill>
              </a:rPr>
              <a:t>yhat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tf.add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tf.multiply</a:t>
            </a:r>
            <a:r>
              <a:rPr lang="en-US" sz="1600" dirty="0">
                <a:solidFill>
                  <a:schemeClr val="tx1"/>
                </a:solidFill>
              </a:rPr>
              <a:t>(X, W), b)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5) # Mean squared error: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cost = </a:t>
            </a:r>
            <a:r>
              <a:rPr lang="en-US" sz="1600" dirty="0" err="1">
                <a:solidFill>
                  <a:schemeClr val="tx1"/>
                </a:solidFill>
              </a:rPr>
              <a:t>tf.reduce_sum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tf.pow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yhat</a:t>
            </a:r>
            <a:r>
              <a:rPr lang="en-US" sz="1600" dirty="0">
                <a:solidFill>
                  <a:schemeClr val="tx1"/>
                </a:solidFill>
              </a:rPr>
              <a:t>-Y, 2))/(2*samples)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6) # Gradient descent (minimize() updates W and b):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optimizer = </a:t>
            </a:r>
            <a:r>
              <a:rPr lang="en-US" sz="1600" dirty="0" err="1">
                <a:solidFill>
                  <a:schemeClr val="tx1"/>
                </a:solidFill>
              </a:rPr>
              <a:t>tf.train.GradientDescentOptimizer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lr</a:t>
            </a:r>
            <a:r>
              <a:rPr lang="en-US" sz="1600" dirty="0">
                <a:solidFill>
                  <a:schemeClr val="tx1"/>
                </a:solidFill>
              </a:rPr>
              <a:t>).minimize(cost)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7) plot results in graph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8) initialize </a:t>
            </a:r>
            <a:r>
              <a:rPr lang="en-US" sz="1600" dirty="0" err="1">
                <a:solidFill>
                  <a:schemeClr val="tx1"/>
                </a:solidFill>
              </a:rPr>
              <a:t>testX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testY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9) calculate values using test 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10) plot results in graph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8DA45-9626-436F-84BF-E045290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217" y="1566331"/>
            <a:ext cx="3280583" cy="43180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033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” label for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one/two minute explanations unavailable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simple explanations probably do not exist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indicates deeper/difficult underlying 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likely requires probability and statistics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"intuitive" explanations require more math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might require knowledge of algorithms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6898893" cy="40545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Digression: what is </a:t>
            </a:r>
            <a:r>
              <a:rPr lang="en-US" sz="1600" b="1" dirty="0" err="1">
                <a:solidFill>
                  <a:schemeClr val="tx1"/>
                </a:solidFill>
              </a:rPr>
              <a:t>np.linspace</a:t>
            </a:r>
            <a:r>
              <a:rPr lang="en-US" sz="1600" b="1" dirty="0">
                <a:solidFill>
                  <a:schemeClr val="tx1"/>
                </a:solidFill>
              </a:rPr>
              <a:t>()?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=&gt; Generates evenly-spaced values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numpy as np  # linspace1.py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x1 = np.linspace(0.0, 6.0, 4)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print('x1:',x1)</a:t>
            </a:r>
          </a:p>
          <a:p>
            <a:pPr algn="l"/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#('x1:', array([0., 2., 4., 6.]))</a:t>
            </a:r>
          </a:p>
          <a:p>
            <a:pPr algn="l"/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pl-PL" sz="1600" dirty="0">
                <a:solidFill>
                  <a:schemeClr val="tx1"/>
                </a:solidFill>
                <a:latin typeface="Courier"/>
                <a:cs typeface="Courier"/>
              </a:rPr>
              <a:t>x2 = np.linspace(-10.0, 10.0, 21)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print('x2:',x2)</a:t>
            </a:r>
          </a:p>
          <a:p>
            <a:pPr algn="l"/>
            <a:r>
              <a:rPr lang="mr-IN" sz="1600" dirty="0">
                <a:solidFill>
                  <a:srgbClr val="0070C0"/>
                </a:solidFill>
                <a:latin typeface="Courier"/>
                <a:cs typeface="Courier"/>
              </a:rPr>
              <a:t>#('x2:’,array([-10., -9., -8., ..., 9.,10.]))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11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2251634"/>
            <a:ext cx="8205381" cy="3910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Exercise: </a:t>
            </a:r>
            <a:r>
              <a:rPr lang="en-US" sz="1200" b="1" dirty="0" err="1">
                <a:solidFill>
                  <a:schemeClr val="tx1"/>
                </a:solidFill>
              </a:rPr>
              <a:t>np.linspace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200" b="1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Example #1: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np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10.0, 12.0, 3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?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np.linspace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(10.0, 12.0, 3):  [10. 11. 12.]</a:t>
            </a:r>
          </a:p>
          <a:p>
            <a:pPr algn="l"/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Example #2: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np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10.0, 12.0,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11)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=&gt; ?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np.linspace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(10.0, 12.0, 11):  [10.  10.2 10.4 10.6 10.8 11.  11.2 11.4 11.6 11.8 12. ]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Example #3: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np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0.0, 1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0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.0,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11)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?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np.linspace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(0.0, 10.0, 11):  [ 0.  1.  2.  3.  4.  5.  6.  7.  8.  9. 10.]</a:t>
            </a:r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9C0E8-A9B5-45FF-885B-D11F2DD6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127806"/>
            <a:ext cx="3889680" cy="32372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031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4240857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000" b="1" dirty="0">
                <a:solidFill>
                  <a:schemeClr val="tx1"/>
                </a:solidFill>
              </a:rPr>
              <a:t>Numpy </a:t>
            </a:r>
            <a:r>
              <a:rPr lang="en-US" sz="1000" b="1" dirty="0" err="1">
                <a:solidFill>
                  <a:schemeClr val="tx1"/>
                </a:solidFill>
              </a:rPr>
              <a:t>np.linspace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# tf-linspace1.py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algn="l"/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np.random.seed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(0) # generate same random #s (NEW)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trainX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np.linspace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(-1, 1, 6)</a:t>
            </a:r>
          </a:p>
          <a:p>
            <a:pPr algn="l"/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trainY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= 3*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trainX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+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np.random.randn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(*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trainX.shape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)*0.5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print("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trainX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: ”,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trainX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print("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trainY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: ”, </a:t>
            </a:r>
            <a:r>
              <a:rPr lang="en-US" sz="1000" dirty="0" err="1">
                <a:solidFill>
                  <a:schemeClr val="tx1"/>
                </a:solidFill>
                <a:latin typeface="Courier"/>
                <a:cs typeface="Courier"/>
              </a:rPr>
              <a:t>trainY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# output from tf-linspace1.py</a:t>
            </a:r>
          </a:p>
          <a:p>
            <a:pPr algn="l"/>
            <a:endParaRPr lang="mr-IN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000" dirty="0">
                <a:solidFill>
                  <a:schemeClr val="tx1"/>
                </a:solidFill>
                <a:latin typeface="Courier"/>
                <a:cs typeface="Courier"/>
              </a:rPr>
              <a:t>('trainX: ', array([-1., -0.6, -0.2, 0.2, 0.6</a:t>
            </a:r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,</a:t>
            </a:r>
            <a:r>
              <a:rPr lang="mr-IN" sz="1000" dirty="0">
                <a:solidFill>
                  <a:schemeClr val="tx1"/>
                </a:solidFill>
                <a:latin typeface="Courier"/>
                <a:cs typeface="Courier"/>
              </a:rPr>
              <a:t> 1.]))</a:t>
            </a:r>
          </a:p>
          <a:p>
            <a:pPr algn="l"/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000" dirty="0">
                <a:solidFill>
                  <a:schemeClr val="tx1"/>
                </a:solidFill>
                <a:latin typeface="Courier"/>
                <a:cs typeface="Courier"/>
              </a:rPr>
              <a:t>('trainY: ', </a:t>
            </a:r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000" dirty="0">
                <a:solidFill>
                  <a:schemeClr val="tx1"/>
                </a:solidFill>
                <a:latin typeface="Courier"/>
                <a:cs typeface="Courier"/>
              </a:rPr>
              <a:t>array([-1.91059547, -1.26147767, -1.16996561, </a:t>
            </a:r>
            <a:endParaRPr lang="en-US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mr-IN" sz="1000" dirty="0">
                <a:solidFill>
                  <a:schemeClr val="tx1"/>
                </a:solidFill>
                <a:latin typeface="Courier"/>
                <a:cs typeface="Courier"/>
              </a:rPr>
              <a:t> 0.78934524,  1.27834312, 3.77465562]))</a:t>
            </a:r>
          </a:p>
          <a:p>
            <a:pPr algn="l"/>
            <a:endParaRPr lang="mr-IN" sz="1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8E90F-C3AF-4B3A-805F-626118B4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078" y="1422723"/>
            <a:ext cx="4372819" cy="329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782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475252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Numpy </a:t>
            </a:r>
            <a:r>
              <a:rPr lang="en-US" sz="1200" b="1" dirty="0" err="1">
                <a:solidFill>
                  <a:schemeClr val="tx1"/>
                </a:solidFill>
              </a:rPr>
              <a:t>linspace</a:t>
            </a:r>
            <a:r>
              <a:rPr lang="en-US" sz="1200" b="1" dirty="0">
                <a:solidFill>
                  <a:schemeClr val="tx1"/>
                </a:solidFill>
              </a:rPr>
              <a:t>() (a)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# linreg-linspace1.py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import numpy as np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np.random.seed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(0) # generate same random #s (NEW)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W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([0.5],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dtype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=tf.float32)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([3.6],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dtype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=tf.float32)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x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(tf.float32)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# the linear model: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lm = W * x + b</a:t>
            </a:r>
          </a:p>
          <a:p>
            <a:pPr algn="l"/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y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(tf.float32)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sq_deltas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tf.square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lm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- y)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loss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tf.reduce_sum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sq_deltas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endParaRPr lang="mr-IN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AE7B6-CB82-471D-8050-662C6506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313063"/>
            <a:ext cx="3236362" cy="53156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2CEA54-BE59-4A50-AC27-D1E88082AA7B}"/>
              </a:ext>
            </a:extLst>
          </p:cNvPr>
          <p:cNvSpPr/>
          <p:nvPr/>
        </p:nvSpPr>
        <p:spPr>
          <a:xfrm>
            <a:off x="5623483" y="1508300"/>
            <a:ext cx="2404901" cy="1872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7B313-9FC2-46BA-981A-399820D910C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>
            <a:off x="5076056" y="2444404"/>
            <a:ext cx="547427" cy="588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5328592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 (b)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# 1) loss function (optimizer) and learning rate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optimizer = </a:t>
            </a:r>
            <a:r>
              <a:rPr lang="en-US" sz="1600" dirty="0" err="1">
                <a:solidFill>
                  <a:schemeClr val="tx1"/>
                </a:solidFill>
              </a:rPr>
              <a:t>tf.train.GradientDescentOptimizer</a:t>
            </a:r>
            <a:r>
              <a:rPr lang="en-US" sz="1600" dirty="0">
                <a:solidFill>
                  <a:schemeClr val="tx1"/>
                </a:solidFill>
              </a:rPr>
              <a:t>(0.01)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# 2) minimize loss function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train = </a:t>
            </a:r>
            <a:r>
              <a:rPr lang="en-US" sz="1600" dirty="0" err="1">
                <a:solidFill>
                  <a:schemeClr val="tx1"/>
                </a:solidFill>
              </a:rPr>
              <a:t>optimizer.minimize</a:t>
            </a:r>
            <a:r>
              <a:rPr lang="en-US" sz="1600" dirty="0">
                <a:solidFill>
                  <a:schemeClr val="tx1"/>
                </a:solidFill>
              </a:rPr>
              <a:t>(loss)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experiment with these values: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</a:rPr>
              <a:t>factor = 0.25 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</a:rPr>
              <a:t>x_train = np.linspace(-1, 1, 6) # 6 spaced numbers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</a:rPr>
              <a:t>y_train = 3*x_train+ np.random.randn(*x_train.shape)*factor</a:t>
            </a:r>
          </a:p>
          <a:p>
            <a:pPr algn="l"/>
            <a:endParaRPr lang="pt-BR" sz="1600" dirty="0">
              <a:solidFill>
                <a:schemeClr val="tx1"/>
              </a:solidFill>
            </a:endParaRPr>
          </a:p>
          <a:p>
            <a:pPr algn="l"/>
            <a:r>
              <a:rPr lang="pt-BR" sz="1600" dirty="0">
                <a:solidFill>
                  <a:schemeClr val="tx1"/>
                </a:solidFill>
              </a:rPr>
              <a:t>init = tf.global_variables_initializer()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8104C-8948-4A6A-8959-97741B4F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757" y="1336822"/>
            <a:ext cx="3278390" cy="53846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E216BC-DE1A-4D5D-A8F1-5E125744A505}"/>
              </a:ext>
            </a:extLst>
          </p:cNvPr>
          <p:cNvSpPr/>
          <p:nvPr/>
        </p:nvSpPr>
        <p:spPr>
          <a:xfrm>
            <a:off x="5940152" y="3140969"/>
            <a:ext cx="3096344" cy="1872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8E535E-A1CF-4957-ABCD-122D622055A9}"/>
              </a:ext>
            </a:extLst>
          </p:cNvPr>
          <p:cNvCxnSpPr>
            <a:stCxn id="8" idx="1"/>
            <a:endCxn id="3" idx="3"/>
          </p:cNvCxnSpPr>
          <p:nvPr/>
        </p:nvCxnSpPr>
        <p:spPr>
          <a:xfrm flipH="1" flipV="1">
            <a:off x="5652120" y="3140969"/>
            <a:ext cx="288032" cy="9361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99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72281"/>
            <a:ext cx="3278390" cy="4721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 </a:t>
            </a:r>
            <a:r>
              <a:rPr lang="de-DE" sz="1600" b="1" dirty="0">
                <a:solidFill>
                  <a:schemeClr val="tx1"/>
                </a:solidFill>
              </a:rPr>
              <a:t>(c)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experiment with these values: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iterations = 1000 # 100, 500, 1000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threshold  = 100  # 10,   50,   100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for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i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in range(iterations):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if (i+1) % threshold == 0: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print(sess.run([W, b]))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(train,{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x:x_train,y:y_train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})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print('W:',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([W]))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  print('b:',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([b]))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87398-BE39-4FD8-9D40-ACCECA08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13" y="1301839"/>
            <a:ext cx="3278390" cy="53846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5E0F20-DCEF-4785-85C8-5FA5D0DEAFA0}"/>
              </a:ext>
            </a:extLst>
          </p:cNvPr>
          <p:cNvSpPr/>
          <p:nvPr/>
        </p:nvSpPr>
        <p:spPr>
          <a:xfrm>
            <a:off x="4225160" y="4988278"/>
            <a:ext cx="2133600" cy="1642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963ADF-3DD7-46DE-A787-9D8DF1511B49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 flipV="1">
            <a:off x="3529910" y="3732789"/>
            <a:ext cx="695250" cy="20765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A38705-DA37-436E-8E90-1DADFA75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75" y="1689504"/>
            <a:ext cx="2691444" cy="18325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073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60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Exercise: Numpy </a:t>
            </a:r>
            <a:r>
              <a:rPr lang="en-US" sz="1600" b="1" dirty="0" err="1">
                <a:solidFill>
                  <a:schemeClr val="tx1"/>
                </a:solidFill>
              </a:rPr>
              <a:t>linspace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1) modify linreg-linspace1.py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2) experiment with iteration values (*)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3) experiment with threshold values (*)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4) try to predict the best combination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5) which combination is the best?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6) did the best match your prediction?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7) display the result of your tests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=&gt; experiment with these values: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</a:rPr>
              <a:t>(*) Iterations: 100, 500, 1000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</a:rPr>
              <a:t>(*) Threshold:   10,   50,   100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20927-B41C-4E82-A000-5CBCC742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92" y="1488043"/>
            <a:ext cx="4816249" cy="139655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23A38-36E5-4386-A9D3-FD0B7C1B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2" y="3378283"/>
            <a:ext cx="4799648" cy="13965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72D647-D195-4F73-ADAE-B042D2BB4B94}"/>
              </a:ext>
            </a:extLst>
          </p:cNvPr>
          <p:cNvSpPr/>
          <p:nvPr/>
        </p:nvSpPr>
        <p:spPr>
          <a:xfrm>
            <a:off x="3747743" y="1078372"/>
            <a:ext cx="2993041" cy="36003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Iteration=100, threshold =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55797-2B24-4F38-8F71-85E766678E1A}"/>
              </a:ext>
            </a:extLst>
          </p:cNvPr>
          <p:cNvSpPr/>
          <p:nvPr/>
        </p:nvSpPr>
        <p:spPr>
          <a:xfrm>
            <a:off x="3732792" y="2954705"/>
            <a:ext cx="2993041" cy="36003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Iteration=500, threshold = 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A022F-9A16-4782-BF0F-DD467B97E05E}"/>
              </a:ext>
            </a:extLst>
          </p:cNvPr>
          <p:cNvSpPr/>
          <p:nvPr/>
        </p:nvSpPr>
        <p:spPr>
          <a:xfrm>
            <a:off x="3299389" y="4848129"/>
            <a:ext cx="3104658" cy="36003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Iteration=100, threshold = 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DCA7EB-3939-40E2-B2F4-37A4FC78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208168"/>
            <a:ext cx="5049192" cy="14497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964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312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</a:t>
            </a:r>
            <a:r>
              <a:rPr lang="en-US" sz="1600" b="1" dirty="0" err="1">
                <a:solidFill>
                  <a:schemeClr val="tx1"/>
                </a:solidFill>
              </a:rPr>
              <a:t>tf.range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 err="1">
                <a:solidFill>
                  <a:srgbClr val="0070C0"/>
                </a:solidFill>
              </a:rPr>
              <a:t>tf.range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start,limit,delta</a:t>
            </a:r>
            <a:r>
              <a:rPr lang="en-US" sz="1600" dirty="0">
                <a:solidFill>
                  <a:srgbClr val="0070C0"/>
                </a:solidFill>
              </a:rPr>
              <a:t>=1,dtype=None, name='range')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EX: </a:t>
            </a:r>
            <a:r>
              <a:rPr lang="nl-NL" sz="1600" dirty="0">
                <a:solidFill>
                  <a:schemeClr val="tx1"/>
                </a:solidFill>
                <a:cs typeface="Courier"/>
              </a:rPr>
              <a:t>'start’/'limit’/'delta' is 3/18/3: </a:t>
            </a:r>
          </a:p>
          <a:p>
            <a:pPr algn="l"/>
            <a:r>
              <a:rPr lang="nl-NL" sz="1600" dirty="0">
                <a:solidFill>
                  <a:schemeClr val="tx1"/>
                </a:solidFill>
                <a:cs typeface="Courier"/>
              </a:rPr>
              <a:t># tf.range(start, limit, delta) </a:t>
            </a:r>
          </a:p>
          <a:p>
            <a:pPr algn="l"/>
            <a:endParaRPr lang="nl-NL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nl-NL" sz="1600" dirty="0">
                <a:solidFill>
                  <a:schemeClr val="tx1"/>
                </a:solidFill>
                <a:cs typeface="Courier"/>
              </a:rPr>
              <a:t># tf.range(3,18,3):</a:t>
            </a:r>
          </a:p>
          <a:p>
            <a:pPr algn="l"/>
            <a:r>
              <a:rPr lang="cs-CZ" sz="1600" dirty="0">
                <a:solidFill>
                  <a:schemeClr val="tx1"/>
                </a:solidFill>
                <a:cs typeface="Courier"/>
              </a:rPr>
              <a:t>=&gt; [3, 6, 9, 12, 15]</a:t>
            </a:r>
          </a:p>
          <a:p>
            <a:pPr algn="l"/>
            <a:endParaRPr lang="cs-CZ" sz="1600" dirty="0">
              <a:solidFill>
                <a:schemeClr val="tx1"/>
              </a:solidFill>
            </a:endParaRPr>
          </a:p>
          <a:p>
            <a:pPr algn="l"/>
            <a:r>
              <a:rPr lang="cs-CZ" sz="1600" dirty="0">
                <a:solidFill>
                  <a:schemeClr val="tx1"/>
                </a:solidFill>
                <a:cs typeface="Courier"/>
              </a:rPr>
              <a:t>similar to a for loop:</a:t>
            </a:r>
          </a:p>
          <a:p>
            <a:pPr algn="l"/>
            <a:r>
              <a:rPr lang="cs-CZ" sz="1600" dirty="0">
                <a:solidFill>
                  <a:schemeClr val="tx1"/>
                </a:solidFill>
                <a:cs typeface="Courier"/>
              </a:rPr>
              <a:t>f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or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x=3; 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&lt;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18; x+=3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  <a:r>
              <a:rPr lang="mr-IN" sz="1600" dirty="0">
                <a:solidFill>
                  <a:schemeClr val="tx1"/>
                </a:solidFill>
                <a:cs typeface="Courier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4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312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Basic linear regression: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rgbClr val="1200FF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12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 regression + eager execution:</a:t>
            </a:r>
          </a:p>
          <a:p>
            <a:pPr algn="l"/>
            <a:r>
              <a:rPr lang="en-US" sz="1600" dirty="0">
                <a:solidFill>
                  <a:srgbClr val="1200FF"/>
                </a:solidFill>
              </a:rPr>
              <a:t>tf-linear_regression_eager_api.py</a:t>
            </a:r>
          </a:p>
          <a:p>
            <a:pPr algn="l"/>
            <a:endParaRPr lang="en-US" sz="1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627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600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tf.argmax</a:t>
            </a:r>
            <a:r>
              <a:rPr lang="en-US" sz="1600" b="1" dirty="0">
                <a:solidFill>
                  <a:schemeClr val="tx1"/>
                </a:solidFill>
              </a:rPr>
              <a:t>() and Python Lists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tf-row-max.py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initialize array of arrays: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a =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[[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1,  2,  3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],[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30, 20, 10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],[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40, 60, 50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]]</a:t>
            </a:r>
            <a:endParaRPr lang="mr-IN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(a, name='b')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print("indexes: ",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tf.argmax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(b,1)))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#('indexes: ', array([2, 0, 1]))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6399" y="1377868"/>
            <a:ext cx="5853793" cy="2599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Examples of “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” 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LA</a:t>
            </a:r>
            <a:r>
              <a:rPr lang="en-US" sz="1600" dirty="0">
                <a:solidFill>
                  <a:schemeClr val="tx1"/>
                </a:solidFill>
              </a:rPr>
              <a:t>] eigenvalues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LA</a:t>
            </a:r>
            <a:r>
              <a:rPr lang="en-US" sz="1600" dirty="0">
                <a:solidFill>
                  <a:schemeClr val="tx1"/>
                </a:solidFill>
              </a:rPr>
              <a:t>] eigenvectors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Hessian matrix: </a:t>
            </a:r>
            <a:r>
              <a:rPr lang="en-US" sz="1600" dirty="0"/>
              <a:t>  </a:t>
            </a:r>
            <a:r>
              <a:rPr lang="en-US" sz="1600" dirty="0">
                <a:solidFill>
                  <a:schemeClr val="tx1"/>
                </a:solidFill>
              </a:rPr>
              <a:t>is a </a:t>
            </a:r>
            <a:r>
              <a:rPr lang="en-US" sz="1600" dirty="0">
                <a:solidFill>
                  <a:schemeClr val="tx1"/>
                </a:solidFill>
                <a:hlinkClick r:id="rId2" tooltip="Square matr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square matrix</a:t>
            </a:r>
            <a:r>
              <a:rPr lang="en-US" sz="1600" dirty="0">
                <a:solidFill>
                  <a:schemeClr val="tx1"/>
                </a:solidFill>
              </a:rPr>
              <a:t> of </a:t>
            </a:r>
            <a:r>
              <a:rPr lang="en-US" sz="1600" b="1" dirty="0">
                <a:solidFill>
                  <a:schemeClr val="tx1"/>
                </a:solidFill>
              </a:rPr>
              <a:t>second-order </a:t>
            </a:r>
            <a:r>
              <a:rPr lang="en-US" sz="1600" dirty="0">
                <a:solidFill>
                  <a:schemeClr val="tx1"/>
                </a:solidFill>
                <a:hlinkClick r:id="rId3" tooltip="Partial deriv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partial derivatives</a:t>
            </a:r>
            <a:r>
              <a:rPr lang="en-US" sz="1600" dirty="0">
                <a:solidFill>
                  <a:schemeClr val="tx1"/>
                </a:solidFill>
              </a:rPr>
              <a:t> of a scalar-valued </a:t>
            </a:r>
            <a:r>
              <a:rPr lang="en-US" sz="1600" dirty="0">
                <a:solidFill>
                  <a:schemeClr val="tx1"/>
                </a:solidFill>
                <a:hlinkClick r:id="rId4" tooltip="Function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</a:t>
            </a:r>
            <a:r>
              <a:rPr lang="en-US" sz="1600" dirty="0">
                <a:solidFill>
                  <a:schemeClr val="tx1"/>
                </a:solidFill>
              </a:rPr>
              <a:t>, or </a:t>
            </a:r>
            <a:r>
              <a:rPr lang="en-US" sz="1600" dirty="0">
                <a:solidFill>
                  <a:schemeClr val="tx1"/>
                </a:solidFill>
                <a:hlinkClick r:id="rId5" tooltip="Scalar fie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scalar field</a:t>
            </a:r>
            <a:r>
              <a:rPr lang="en-US" sz="1600" dirty="0">
                <a:solidFill>
                  <a:schemeClr val="tx1"/>
                </a:solidFill>
              </a:rPr>
              <a:t>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Jacobian matrix: is the </a:t>
            </a:r>
            <a:r>
              <a:rPr lang="en-US" sz="1600" dirty="0">
                <a:solidFill>
                  <a:schemeClr val="tx1"/>
                </a:solidFill>
                <a:hlinkClick r:id="rId6" tooltip="Matrix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matrix</a:t>
            </a:r>
            <a:r>
              <a:rPr lang="en-US" sz="1600" dirty="0">
                <a:solidFill>
                  <a:schemeClr val="tx1"/>
                </a:solidFill>
              </a:rPr>
              <a:t> of all </a:t>
            </a:r>
            <a:r>
              <a:rPr lang="en-US" sz="1600" b="1" dirty="0">
                <a:solidFill>
                  <a:schemeClr val="tx1"/>
                </a:solidFill>
              </a:rPr>
              <a:t>first-order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  <a:hlinkClick r:id="rId3" tooltip="Partial deriv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partial derivatives</a:t>
            </a:r>
            <a:r>
              <a:rPr lang="en-US" sz="1600" dirty="0">
                <a:solidFill>
                  <a:schemeClr val="tx1"/>
                </a:solidFill>
              </a:rPr>
              <a:t> of a </a:t>
            </a:r>
            <a:r>
              <a:rPr lang="en-US" sz="1600" dirty="0">
                <a:solidFill>
                  <a:schemeClr val="tx1"/>
                </a:solidFill>
                <a:hlinkClick r:id="rId7" tooltip="Vector-valued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vector-valued function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C00000"/>
                </a:solidFill>
              </a:rPr>
              <a:t>LA </a:t>
            </a:r>
            <a:r>
              <a:rPr lang="en-US" sz="1600" dirty="0">
                <a:solidFill>
                  <a:schemeClr val="tx1"/>
                </a:solidFill>
              </a:rPr>
              <a:t>= Linear Algebra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89214-92B9-42C5-AEB3-3D1655324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5592" y="2017490"/>
            <a:ext cx="2196480" cy="15451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A2055-545D-4A5E-9D51-BC092F20DA4E}"/>
              </a:ext>
            </a:extLst>
          </p:cNvPr>
          <p:cNvSpPr/>
          <p:nvPr/>
        </p:nvSpPr>
        <p:spPr>
          <a:xfrm>
            <a:off x="6715592" y="1388474"/>
            <a:ext cx="1656184" cy="43204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Hessian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EBF8C-FA44-43DB-B0D0-3F7F60A57F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9752" y="4184681"/>
            <a:ext cx="3476625" cy="12570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AE6337-2CE9-4277-8654-B38D9D668D18}"/>
              </a:ext>
            </a:extLst>
          </p:cNvPr>
          <p:cNvSpPr/>
          <p:nvPr/>
        </p:nvSpPr>
        <p:spPr>
          <a:xfrm>
            <a:off x="460443" y="4194764"/>
            <a:ext cx="1656184" cy="43204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Jacobian Matrix</a:t>
            </a:r>
          </a:p>
        </p:txBody>
      </p:sp>
    </p:spTree>
    <p:extLst>
      <p:ext uri="{BB962C8B-B14F-4D97-AF65-F5344CB8AC3E}">
        <p14:creationId xmlns:p14="http://schemas.microsoft.com/office/powerpoint/2010/main" val="15343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22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3672408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119A5-D0FE-42E0-BF5D-6F9BFEFA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48" y="1160221"/>
            <a:ext cx="4021452" cy="48546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299568-603C-46E9-964E-81C6CE4941BE}"/>
              </a:ext>
            </a:extLst>
          </p:cNvPr>
          <p:cNvSpPr/>
          <p:nvPr/>
        </p:nvSpPr>
        <p:spPr>
          <a:xfrm>
            <a:off x="611560" y="1700808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89A9-47B2-43CA-A1CC-48A0463647A5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1835696" y="1808820"/>
            <a:ext cx="2829652" cy="17787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5B251-0BB1-4F7C-8FC6-BB0C51BBDAE3}"/>
              </a:ext>
            </a:extLst>
          </p:cNvPr>
          <p:cNvSpPr/>
          <p:nvPr/>
        </p:nvSpPr>
        <p:spPr>
          <a:xfrm>
            <a:off x="5076056" y="1680828"/>
            <a:ext cx="2829652" cy="8120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2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25AE4E-91A8-4389-967D-B3C878D3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25" y="1426285"/>
            <a:ext cx="3987381" cy="25437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3672408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99568-603C-46E9-964E-81C6CE4941BE}"/>
              </a:ext>
            </a:extLst>
          </p:cNvPr>
          <p:cNvSpPr/>
          <p:nvPr/>
        </p:nvSpPr>
        <p:spPr>
          <a:xfrm>
            <a:off x="626224" y="2276872"/>
            <a:ext cx="12241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89A9-47B2-43CA-A1CC-48A0463647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50360" y="2384884"/>
            <a:ext cx="2333465" cy="3132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3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3672408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99568-603C-46E9-964E-81C6CE4941BE}"/>
              </a:ext>
            </a:extLst>
          </p:cNvPr>
          <p:cNvSpPr/>
          <p:nvPr/>
        </p:nvSpPr>
        <p:spPr>
          <a:xfrm>
            <a:off x="683568" y="2590170"/>
            <a:ext cx="2160240" cy="262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89A9-47B2-43CA-A1CC-48A0463647A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843808" y="2721553"/>
            <a:ext cx="1947277" cy="895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B1624AD-7E9E-4DE1-AEAF-C527EED6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85" y="940141"/>
            <a:ext cx="3692352" cy="53536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7921D9-C105-4E80-ABB4-D5D0EDC8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75" y="3803981"/>
            <a:ext cx="4279949" cy="273493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2C10-5FE6-4701-AD5F-A0B98A7E6A1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763688" y="2852936"/>
            <a:ext cx="652562" cy="9510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066A986-BB32-4400-B39E-825D948E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01" y="4417252"/>
            <a:ext cx="1751054" cy="150838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01D13D-64FB-4AEE-AEDC-9E006B9F7C8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763688" y="2852936"/>
            <a:ext cx="111740" cy="1564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FCE11D-DBCF-4D51-BAAC-E11FEB370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961" y="5106281"/>
            <a:ext cx="1642187" cy="1394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7F610-D93D-4001-819A-EAD2AFB5E43A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1763688" y="2852936"/>
            <a:ext cx="1966367" cy="2253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9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9359A8-3AF0-460D-8273-9487FD1B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798" y="1136545"/>
            <a:ext cx="3587105" cy="45849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3672408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99568-603C-46E9-964E-81C6CE4941BE}"/>
              </a:ext>
            </a:extLst>
          </p:cNvPr>
          <p:cNvSpPr/>
          <p:nvPr/>
        </p:nvSpPr>
        <p:spPr>
          <a:xfrm>
            <a:off x="683568" y="2839376"/>
            <a:ext cx="2952328" cy="301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89A9-47B2-43CA-A1CC-48A0463647A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635896" y="2990172"/>
            <a:ext cx="898902" cy="4388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2C10-5FE6-4701-AD5F-A0B98A7E6A1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941391" y="3140968"/>
            <a:ext cx="218341" cy="7810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FD175DF-1C86-4195-AE4E-E24BC132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22019"/>
            <a:ext cx="3235726" cy="12324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D88C34-BA7F-4ADA-A444-E045C610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706" y="4493807"/>
            <a:ext cx="2798160" cy="239529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81F021-34E0-41C8-9948-870C49B232A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2159732" y="3140968"/>
            <a:ext cx="1407054" cy="1352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2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3672408" cy="23762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Exercises: Python code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linreg-linspace1.py &lt;= in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tf-linear_regression_eager_api.py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tf-linspace1.py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tf-row-max.py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C64C7C-9C70-4D53-98BD-9112108A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76" y="2069105"/>
            <a:ext cx="4546128" cy="392720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99568-603C-46E9-964E-81C6CE4941BE}"/>
              </a:ext>
            </a:extLst>
          </p:cNvPr>
          <p:cNvSpPr/>
          <p:nvPr/>
        </p:nvSpPr>
        <p:spPr>
          <a:xfrm>
            <a:off x="693262" y="3127408"/>
            <a:ext cx="1574482" cy="2766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81F021-34E0-41C8-9948-870C49B232A7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>
            <a:off x="1480503" y="3404023"/>
            <a:ext cx="2327573" cy="628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3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3843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“full batch”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0070C0"/>
                </a:solidFill>
              </a:rPr>
              <a:t>batch</a:t>
            </a:r>
            <a:r>
              <a:rPr lang="en-US" sz="1600" dirty="0">
                <a:solidFill>
                  <a:schemeClr val="tx1"/>
                </a:solidFill>
              </a:rPr>
              <a:t>: the # of examples to calculate the gradient in one iteration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"full batch": the batch is the entire data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for small/medium sized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about billions (or more) records?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“Stochastic”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SGD: Stochastic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one</a:t>
            </a:r>
            <a:r>
              <a:rPr lang="en-US" sz="1600" dirty="0">
                <a:solidFill>
                  <a:schemeClr val="tx1"/>
                </a:solidFill>
              </a:rPr>
              <a:t> example (a batch size of 1) per iteration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"stochastic": one example per batch </a:t>
            </a:r>
            <a:r>
              <a:rPr lang="en-US" sz="1600" dirty="0" err="1">
                <a:solidFill>
                  <a:schemeClr val="tx1"/>
                </a:solidFill>
              </a:rPr>
              <a:t>batch</a:t>
            </a:r>
            <a:r>
              <a:rPr lang="en-US" sz="1600" dirty="0">
                <a:solidFill>
                  <a:schemeClr val="tx1"/>
                </a:solidFill>
              </a:rPr>
              <a:t> is chosen at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SGD works but is very "noisy"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925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“Mini batch” SGD Gradient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compromise between full-batch and SGD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typically between 10 and 1,000 examples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examples are chosen at random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SGD reduces the amount of noise in SGD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still more efficient than full-batch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80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46555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Gradient Descent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93F99-392C-43BA-85C4-55BFC06F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79" y="1734142"/>
            <a:ext cx="5971009" cy="4033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52011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46555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Gradient Descent (too slow)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AD76A-2713-4481-9E3F-CD631243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17266"/>
            <a:ext cx="6128742" cy="4052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723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19646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Examples of “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” label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Lagrange functions</a:t>
            </a:r>
            <a:r>
              <a:rPr lang="en-US" sz="1600" dirty="0">
                <a:solidFill>
                  <a:schemeClr val="tx1"/>
                </a:solidFill>
              </a:rPr>
              <a:t>: functions related to the method of </a:t>
            </a:r>
            <a:r>
              <a:rPr lang="en-US" sz="1600" dirty="0">
                <a:solidFill>
                  <a:schemeClr val="tx1"/>
                </a:solidFill>
                <a:hlinkClick r:id="rId2" tooltip="Lagrange multipli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Lagrange multipliers</a:t>
            </a:r>
            <a:r>
              <a:rPr lang="en-US" sz="1600" dirty="0">
                <a:solidFill>
                  <a:schemeClr val="tx1"/>
                </a:solidFill>
              </a:rPr>
              <a:t>, that is used to derive necessary conditions for conditional extrema of functions of several variables or, in a wider setting, of functionals.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Kullback-Leibler</a:t>
            </a:r>
            <a:r>
              <a:rPr lang="en-US" sz="1600" b="1" dirty="0">
                <a:solidFill>
                  <a:schemeClr val="tx1"/>
                </a:solidFill>
              </a:rPr>
              <a:t> divergence (relative entropy</a:t>
            </a:r>
            <a:r>
              <a:rPr lang="en-US" sz="1600" dirty="0">
                <a:solidFill>
                  <a:schemeClr val="tx1"/>
                </a:solidFill>
              </a:rPr>
              <a:t>) is a measure of how one </a:t>
            </a:r>
            <a:r>
              <a:rPr lang="en-US" sz="1600" dirty="0">
                <a:solidFill>
                  <a:schemeClr val="tx1"/>
                </a:solidFill>
                <a:hlinkClick r:id="rId3" tooltip="Probability distribu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probability distribution</a:t>
            </a:r>
            <a:r>
              <a:rPr lang="en-US" sz="1600" dirty="0">
                <a:solidFill>
                  <a:schemeClr val="tx1"/>
                </a:solidFill>
              </a:rPr>
              <a:t> is different from a second, reference probability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C5FDF-C9B2-4365-AA31-F3B42D1D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987727"/>
            <a:ext cx="3031444" cy="23850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585F14-539F-4093-9531-478618679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368" y="3996041"/>
            <a:ext cx="2449044" cy="25217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44EFB2-0FD7-4DB7-BBBF-59235949DCD9}"/>
              </a:ext>
            </a:extLst>
          </p:cNvPr>
          <p:cNvSpPr/>
          <p:nvPr/>
        </p:nvSpPr>
        <p:spPr>
          <a:xfrm>
            <a:off x="683568" y="3502709"/>
            <a:ext cx="2342059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Lagrangian Functions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22993F-B7EE-4BEA-A3B4-DD618F3503CD}"/>
              </a:ext>
            </a:extLst>
          </p:cNvPr>
          <p:cNvSpPr/>
          <p:nvPr/>
        </p:nvSpPr>
        <p:spPr>
          <a:xfrm>
            <a:off x="5173245" y="3502709"/>
            <a:ext cx="2927147" cy="36004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Kullback-Leibler</a:t>
            </a:r>
            <a:r>
              <a:rPr lang="en-US" dirty="0">
                <a:solidFill>
                  <a:schemeClr val="tx1"/>
                </a:solidFill>
              </a:rPr>
              <a:t> Divergence</a:t>
            </a:r>
          </a:p>
        </p:txBody>
      </p:sp>
    </p:spTree>
    <p:extLst>
      <p:ext uri="{BB962C8B-B14F-4D97-AF65-F5344CB8AC3E}">
        <p14:creationId xmlns:p14="http://schemas.microsoft.com/office/powerpoint/2010/main" val="1026632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46555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Gradient Descent (too fast)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110A0-2E25-4147-86D2-216B0385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081671" cy="36398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0094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46555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Gradient Descent (Just right :)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00232-31FC-4E67-901B-B72DF3C1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89" y="1844824"/>
            <a:ext cx="5416822" cy="37455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4083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19442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Variations on SGD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exponentially increase the 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 multiple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Cosine annealing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SGD with “restarts”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https://blog.floydhub.com/ten-techniques-from-fast-ai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23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168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Adam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Aka Adaptive Moment Estimation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well across a wide range of architectures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highly recommended 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combines gradient descent with momentum and </a:t>
            </a: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algorithms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70C0"/>
                </a:solidFill>
              </a:rPr>
              <a:t>Advantages of Adam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Relatively low memory requirements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 higher than gradient descent and gradient descent with momentum)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work well even with limited hyperparameter tuning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0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12241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Adam Optimization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#1: calculates an exponentially weighted average of past gradients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#2: calculates an exponentially weighted average of the squares of the past gradients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step #3: updates parameters in a direction based on #1 and #2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76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30243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Formula for linear regression (2D):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y = m*x + b (m=slope and b= y-intercept)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Y = W*X + B (matrices and vectors)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00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rgbClr val="0000FF"/>
                </a:solidFill>
              </a:rPr>
              <a:t>np.linspace</a:t>
            </a:r>
            <a:r>
              <a:rPr lang="en-US" sz="1600" dirty="0">
                <a:solidFill>
                  <a:srgbClr val="0000FF"/>
                </a:solidFill>
              </a:rPr>
              <a:t>():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00"/>
                </a:solidFill>
              </a:rPr>
              <a:t>generates a set of evenly spaced numbers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00"/>
                </a:solidFill>
              </a:rPr>
              <a:t>Types of gradient descent: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Mini-batch and stochastic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656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40769"/>
            <a:ext cx="8208912" cy="18001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Goldilocks 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depends on the regression problem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related to the flatness of the loss function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the gradient of the loss function is small: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try a larger learning rate (LR)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NB: a larger LR it compensates for the small gradient and results in a larger step size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916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20383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Regression Analysis?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MSE (Mean Squared Error)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Samples of 2D data charts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Sources of Input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and Linear Regressions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2686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Regression Analysis?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models the relationship between: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1) a dependent variable and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2) one or more independent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Regression Analysis involves: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1. Outliers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2. Underfitting and Overfitting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3. Other factors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1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18222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Linear Regression?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Involves fitting the best line to a dataset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Works best with linear-like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 good for quadratic/cubic/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Overfitting can occur for non-linear datasets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Key Formula:   Y = W*X + B (y = m*x + b)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16062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Assumptions of Linear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linear relation between independent and dependent variables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should not be any outliers present (really?)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Sample observations should be independent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Error terms should be normally distributed with mean 0 and constant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1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Linear Regression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1419" y="1390677"/>
            <a:ext cx="8411061" cy="4541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Which one is Good for Linear Regression?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Content Placeholder 3" descr="four-lr-samples.png">
            <a:extLst>
              <a:ext uri="{FF2B5EF4-FFF2-40B4-BE49-F238E27FC236}">
                <a16:creationId xmlns:a16="http://schemas.microsoft.com/office/drawing/2014/main" id="{53C4F1F6-2C08-4302-AF68-695EE07A30A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" b="1101"/>
          <a:stretch>
            <a:fillRect/>
          </a:stretch>
        </p:blipFill>
        <p:spPr>
          <a:xfrm>
            <a:off x="1403648" y="2139704"/>
            <a:ext cx="6061979" cy="40716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853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3151</Words>
  <Application>Microsoft Office PowerPoint</Application>
  <PresentationFormat>On-screen Show (4:3)</PresentationFormat>
  <Paragraphs>554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</vt:lpstr>
      <vt:lpstr>Symbol</vt:lpstr>
      <vt:lpstr>Wingdings</vt:lpstr>
      <vt:lpstr>Office 佈景主題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4 Linear Regression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649</cp:revision>
  <dcterms:created xsi:type="dcterms:W3CDTF">2018-09-28T16:40:41Z</dcterms:created>
  <dcterms:modified xsi:type="dcterms:W3CDTF">2019-03-01T23:42:58Z</dcterms:modified>
</cp:coreProperties>
</file>