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84" r:id="rId16"/>
    <p:sldId id="286" r:id="rId17"/>
    <p:sldId id="285" r:id="rId18"/>
    <p:sldId id="287" r:id="rId19"/>
    <p:sldId id="288" r:id="rId20"/>
    <p:sldId id="290" r:id="rId21"/>
    <p:sldId id="289" r:id="rId22"/>
    <p:sldId id="272" r:id="rId23"/>
    <p:sldId id="29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5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>
        <p:scale>
          <a:sx n="112" d="100"/>
          <a:sy n="112" d="100"/>
        </p:scale>
        <p:origin x="33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Linear/Logistic Regression (2)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3898776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Piece Wise Linear Functions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222403F-065D-460C-B072-5DC4E4B861FF}"/>
              </a:ext>
            </a:extLst>
          </p:cNvPr>
          <p:cNvSpPr txBox="1">
            <a:spLocks/>
          </p:cNvSpPr>
          <p:nvPr/>
        </p:nvSpPr>
        <p:spPr>
          <a:xfrm>
            <a:off x="4675040" y="1338511"/>
            <a:ext cx="3898776" cy="28784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Piece Wise Linear Functions (6)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0654E-1B37-46DC-A3DE-DB885BCF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062250"/>
            <a:ext cx="3589613" cy="15107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BD6581-C6E8-49BE-9C82-880F5DA7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36" y="1907433"/>
            <a:ext cx="2959764" cy="22005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722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3898776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Piece Wise Linear Functions (7)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A31AA-17A8-4C22-9484-F3203C92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63" y="1778715"/>
            <a:ext cx="3356049" cy="22425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030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Linear Regression flaws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LR suffers from two major flaws: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prone to overfit with many input features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[use Regularization to “fix” this]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doesn’t easily express non-linear relationships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[use polynomials instead of lines?]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2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Logistic Regression?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classification algorithm (despite its name</a:t>
            </a:r>
            <a:r>
              <a:rPr lang="en-US" sz="1600" dirty="0">
                <a:solidFill>
                  <a:schemeClr val="tx1"/>
                </a:solidFill>
                <a:sym typeface="Wingdings"/>
              </a:rPr>
              <a:t>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for binary outcomes (0-or-1 values)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Typically uses the sigmoid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“apply” the sigmoid to a linear equation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Generate probabilities between 0 and 1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26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Code Samples (mixture)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simple-linreg1.py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plain-linreg2.py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plain-linreg.py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house-prices.py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tf-sigmoid-relu.py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tf-logistic-regression2.py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tf-logistic-regression1.py &lt;= in class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5F794-0BA6-4DC0-A3B3-A0CEBCF5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08" y="1340241"/>
            <a:ext cx="3528392" cy="44594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EA10A3-B3C6-4663-9312-D2DFA14D12A5}"/>
              </a:ext>
            </a:extLst>
          </p:cNvPr>
          <p:cNvSpPr/>
          <p:nvPr/>
        </p:nvSpPr>
        <p:spPr>
          <a:xfrm>
            <a:off x="827584" y="1700808"/>
            <a:ext cx="18722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A66BA-920B-48D3-AF57-A07766AED662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699792" y="1808820"/>
            <a:ext cx="1391816" cy="1761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E5B089C-DE1E-4BF7-8A3F-1E5ED2D7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091608" y="5891264"/>
            <a:ext cx="3838575" cy="4586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533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5926C0-574B-4BA4-86F9-3086EBFA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248" y="1700808"/>
            <a:ext cx="3428516" cy="48569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3682753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Code Samples (mixture)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simple-linreg1.py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plain-linreg2.py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plain-linreg.py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house-prices.py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tf-sigmoid-relu.py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tf-logistic-regression2.py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tf-logistic-regression1.py &lt;= in class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A10A3-B3C6-4663-9312-D2DFA14D12A5}"/>
              </a:ext>
            </a:extLst>
          </p:cNvPr>
          <p:cNvSpPr/>
          <p:nvPr/>
        </p:nvSpPr>
        <p:spPr>
          <a:xfrm>
            <a:off x="827584" y="2012355"/>
            <a:ext cx="18722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A66BA-920B-48D3-AF57-A07766AED66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699792" y="2120367"/>
            <a:ext cx="1858456" cy="2008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BECD424-1723-4E65-8B59-9AC8A864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6" y="2767356"/>
            <a:ext cx="2456067" cy="208823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D83F5C-DF98-46A2-8FA8-CCC63090065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524000" y="2228379"/>
            <a:ext cx="239688" cy="5389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6A70BE0-C7DB-4F31-AB89-D1BE6E5CB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38" y="4389235"/>
            <a:ext cx="2599510" cy="2215909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FA78D-4847-469B-99E6-A773DB7179A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763688" y="2228379"/>
            <a:ext cx="1494805" cy="21608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36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3682753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Code Samples (mixture)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simple-linreg1.py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plain-linreg2.py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plain-linreg.py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house-prices.py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tf-sigmoid-relu.py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tf-logistic-regression2.py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tf-logistic-regression1.py &lt;= in class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A10A3-B3C6-4663-9312-D2DFA14D12A5}"/>
              </a:ext>
            </a:extLst>
          </p:cNvPr>
          <p:cNvSpPr/>
          <p:nvPr/>
        </p:nvSpPr>
        <p:spPr>
          <a:xfrm>
            <a:off x="869110" y="2283453"/>
            <a:ext cx="211871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A66BA-920B-48D3-AF57-A07766AED662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987823" y="2391465"/>
            <a:ext cx="1787135" cy="14230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FA78D-4847-469B-99E6-A773DB7179A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928467" y="2499477"/>
            <a:ext cx="1044797" cy="12959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FD925-7E30-4761-9A76-C75FF921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75" y="3795448"/>
            <a:ext cx="2883378" cy="24515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3B339B-D7B5-42CE-9305-0AF205955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58" y="1556792"/>
            <a:ext cx="3160253" cy="45155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0677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97AE2F0-45EA-41A4-B829-76BE940F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24" y="1335097"/>
            <a:ext cx="3861022" cy="51048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3682753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Code Samples (mixture)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simple-linreg1.py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plain-linreg2.py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plain-linreg.py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house-prices.py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tf-sigmoid-relu.py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tf-logistic-regression2.py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tf-logistic-regression1.py &lt;= in class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A10A3-B3C6-4663-9312-D2DFA14D12A5}"/>
              </a:ext>
            </a:extLst>
          </p:cNvPr>
          <p:cNvSpPr/>
          <p:nvPr/>
        </p:nvSpPr>
        <p:spPr>
          <a:xfrm>
            <a:off x="755577" y="2589871"/>
            <a:ext cx="1584176" cy="191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A66BA-920B-48D3-AF57-A07766AED662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339753" y="2685400"/>
            <a:ext cx="1839671" cy="1202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FA78D-4847-469B-99E6-A773DB7179A2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1547665" y="2780928"/>
            <a:ext cx="1224136" cy="15841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8C4C842-54A6-4866-B397-E5BA2BAC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5" y="4365103"/>
            <a:ext cx="2448271" cy="20881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71DBB27-AE13-4216-8CEA-A147A7E7B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31" y="4976094"/>
            <a:ext cx="2843808" cy="136136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41E325-FDBF-43AD-8C1A-51071718DFBD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547665" y="2780928"/>
            <a:ext cx="6048670" cy="21951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8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3682753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Code Samples (mixture)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simple-linreg1.py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plain-linreg2.py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plain-linreg.py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house-prices.py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tf-sigmoid-relu.py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tf-logistic-regression2.py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tf-logistic-regression1.py &lt;= in class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A10A3-B3C6-4663-9312-D2DFA14D12A5}"/>
              </a:ext>
            </a:extLst>
          </p:cNvPr>
          <p:cNvSpPr/>
          <p:nvPr/>
        </p:nvSpPr>
        <p:spPr>
          <a:xfrm>
            <a:off x="755577" y="2876446"/>
            <a:ext cx="1584176" cy="191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A66BA-920B-48D3-AF57-A07766AED66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339753" y="2971975"/>
            <a:ext cx="1905641" cy="10869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FA78D-4847-469B-99E6-A773DB7179A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1547665" y="3067503"/>
            <a:ext cx="612068" cy="10715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7ECDAF8-8559-46BF-B5DC-4C851505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394" y="1277985"/>
            <a:ext cx="4113518" cy="55618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30D7A-3EA2-456F-A0B5-494883F1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8" y="4139062"/>
            <a:ext cx="3275529" cy="28009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111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3682753" cy="27127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Code Samples (mixture)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simple-linreg1.py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plain-linreg2.py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plain-linreg.py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house-prices.py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tf-sigmoid-relu.py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tf-logistic-regression2.py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tf-logistic-regression1.py &lt;= in class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A10A3-B3C6-4663-9312-D2DFA14D12A5}"/>
              </a:ext>
            </a:extLst>
          </p:cNvPr>
          <p:cNvSpPr/>
          <p:nvPr/>
        </p:nvSpPr>
        <p:spPr>
          <a:xfrm>
            <a:off x="827584" y="3140969"/>
            <a:ext cx="1584176" cy="286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A66BA-920B-48D3-AF57-A07766AED66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411760" y="3284256"/>
            <a:ext cx="1820587" cy="6661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FA78D-4847-469B-99E6-A773DB7179A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619672" y="3427543"/>
            <a:ext cx="1094482" cy="73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080FC0C-00A1-481F-817C-AA1086FE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47" y="1314210"/>
            <a:ext cx="3761302" cy="52724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7FAAAB-DD84-4FB3-A77C-3B2227C3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56" y="4162199"/>
            <a:ext cx="2851596" cy="24707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89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Overfitting/Underfitting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Piece Wise Linear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 Regression (flaws)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Logistic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Regularization (what is it?)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Types of Regularization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3682753" cy="27127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Code Samples (mixture)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simple-linreg1.py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plain-linreg2.py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plain-linreg.py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house-prices.py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tf-sigmoid-relu.py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tf-logistic-regression2.py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tf-logistic-regression1.py &lt;= in class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A10A3-B3C6-4663-9312-D2DFA14D12A5}"/>
              </a:ext>
            </a:extLst>
          </p:cNvPr>
          <p:cNvSpPr/>
          <p:nvPr/>
        </p:nvSpPr>
        <p:spPr>
          <a:xfrm>
            <a:off x="846522" y="3671455"/>
            <a:ext cx="2160240" cy="286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A66BA-920B-48D3-AF57-A07766AED66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006762" y="3592085"/>
            <a:ext cx="1225584" cy="2226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FA78D-4847-469B-99E6-A773DB7179A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1926642" y="3958029"/>
            <a:ext cx="366515" cy="1910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DD0BF42-E9E9-46D8-94F5-FCF88787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46" y="1343675"/>
            <a:ext cx="4588125" cy="44968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170A00-9AF2-4CEB-AA8E-9680C325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4" y="4149080"/>
            <a:ext cx="2870646" cy="24897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747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3682753" cy="27127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Code Samples (mixture)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simple-linreg1.py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plain-linreg2.py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plain-linreg.py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house-prices.py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tf-sigmoid-relu.py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tf-logistic-regression2.py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tf-logistic-regression1.py &lt;= in class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A10A3-B3C6-4663-9312-D2DFA14D12A5}"/>
              </a:ext>
            </a:extLst>
          </p:cNvPr>
          <p:cNvSpPr/>
          <p:nvPr/>
        </p:nvSpPr>
        <p:spPr>
          <a:xfrm>
            <a:off x="740053" y="3427543"/>
            <a:ext cx="2160240" cy="286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A66BA-920B-48D3-AF57-A07766AED66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904337" y="3020322"/>
            <a:ext cx="1407500" cy="5321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FA78D-4847-469B-99E6-A773DB7179A2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flipH="1">
            <a:off x="1654272" y="3714117"/>
            <a:ext cx="165901" cy="584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68D4063-7903-4521-8A6B-6180DB22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44" y="4298174"/>
            <a:ext cx="2235056" cy="18971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CFB6AE-E93F-4D94-84E3-F26870C5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77" y="4187466"/>
            <a:ext cx="2616150" cy="20592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E22BAD-E8D6-4677-B6F0-C609837E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837" y="1340768"/>
            <a:ext cx="4295419" cy="33591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384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LR: Extreme Example of Overfitting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100 observations in a dataset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start with 100 features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fit a LR model with the 100 features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the model can "memorize" the dataset: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4) each coefficient memorizes one observation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5) model has perfect accuracy on the dataset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6) performs poorly on unseen data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=&gt; the model hasn't learned the true patterns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=&gt; it has memorized the noise in training data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85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3538737" cy="2781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Exercises: Linear Regression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#1: plain-linreg.py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#2: plain-linreg2.py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Experiment with different values for: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A) W, b, and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 (= </a:t>
            </a:r>
            <a:r>
              <a:rPr lang="en-US" sz="1600" dirty="0" err="1">
                <a:solidFill>
                  <a:schemeClr val="tx1"/>
                </a:solidFill>
              </a:rPr>
              <a:t>learning_rate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B) record your results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C) which combination was the best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AA284-E597-4796-A4EC-5699B136AF00}"/>
              </a:ext>
            </a:extLst>
          </p:cNvPr>
          <p:cNvSpPr/>
          <p:nvPr/>
        </p:nvSpPr>
        <p:spPr>
          <a:xfrm>
            <a:off x="545331" y="1684608"/>
            <a:ext cx="2118713" cy="304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215B1F-0BF9-4584-B77B-E0884F3362E5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664044" y="1836724"/>
            <a:ext cx="2391249" cy="21039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F4E9C9-9878-4F11-8447-D724B950C2A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604688" y="1988840"/>
            <a:ext cx="1744705" cy="21873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14C3A51-764E-47C7-80AF-63DC56C6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176231"/>
            <a:ext cx="2883378" cy="24515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8DBAFA-17E4-4F28-B80D-CA191338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93" y="1682957"/>
            <a:ext cx="3160253" cy="45155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395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3538737" cy="2781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Exercises: Linear Regression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#1: plain-linreg.py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#2: plain-linreg2.py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Experiment with different values for: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A) W, b, and 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 (= </a:t>
            </a:r>
            <a:r>
              <a:rPr lang="en-US" sz="1600" dirty="0" err="1">
                <a:solidFill>
                  <a:schemeClr val="tx1"/>
                </a:solidFill>
              </a:rPr>
              <a:t>learning_rate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B) record your results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C) which combination was the best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A8EBE-FF7F-4E43-AF07-4667DACE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56" y="1480914"/>
            <a:ext cx="3428516" cy="48569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A92AEC-F66A-48B2-B2D5-FF71B6D5D777}"/>
              </a:ext>
            </a:extLst>
          </p:cNvPr>
          <p:cNvSpPr/>
          <p:nvPr/>
        </p:nvSpPr>
        <p:spPr>
          <a:xfrm>
            <a:off x="539552" y="2394515"/>
            <a:ext cx="18722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EFC520-9FDA-4CBD-BB9A-40B174E88D0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411760" y="2502527"/>
            <a:ext cx="2462096" cy="1406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85EAF9-CF66-44C1-A86C-8DB73863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7" y="4209766"/>
            <a:ext cx="2133601" cy="181406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F276B7-B365-4C1F-9629-D71EBAEAA61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198768" y="2610539"/>
            <a:ext cx="276888" cy="1599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99E41D4-0AF2-4586-B25F-BDC0BFB8F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150978"/>
            <a:ext cx="2360804" cy="201242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4120F-63C9-48E6-BA1E-8396A6846AE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475656" y="2610539"/>
            <a:ext cx="2116506" cy="1540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723C5B-33E2-423D-AADA-4E7AC57AB14E}"/>
              </a:ext>
            </a:extLst>
          </p:cNvPr>
          <p:cNvSpPr/>
          <p:nvPr/>
        </p:nvSpPr>
        <p:spPr>
          <a:xfrm>
            <a:off x="5940152" y="5013176"/>
            <a:ext cx="23345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4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Regularization?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helps to solve/reduce the overfitting problem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adds a penalty term to the cost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controls model complexity with penalty term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remove features (set coefficients to 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"penalty strength" is tunable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B82C1C80-91BA-4A39-9448-F9CDD5142FBF}"/>
              </a:ext>
            </a:extLst>
          </p:cNvPr>
          <p:cNvSpPr txBox="1">
            <a:spLocks/>
          </p:cNvSpPr>
          <p:nvPr/>
        </p:nvSpPr>
        <p:spPr>
          <a:xfrm>
            <a:off x="457199" y="3429000"/>
            <a:ext cx="7958237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Regularization?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Regularization is generally useful for: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1) Large number of variables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2) Low ratio of (# observations)/(# of variables)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3) high multi-collinearity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2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Two Types of Regularization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A) L1 Regularization: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1) minimizes the cost function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2) adds a penalty term to a different sum: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3) Uses the sum of </a:t>
            </a:r>
            <a:r>
              <a:rPr lang="en-US" sz="1600" dirty="0">
                <a:solidFill>
                  <a:srgbClr val="0000FF"/>
                </a:solidFill>
              </a:rPr>
              <a:t>absolute values</a:t>
            </a:r>
            <a:r>
              <a:rPr lang="en-US" sz="1600" dirty="0">
                <a:solidFill>
                  <a:srgbClr val="1200FF"/>
                </a:solidFill>
              </a:rPr>
              <a:t> of coefficients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1200FF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aka "least absolute deviations method”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B) L2 Regularization: uses </a:t>
            </a:r>
            <a:r>
              <a:rPr lang="en-US" sz="1600" dirty="0">
                <a:solidFill>
                  <a:schemeClr val="tx1"/>
                </a:solidFill>
              </a:rPr>
              <a:t>MSE as cost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FF"/>
                </a:solidFill>
              </a:rPr>
              <a:t>General comparison of L1 versus L2: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1) L2 performs better than L1 regularization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2) L2 is efficient in terms of computation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3) one case where L1 is preferred over L2: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sparse feature sets (L1 has in-built feature selection)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09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Regularized Regression Algorithms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“Lasso” Regression: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Least Absolute Shrinkage and Selection Operator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Ridge Regression: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aka shrinkage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Elastic Net: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a compromise between Lasso and Ridge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1700E93B-2691-4B8E-BF94-958D83C10474}"/>
              </a:ext>
            </a:extLst>
          </p:cNvPr>
          <p:cNvSpPr txBox="1">
            <a:spLocks/>
          </p:cNvSpPr>
          <p:nvPr/>
        </p:nvSpPr>
        <p:spPr>
          <a:xfrm>
            <a:off x="445019" y="3692055"/>
            <a:ext cx="7958237" cy="1815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Regularized Regression Algorithms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“Lasso” Regression: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uses L1 regularization in the cost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completely remove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Offers automatic feature selection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Stronger penalty: “pushes” coefficient to zero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64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Regularized Regression Algorithms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Ridge Regression: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uses sum of squares of regression coefficients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Leads to smaller coefficients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Does not force them to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Offers “feature shrinkage”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1700E93B-2691-4B8E-BF94-958D83C10474}"/>
              </a:ext>
            </a:extLst>
          </p:cNvPr>
          <p:cNvSpPr txBox="1">
            <a:spLocks/>
          </p:cNvSpPr>
          <p:nvPr/>
        </p:nvSpPr>
        <p:spPr>
          <a:xfrm>
            <a:off x="445019" y="3692055"/>
            <a:ext cx="7958237" cy="153714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Regularized Regression Algorithms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Elastic Net: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compromise between Lasso and Ridge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penalizes a mix of absolute and squared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tune the ratio of the two penalty types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7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Selecting a Penalty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=&gt; No “best” penalty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Depends on dataset and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different algorithms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use different penalty 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32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76864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Overfitting/Underfitting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Piece Wise Linear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 Regression (flaws)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Logistic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Regularization (what is it?)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Types of Regularization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Selecting Regularization 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Polynomial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Other types of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32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</a:t>
            </a:r>
            <a:r>
              <a:rPr lang="en-US" sz="1600" b="1" dirty="0" err="1">
                <a:solidFill>
                  <a:schemeClr val="tx1"/>
                </a:solidFill>
              </a:rPr>
              <a:t>get_shape</a:t>
            </a:r>
            <a:r>
              <a:rPr lang="en-US" sz="1600" b="1" dirty="0">
                <a:solidFill>
                  <a:schemeClr val="tx1"/>
                </a:solidFill>
              </a:rPr>
              <a:t>() API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tf-getshape.py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c = tf.constant([[1.0,2.0,3.0], 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      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[4.0,5.0,6.0]])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print("c shape:",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c.get_shape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cs typeface="Courier"/>
              </a:rPr>
              <a:t># </a:t>
            </a:r>
            <a:r>
              <a:rPr lang="en-US" sz="1600" dirty="0" err="1">
                <a:solidFill>
                  <a:srgbClr val="0070C0"/>
                </a:solidFill>
                <a:cs typeface="Courier"/>
              </a:rPr>
              <a:t>TensorShape</a:t>
            </a:r>
            <a:r>
              <a:rPr lang="en-US" sz="1600" dirty="0">
                <a:solidFill>
                  <a:srgbClr val="0070C0"/>
                </a:solidFill>
                <a:cs typeface="Courier"/>
              </a:rPr>
              <a:t>([Dimension(2),Dimension(3)])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949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Exercises: Linear Regression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#3: simple-linreg1.py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#4: house-prices.py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Experiment with different values for: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A) w[0] and w[1] ( "m" and "b”)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B)  record your results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C) which combination was the best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41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Polynomial Regression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fitting a polynomial instead of a line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quadratic/cubic/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result in overfitting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04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Other Types of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Quantile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Principal Component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Partial Least Square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Support Vector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Ordinal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Poisson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Negative Binomial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Quasi-Poisson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Cox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473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40768"/>
            <a:ext cx="7958237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Overfitting/Underfitting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Piece Wise Linear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Linear Regression (flaws)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Regularization (what is it?)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Types of Regularization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Selecting Regularization 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Polynomial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 types of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65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76864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Model Fitting?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2C356-27D3-413D-9FA9-57BE3625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8" y="1988840"/>
            <a:ext cx="6663655" cy="25965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73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7776864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Overfitting?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occurs when a model fits data “too closely”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the model treats “noise” as “signal”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the model does not work well on new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42CBFBF4-AD54-4565-804D-C06932E608B9}"/>
              </a:ext>
            </a:extLst>
          </p:cNvPr>
          <p:cNvSpPr txBox="1">
            <a:spLocks/>
          </p:cNvSpPr>
          <p:nvPr/>
        </p:nvSpPr>
        <p:spPr>
          <a:xfrm>
            <a:off x="437406" y="2809131"/>
            <a:ext cx="7776864" cy="18440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Solutions for Overfitting?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try regularization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higher degree polynomials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these can work well for small intervals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4) high deg polys diverge rapidly (+inf or </a:t>
            </a:r>
            <a:r>
              <a:rPr lang="mr-IN" sz="1600" dirty="0">
                <a:solidFill>
                  <a:schemeClr val="tx1"/>
                </a:solidFill>
              </a:rPr>
              <a:t>–</a:t>
            </a:r>
            <a:r>
              <a:rPr lang="en-US" sz="1600" dirty="0">
                <a:solidFill>
                  <a:schemeClr val="tx1"/>
                </a:solidFill>
              </a:rPr>
              <a:t>inf)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5) so model performs “poorly” on test data</a:t>
            </a:r>
          </a:p>
        </p:txBody>
      </p:sp>
    </p:spTree>
    <p:extLst>
      <p:ext uri="{BB962C8B-B14F-4D97-AF65-F5344CB8AC3E}">
        <p14:creationId xmlns:p14="http://schemas.microsoft.com/office/powerpoint/2010/main" val="19668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7776864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Underfitting?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2F67A-3249-40A2-9AF1-3FD61B07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57" y="1677271"/>
            <a:ext cx="6204743" cy="28788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692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7776864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Piece Wise Linear Functions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can approximate higher degree polynomials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subdivide horizontal axis into many pieces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use line segment to approximate the curve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4) each line segment works on a small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88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7776864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Piece Wise Linear Functions (1)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can approximate higher degree polynomials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subdivide horizontal axis into many pieces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use line segment to approximate the curve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4) each line segment works on a small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3B3D35E-BA38-40FD-8CC9-FE68CF77ACC9}"/>
              </a:ext>
            </a:extLst>
          </p:cNvPr>
          <p:cNvSpPr txBox="1">
            <a:spLocks/>
          </p:cNvSpPr>
          <p:nvPr/>
        </p:nvSpPr>
        <p:spPr>
          <a:xfrm>
            <a:off x="395536" y="3248980"/>
            <a:ext cx="7776864" cy="29163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Piece Wise Linear Functions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75BF6-F38E-4BE3-91CD-476D3385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533584"/>
            <a:ext cx="3770759" cy="25597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6820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Linear/Logistics Regression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3898776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Piece Wise Linear Functions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B1F99-159C-4BCA-B7A6-FB9955AB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6" y="1764371"/>
            <a:ext cx="3312368" cy="22928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D222403F-065D-460C-B072-5DC4E4B861FF}"/>
              </a:ext>
            </a:extLst>
          </p:cNvPr>
          <p:cNvSpPr txBox="1">
            <a:spLocks/>
          </p:cNvSpPr>
          <p:nvPr/>
        </p:nvSpPr>
        <p:spPr>
          <a:xfrm>
            <a:off x="4675040" y="1338511"/>
            <a:ext cx="3898776" cy="28784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Piece Wise Linear Functions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8C59BD-5C62-4B4F-9AE4-60508E95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118" y="1926103"/>
            <a:ext cx="2921908" cy="21311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600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2046</Words>
  <Application>Microsoft Office PowerPoint</Application>
  <PresentationFormat>On-screen Show (4:3)</PresentationFormat>
  <Paragraphs>396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佈景主題</vt:lpstr>
      <vt:lpstr>4 Linear/Logistic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4 Linear/Logistics Regression (2)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686</cp:revision>
  <dcterms:created xsi:type="dcterms:W3CDTF">2018-09-28T16:40:41Z</dcterms:created>
  <dcterms:modified xsi:type="dcterms:W3CDTF">2019-03-02T00:53:06Z</dcterms:modified>
</cp:coreProperties>
</file>