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6806" autoAdjust="0"/>
  </p:normalViewPr>
  <p:slideViewPr>
    <p:cSldViewPr>
      <p:cViewPr varScale="1">
        <p:scale>
          <a:sx n="80" d="100"/>
          <a:sy n="80" d="100"/>
        </p:scale>
        <p:origin x="16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In-which-cases-do-GRUs-completely-outperform-LSTM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Introduction to GRUs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GRU: Update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helps the model to determine how much of the past information (from previous time steps) needs to be passed along to the future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the model can decide to copy all the information from the past and eliminate the risk of vanishing gradient problem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8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GRU: Reset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gate is used from the model to decide how much of the past information to forget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formula is the same as the one for the update gate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difference comes in the weights and the gate's usage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2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Shape 1075">
            <a:extLst>
              <a:ext uri="{FF2B5EF4-FFF2-40B4-BE49-F238E27FC236}">
                <a16:creationId xmlns:a16="http://schemas.microsoft.com/office/drawing/2014/main" id="{FA995D5D-6B8C-4058-8C0C-9CF91F2E1368}"/>
              </a:ext>
            </a:extLst>
          </p:cNvPr>
          <p:cNvSpPr/>
          <p:nvPr/>
        </p:nvSpPr>
        <p:spPr>
          <a:xfrm>
            <a:off x="1166902" y="2390208"/>
            <a:ext cx="4197000" cy="3098400"/>
          </a:xfrm>
          <a:prstGeom prst="roundRect">
            <a:avLst>
              <a:gd name="adj" fmla="val 16667"/>
            </a:avLst>
          </a:prstGeom>
          <a:solidFill>
            <a:srgbClr val="FFFCEF"/>
          </a:solidFill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Shape 1076">
            <a:extLst>
              <a:ext uri="{FF2B5EF4-FFF2-40B4-BE49-F238E27FC236}">
                <a16:creationId xmlns:a16="http://schemas.microsoft.com/office/drawing/2014/main" id="{E8FC6005-4A8A-4FDF-90C3-E309D44833F9}"/>
              </a:ext>
            </a:extLst>
          </p:cNvPr>
          <p:cNvCxnSpPr>
            <a:cxnSpLocks/>
          </p:cNvCxnSpPr>
          <p:nvPr/>
        </p:nvCxnSpPr>
        <p:spPr>
          <a:xfrm>
            <a:off x="525802" y="2788008"/>
            <a:ext cx="641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Shape 1077">
            <a:extLst>
              <a:ext uri="{FF2B5EF4-FFF2-40B4-BE49-F238E27FC236}">
                <a16:creationId xmlns:a16="http://schemas.microsoft.com/office/drawing/2014/main" id="{0DD532F1-1934-404C-960C-77FE78E943E8}"/>
              </a:ext>
            </a:extLst>
          </p:cNvPr>
          <p:cNvCxnSpPr>
            <a:cxnSpLocks/>
          </p:cNvCxnSpPr>
          <p:nvPr/>
        </p:nvCxnSpPr>
        <p:spPr>
          <a:xfrm>
            <a:off x="1199777" y="2787975"/>
            <a:ext cx="4775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Shape 1078">
            <a:extLst>
              <a:ext uri="{FF2B5EF4-FFF2-40B4-BE49-F238E27FC236}">
                <a16:creationId xmlns:a16="http://schemas.microsoft.com/office/drawing/2014/main" id="{BD16F2BC-7474-4235-8A9A-BD06C1A96D65}"/>
              </a:ext>
            </a:extLst>
          </p:cNvPr>
          <p:cNvCxnSpPr>
            <a:cxnSpLocks/>
          </p:cNvCxnSpPr>
          <p:nvPr/>
        </p:nvCxnSpPr>
        <p:spPr>
          <a:xfrm rot="-5400000">
            <a:off x="4499252" y="2064258"/>
            <a:ext cx="1018800" cy="435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" name="Shape 1079">
            <a:extLst>
              <a:ext uri="{FF2B5EF4-FFF2-40B4-BE49-F238E27FC236}">
                <a16:creationId xmlns:a16="http://schemas.microsoft.com/office/drawing/2014/main" id="{B96D26E2-5899-4571-BEB3-3E47AE5F0ECC}"/>
              </a:ext>
            </a:extLst>
          </p:cNvPr>
          <p:cNvCxnSpPr>
            <a:cxnSpLocks/>
          </p:cNvCxnSpPr>
          <p:nvPr/>
        </p:nvCxnSpPr>
        <p:spPr>
          <a:xfrm rot="-5400000">
            <a:off x="1144827" y="5407741"/>
            <a:ext cx="577600" cy="353400"/>
          </a:xfrm>
          <a:prstGeom prst="curvedConnector3">
            <a:avLst>
              <a:gd name="adj1" fmla="val 78018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081">
            <a:extLst>
              <a:ext uri="{FF2B5EF4-FFF2-40B4-BE49-F238E27FC236}">
                <a16:creationId xmlns:a16="http://schemas.microsoft.com/office/drawing/2014/main" id="{1D523F1D-28B4-4624-BCAC-0B34E768F158}"/>
              </a:ext>
            </a:extLst>
          </p:cNvPr>
          <p:cNvSpPr/>
          <p:nvPr/>
        </p:nvSpPr>
        <p:spPr>
          <a:xfrm>
            <a:off x="2829252" y="4029692"/>
            <a:ext cx="561000" cy="514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" name="Shape 1082">
            <a:extLst>
              <a:ext uri="{FF2B5EF4-FFF2-40B4-BE49-F238E27FC236}">
                <a16:creationId xmlns:a16="http://schemas.microsoft.com/office/drawing/2014/main" id="{315014AB-49F5-497C-B8E4-8211AF051C91}"/>
              </a:ext>
            </a:extLst>
          </p:cNvPr>
          <p:cNvSpPr/>
          <p:nvPr/>
        </p:nvSpPr>
        <p:spPr>
          <a:xfrm>
            <a:off x="2917002" y="2496575"/>
            <a:ext cx="385500" cy="5140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" name="Shape 1083">
            <a:extLst>
              <a:ext uri="{FF2B5EF4-FFF2-40B4-BE49-F238E27FC236}">
                <a16:creationId xmlns:a16="http://schemas.microsoft.com/office/drawing/2014/main" id="{547C7921-13D9-48AD-A8D2-6637BA7A75D1}"/>
              </a:ext>
            </a:extLst>
          </p:cNvPr>
          <p:cNvCxnSpPr>
            <a:stCxn id="27" idx="0"/>
            <a:endCxn id="33" idx="6"/>
          </p:cNvCxnSpPr>
          <p:nvPr/>
        </p:nvCxnSpPr>
        <p:spPr>
          <a:xfrm rot="5400000" flipH="1">
            <a:off x="1918627" y="3570341"/>
            <a:ext cx="491200" cy="336600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Shape 1086">
            <a:extLst>
              <a:ext uri="{FF2B5EF4-FFF2-40B4-BE49-F238E27FC236}">
                <a16:creationId xmlns:a16="http://schemas.microsoft.com/office/drawing/2014/main" id="{E15BCE2A-98AB-401C-9088-446B2442A500}"/>
              </a:ext>
            </a:extLst>
          </p:cNvPr>
          <p:cNvCxnSpPr>
            <a:stCxn id="41" idx="0"/>
            <a:endCxn id="13" idx="4"/>
          </p:cNvCxnSpPr>
          <p:nvPr/>
        </p:nvCxnSpPr>
        <p:spPr>
          <a:xfrm rot="10800000">
            <a:off x="3109752" y="3010575"/>
            <a:ext cx="0" cy="38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Shape 1088">
            <a:extLst>
              <a:ext uri="{FF2B5EF4-FFF2-40B4-BE49-F238E27FC236}">
                <a16:creationId xmlns:a16="http://schemas.microsoft.com/office/drawing/2014/main" id="{DE7672E6-5C66-4CE1-A0FB-199365B21DFA}"/>
              </a:ext>
            </a:extLst>
          </p:cNvPr>
          <p:cNvCxnSpPr>
            <a:stCxn id="12" idx="0"/>
            <a:endCxn id="38" idx="3"/>
          </p:cNvCxnSpPr>
          <p:nvPr/>
        </p:nvCxnSpPr>
        <p:spPr>
          <a:xfrm rot="-5400000">
            <a:off x="3631152" y="3360692"/>
            <a:ext cx="147600" cy="1190400"/>
          </a:xfrm>
          <a:prstGeom prst="curvedConnector3">
            <a:avLst>
              <a:gd name="adj1" fmla="val 24492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hape 1090">
            <a:extLst>
              <a:ext uri="{FF2B5EF4-FFF2-40B4-BE49-F238E27FC236}">
                <a16:creationId xmlns:a16="http://schemas.microsoft.com/office/drawing/2014/main" id="{05ED2842-CC5D-46EF-892C-6F813F486D72}"/>
              </a:ext>
            </a:extLst>
          </p:cNvPr>
          <p:cNvCxnSpPr>
            <a:cxnSpLocks/>
          </p:cNvCxnSpPr>
          <p:nvPr/>
        </p:nvCxnSpPr>
        <p:spPr>
          <a:xfrm rot="5400000">
            <a:off x="3915952" y="4769908"/>
            <a:ext cx="788000" cy="290400"/>
          </a:xfrm>
          <a:prstGeom prst="curvedConnector3">
            <a:avLst>
              <a:gd name="adj1" fmla="val 88981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091">
            <a:extLst>
              <a:ext uri="{FF2B5EF4-FFF2-40B4-BE49-F238E27FC236}">
                <a16:creationId xmlns:a16="http://schemas.microsoft.com/office/drawing/2014/main" id="{B622123F-8208-4507-B789-5A6B1020BB70}"/>
              </a:ext>
            </a:extLst>
          </p:cNvPr>
          <p:cNvCxnSpPr>
            <a:cxnSpLocks/>
          </p:cNvCxnSpPr>
          <p:nvPr/>
        </p:nvCxnSpPr>
        <p:spPr>
          <a:xfrm rot="10800000">
            <a:off x="4435802" y="3106941"/>
            <a:ext cx="1500" cy="37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092">
            <a:extLst>
              <a:ext uri="{FF2B5EF4-FFF2-40B4-BE49-F238E27FC236}">
                <a16:creationId xmlns:a16="http://schemas.microsoft.com/office/drawing/2014/main" id="{4C6C85D0-A5BD-4409-9559-A33B02667F3D}"/>
              </a:ext>
            </a:extLst>
          </p:cNvPr>
          <p:cNvCxnSpPr>
            <a:cxnSpLocks/>
          </p:cNvCxnSpPr>
          <p:nvPr/>
        </p:nvCxnSpPr>
        <p:spPr>
          <a:xfrm rot="10800000">
            <a:off x="4434902" y="2787841"/>
            <a:ext cx="900" cy="272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1094">
            <a:extLst>
              <a:ext uri="{FF2B5EF4-FFF2-40B4-BE49-F238E27FC236}">
                <a16:creationId xmlns:a16="http://schemas.microsoft.com/office/drawing/2014/main" id="{3DB48121-3074-40EC-96D6-9A95D7206214}"/>
              </a:ext>
            </a:extLst>
          </p:cNvPr>
          <p:cNvSpPr txBox="1"/>
          <p:nvPr/>
        </p:nvSpPr>
        <p:spPr>
          <a:xfrm>
            <a:off x="435677" y="2157208"/>
            <a:ext cx="641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800" b="1" baseline="-2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sz="1800" b="1" baseline="-2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Shape 1095">
            <a:extLst>
              <a:ext uri="{FF2B5EF4-FFF2-40B4-BE49-F238E27FC236}">
                <a16:creationId xmlns:a16="http://schemas.microsoft.com/office/drawing/2014/main" id="{4F776C5C-B391-4390-94B2-D02C98007358}"/>
              </a:ext>
            </a:extLst>
          </p:cNvPr>
          <p:cNvSpPr txBox="1"/>
          <p:nvPr/>
        </p:nvSpPr>
        <p:spPr>
          <a:xfrm>
            <a:off x="5483977" y="2157208"/>
            <a:ext cx="641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800" b="1" baseline="-2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 b="1" baseline="-2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Shape 1096">
            <a:extLst>
              <a:ext uri="{FF2B5EF4-FFF2-40B4-BE49-F238E27FC236}">
                <a16:creationId xmlns:a16="http://schemas.microsoft.com/office/drawing/2014/main" id="{0E1DE753-6E12-431B-884F-3617C1D7CF80}"/>
              </a:ext>
            </a:extLst>
          </p:cNvPr>
          <p:cNvSpPr txBox="1"/>
          <p:nvPr/>
        </p:nvSpPr>
        <p:spPr>
          <a:xfrm>
            <a:off x="5091974" y="1607175"/>
            <a:ext cx="641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 sz="1800" b="1" baseline="-2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 b="1" baseline="-2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1097">
            <a:extLst>
              <a:ext uri="{FF2B5EF4-FFF2-40B4-BE49-F238E27FC236}">
                <a16:creationId xmlns:a16="http://schemas.microsoft.com/office/drawing/2014/main" id="{04C1A5FB-E7F1-4920-B1D4-5A4FE27988B6}"/>
              </a:ext>
            </a:extLst>
          </p:cNvPr>
          <p:cNvSpPr txBox="1"/>
          <p:nvPr/>
        </p:nvSpPr>
        <p:spPr>
          <a:xfrm>
            <a:off x="934302" y="5763408"/>
            <a:ext cx="641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800" b="1" baseline="-2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 b="1" baseline="-2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Shape 1098">
            <a:extLst>
              <a:ext uri="{FF2B5EF4-FFF2-40B4-BE49-F238E27FC236}">
                <a16:creationId xmlns:a16="http://schemas.microsoft.com/office/drawing/2014/main" id="{C6C25A03-2262-4591-AD38-3238864DB9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9897" t="12403"/>
          <a:stretch/>
        </p:blipFill>
        <p:spPr>
          <a:xfrm>
            <a:off x="5617127" y="3235892"/>
            <a:ext cx="2699289" cy="19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1099">
            <a:extLst>
              <a:ext uri="{FF2B5EF4-FFF2-40B4-BE49-F238E27FC236}">
                <a16:creationId xmlns:a16="http://schemas.microsoft.com/office/drawing/2014/main" id="{8018D1FC-0FFF-4976-AA09-606FF766E258}"/>
              </a:ext>
            </a:extLst>
          </p:cNvPr>
          <p:cNvCxnSpPr>
            <a:cxnSpLocks/>
          </p:cNvCxnSpPr>
          <p:nvPr/>
        </p:nvCxnSpPr>
        <p:spPr>
          <a:xfrm rot="-5400000">
            <a:off x="1303277" y="4911691"/>
            <a:ext cx="614400" cy="380700"/>
          </a:xfrm>
          <a:prstGeom prst="curvedConnector3">
            <a:avLst>
              <a:gd name="adj1" fmla="val 9020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1100">
            <a:extLst>
              <a:ext uri="{FF2B5EF4-FFF2-40B4-BE49-F238E27FC236}">
                <a16:creationId xmlns:a16="http://schemas.microsoft.com/office/drawing/2014/main" id="{5ED371F7-6A2F-4D2F-AE44-0FDC73FB6E4B}"/>
              </a:ext>
            </a:extLst>
          </p:cNvPr>
          <p:cNvSpPr/>
          <p:nvPr/>
        </p:nvSpPr>
        <p:spPr>
          <a:xfrm>
            <a:off x="4243802" y="2592941"/>
            <a:ext cx="385500" cy="5140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084">
            <a:extLst>
              <a:ext uri="{FF2B5EF4-FFF2-40B4-BE49-F238E27FC236}">
                <a16:creationId xmlns:a16="http://schemas.microsoft.com/office/drawing/2014/main" id="{9723A818-D1F3-4878-8F05-CD7565D01A09}"/>
              </a:ext>
            </a:extLst>
          </p:cNvPr>
          <p:cNvSpPr/>
          <p:nvPr/>
        </p:nvSpPr>
        <p:spPr>
          <a:xfrm>
            <a:off x="2052027" y="3984241"/>
            <a:ext cx="561000" cy="514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28" name="Shape 1101">
            <a:extLst>
              <a:ext uri="{FF2B5EF4-FFF2-40B4-BE49-F238E27FC236}">
                <a16:creationId xmlns:a16="http://schemas.microsoft.com/office/drawing/2014/main" id="{8923EFB3-EDDC-4525-B750-E7603ABFE6F5}"/>
              </a:ext>
            </a:extLst>
          </p:cNvPr>
          <p:cNvCxnSpPr>
            <a:cxnSpLocks/>
          </p:cNvCxnSpPr>
          <p:nvPr/>
        </p:nvCxnSpPr>
        <p:spPr>
          <a:xfrm>
            <a:off x="1772727" y="4811675"/>
            <a:ext cx="1125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1102">
            <a:extLst>
              <a:ext uri="{FF2B5EF4-FFF2-40B4-BE49-F238E27FC236}">
                <a16:creationId xmlns:a16="http://schemas.microsoft.com/office/drawing/2014/main" id="{2B70A313-9DD2-43AC-9639-751287678C0E}"/>
              </a:ext>
            </a:extLst>
          </p:cNvPr>
          <p:cNvCxnSpPr>
            <a:stCxn id="12" idx="2"/>
          </p:cNvCxnSpPr>
          <p:nvPr/>
        </p:nvCxnSpPr>
        <p:spPr>
          <a:xfrm rot="5400000">
            <a:off x="2870302" y="4575842"/>
            <a:ext cx="271600" cy="207300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103">
            <a:extLst>
              <a:ext uri="{FF2B5EF4-FFF2-40B4-BE49-F238E27FC236}">
                <a16:creationId xmlns:a16="http://schemas.microsoft.com/office/drawing/2014/main" id="{33237C5B-7082-48B2-89BA-784DDBBD8C35}"/>
              </a:ext>
            </a:extLst>
          </p:cNvPr>
          <p:cNvCxnSpPr>
            <a:cxnSpLocks/>
          </p:cNvCxnSpPr>
          <p:nvPr/>
        </p:nvCxnSpPr>
        <p:spPr>
          <a:xfrm rot="5400000">
            <a:off x="2093077" y="4551291"/>
            <a:ext cx="271600" cy="207300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1104">
            <a:extLst>
              <a:ext uri="{FF2B5EF4-FFF2-40B4-BE49-F238E27FC236}">
                <a16:creationId xmlns:a16="http://schemas.microsoft.com/office/drawing/2014/main" id="{702803AC-C98C-45EC-B261-37A72A1636FE}"/>
              </a:ext>
            </a:extLst>
          </p:cNvPr>
          <p:cNvCxnSpPr>
            <a:cxnSpLocks/>
          </p:cNvCxnSpPr>
          <p:nvPr/>
        </p:nvCxnSpPr>
        <p:spPr>
          <a:xfrm rot="5400000" flipH="1">
            <a:off x="549427" y="3565258"/>
            <a:ext cx="2016800" cy="495900"/>
          </a:xfrm>
          <a:prstGeom prst="curvedConnector3">
            <a:avLst>
              <a:gd name="adj1" fmla="val 894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1105">
            <a:extLst>
              <a:ext uri="{FF2B5EF4-FFF2-40B4-BE49-F238E27FC236}">
                <a16:creationId xmlns:a16="http://schemas.microsoft.com/office/drawing/2014/main" id="{592CB031-563C-4D46-8D8E-A96178CC09B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0102" y="3728675"/>
            <a:ext cx="1896400" cy="1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1085">
            <a:extLst>
              <a:ext uri="{FF2B5EF4-FFF2-40B4-BE49-F238E27FC236}">
                <a16:creationId xmlns:a16="http://schemas.microsoft.com/office/drawing/2014/main" id="{C9F006F8-3F15-4110-BC9C-F9531BE9E72F}"/>
              </a:ext>
            </a:extLst>
          </p:cNvPr>
          <p:cNvSpPr/>
          <p:nvPr/>
        </p:nvSpPr>
        <p:spPr>
          <a:xfrm>
            <a:off x="1610327" y="3235892"/>
            <a:ext cx="385500" cy="5140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" name="Shape 1106">
            <a:extLst>
              <a:ext uri="{FF2B5EF4-FFF2-40B4-BE49-F238E27FC236}">
                <a16:creationId xmlns:a16="http://schemas.microsoft.com/office/drawing/2014/main" id="{CE80DC96-6253-453D-851B-FE82BC2C9C55}"/>
              </a:ext>
            </a:extLst>
          </p:cNvPr>
          <p:cNvCxnSpPr>
            <a:cxnSpLocks/>
          </p:cNvCxnSpPr>
          <p:nvPr/>
        </p:nvCxnSpPr>
        <p:spPr>
          <a:xfrm rot="5400000" flipH="1">
            <a:off x="1663002" y="5065225"/>
            <a:ext cx="400800" cy="85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1107">
            <a:extLst>
              <a:ext uri="{FF2B5EF4-FFF2-40B4-BE49-F238E27FC236}">
                <a16:creationId xmlns:a16="http://schemas.microsoft.com/office/drawing/2014/main" id="{5A13DB8D-C951-48D3-8ADF-F1EE0CFFF06B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10327" y="5295641"/>
            <a:ext cx="2569200" cy="6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1108">
            <a:extLst>
              <a:ext uri="{FF2B5EF4-FFF2-40B4-BE49-F238E27FC236}">
                <a16:creationId xmlns:a16="http://schemas.microsoft.com/office/drawing/2014/main" id="{971A4C08-E53C-4993-AAA0-8051D4C3567B}"/>
              </a:ext>
            </a:extLst>
          </p:cNvPr>
          <p:cNvSpPr/>
          <p:nvPr/>
        </p:nvSpPr>
        <p:spPr>
          <a:xfrm>
            <a:off x="4176402" y="4276725"/>
            <a:ext cx="561000" cy="514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1109">
            <a:extLst>
              <a:ext uri="{FF2B5EF4-FFF2-40B4-BE49-F238E27FC236}">
                <a16:creationId xmlns:a16="http://schemas.microsoft.com/office/drawing/2014/main" id="{75CD8F03-A336-41EC-AE94-2BD0F657BA85}"/>
              </a:ext>
            </a:extLst>
          </p:cNvPr>
          <p:cNvSpPr txBox="1"/>
          <p:nvPr/>
        </p:nvSpPr>
        <p:spPr>
          <a:xfrm>
            <a:off x="4057202" y="4293859"/>
            <a:ext cx="7563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Shape 1089">
            <a:extLst>
              <a:ext uri="{FF2B5EF4-FFF2-40B4-BE49-F238E27FC236}">
                <a16:creationId xmlns:a16="http://schemas.microsoft.com/office/drawing/2014/main" id="{2C7D0D80-E2BB-4828-9FC2-ECA257AE95B4}"/>
              </a:ext>
            </a:extLst>
          </p:cNvPr>
          <p:cNvSpPr/>
          <p:nvPr/>
        </p:nvSpPr>
        <p:spPr>
          <a:xfrm>
            <a:off x="4243802" y="3443392"/>
            <a:ext cx="385500" cy="5140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" name="Shape 1110">
            <a:extLst>
              <a:ext uri="{FF2B5EF4-FFF2-40B4-BE49-F238E27FC236}">
                <a16:creationId xmlns:a16="http://schemas.microsoft.com/office/drawing/2014/main" id="{394AD9C1-6DC0-47DF-B09D-D1F84E4E039D}"/>
              </a:ext>
            </a:extLst>
          </p:cNvPr>
          <p:cNvCxnSpPr>
            <a:stCxn id="37" idx="0"/>
            <a:endCxn id="38" idx="4"/>
          </p:cNvCxnSpPr>
          <p:nvPr/>
        </p:nvCxnSpPr>
        <p:spPr>
          <a:xfrm rot="10800000" flipH="1">
            <a:off x="4435352" y="3957459"/>
            <a:ext cx="1200" cy="336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1111">
            <a:extLst>
              <a:ext uri="{FF2B5EF4-FFF2-40B4-BE49-F238E27FC236}">
                <a16:creationId xmlns:a16="http://schemas.microsoft.com/office/drawing/2014/main" id="{34ADAB27-AF12-4F72-B84B-E8F364EB6B3B}"/>
              </a:ext>
            </a:extLst>
          </p:cNvPr>
          <p:cNvCxnSpPr>
            <a:stCxn id="12" idx="0"/>
          </p:cNvCxnSpPr>
          <p:nvPr/>
        </p:nvCxnSpPr>
        <p:spPr>
          <a:xfrm rot="10800000" flipH="1">
            <a:off x="3109752" y="3873692"/>
            <a:ext cx="11400" cy="15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1087">
            <a:extLst>
              <a:ext uri="{FF2B5EF4-FFF2-40B4-BE49-F238E27FC236}">
                <a16:creationId xmlns:a16="http://schemas.microsoft.com/office/drawing/2014/main" id="{CC4AA173-562E-4254-8987-8F30045D7109}"/>
              </a:ext>
            </a:extLst>
          </p:cNvPr>
          <p:cNvSpPr/>
          <p:nvPr/>
        </p:nvSpPr>
        <p:spPr>
          <a:xfrm>
            <a:off x="2841102" y="3398175"/>
            <a:ext cx="537300" cy="5140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Shape 1112">
            <a:extLst>
              <a:ext uri="{FF2B5EF4-FFF2-40B4-BE49-F238E27FC236}">
                <a16:creationId xmlns:a16="http://schemas.microsoft.com/office/drawing/2014/main" id="{33E98422-1F9B-437D-BE8D-0AE7DA221EEB}"/>
              </a:ext>
            </a:extLst>
          </p:cNvPr>
          <p:cNvSpPr txBox="1"/>
          <p:nvPr/>
        </p:nvSpPr>
        <p:spPr>
          <a:xfrm>
            <a:off x="2220327" y="3268508"/>
            <a:ext cx="392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800" b="1" baseline="-2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 b="1" baseline="-2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Shape 1113">
            <a:extLst>
              <a:ext uri="{FF2B5EF4-FFF2-40B4-BE49-F238E27FC236}">
                <a16:creationId xmlns:a16="http://schemas.microsoft.com/office/drawing/2014/main" id="{28565C89-331A-49DD-BF93-CA154341ECD3}"/>
              </a:ext>
            </a:extLst>
          </p:cNvPr>
          <p:cNvSpPr txBox="1"/>
          <p:nvPr/>
        </p:nvSpPr>
        <p:spPr>
          <a:xfrm>
            <a:off x="3328052" y="3430775"/>
            <a:ext cx="392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" sz="1800" b="1" baseline="-2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 b="1" baseline="-2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5F2E0E-A245-4804-A346-111C47894BE9}"/>
              </a:ext>
            </a:extLst>
          </p:cNvPr>
          <p:cNvSpPr/>
          <p:nvPr/>
        </p:nvSpPr>
        <p:spPr>
          <a:xfrm>
            <a:off x="435676" y="1700808"/>
            <a:ext cx="8384795" cy="4464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Generic GRU Diagram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6B432D0-375E-419D-9B37-EEC85BA7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6" y="1851020"/>
            <a:ext cx="7749927" cy="32749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613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 Internal Diagram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15911-2160-40D5-A9F1-653CA1E1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71149"/>
            <a:ext cx="5257455" cy="44640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53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 Internal Diagram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4C209-CD7D-4F15-AD3E-F5731DF3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6" y="2055199"/>
            <a:ext cx="7814828" cy="27476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970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Convert LSTM to GRU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LSTM output with these gates: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ft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zt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zt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is from the GRU)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it = 1−ft (open output-gate)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ot = 1 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equals the GRU output with open-reset gate: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rt = 1 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provided that the output-activation function of the LSTM (e.g., tanh) is replaced by a linear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8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Training GRUs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BPPT Back propagation through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Global optimization methods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67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are GRUs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cases for GRUs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Tradeoffs in GRUs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Major types of GRUs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GRUs?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Long short-term memory (GRU) networks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Hochreiter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Schmidhuber</a:t>
            </a:r>
            <a:r>
              <a:rPr lang="en-US" sz="1600" dirty="0">
                <a:solidFill>
                  <a:schemeClr val="tx1"/>
                </a:solidFill>
              </a:rPr>
              <a:t> in 1997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accuracy records in multiple applications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are GRUs?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Gated Recurrent Units (GRU):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contain two gates instead of three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gating mechanism: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Similar to (and simpler than) LSTMs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78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Advantages of GRU Over LSTM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Only one state vector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Fewer internal gates / 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Better performance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“light weight” LSTM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3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GRUs versus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simpler model than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combines the forget and input gates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merges state and hidden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performance on speech signal modeling comparable to LSTMs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5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GRUs versus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simpler model than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combines the forget and input gates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merges state and hidden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performance on speech signal modeling comparable to LSTMs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00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GRUs versus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performance on speech signal modeling comparable to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LSTM is a more generic vision of GRU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LSTM requires 1/4 additional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https://www.quora.com/In-which-cases-do-GRUs-completely-outperform-LSTMs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“no one fully understands why GRU outperforms LSTM”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9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Introduction to GRUs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GRUs can outperform LSTMs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GRU can outperform LSTM (speed/accuracy) for: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basic sequence prediction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sequential variational autoencoder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Try both GRU and LSTM architectures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determine which one works better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Andrew Ng: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GRU is faster than LSTM and produces similar results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756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</vt:lpstr>
      <vt:lpstr>Montserrat</vt:lpstr>
      <vt:lpstr>Wingdings</vt:lpstr>
      <vt:lpstr>Office 佈景主題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8 Introduction to GRUs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1257</cp:revision>
  <dcterms:created xsi:type="dcterms:W3CDTF">2018-09-28T16:40:41Z</dcterms:created>
  <dcterms:modified xsi:type="dcterms:W3CDTF">2019-03-19T02:12:11Z</dcterms:modified>
</cp:coreProperties>
</file>