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79" r:id="rId23"/>
    <p:sldId id="281" r:id="rId24"/>
    <p:sldId id="280" r:id="rId25"/>
    <p:sldId id="282" r:id="rId26"/>
    <p:sldId id="283" r:id="rId27"/>
    <p:sldId id="284" r:id="rId28"/>
    <p:sldId id="285" r:id="rId29"/>
    <p:sldId id="286" r:id="rId30"/>
    <p:sldId id="288" r:id="rId31"/>
    <p:sldId id="287" r:id="rId32"/>
    <p:sldId id="290" r:id="rId33"/>
    <p:sldId id="289" r:id="rId34"/>
    <p:sldId id="291" r:id="rId35"/>
    <p:sldId id="292" r:id="rId36"/>
    <p:sldId id="294" r:id="rId37"/>
    <p:sldId id="293" r:id="rId38"/>
    <p:sldId id="295" r:id="rId39"/>
    <p:sldId id="296" r:id="rId40"/>
    <p:sldId id="259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3" autoAdjust="0"/>
    <p:restoredTop sz="96806" autoAdjust="0"/>
  </p:normalViewPr>
  <p:slideViewPr>
    <p:cSldViewPr>
      <p:cViewPr varScale="1">
        <p:scale>
          <a:sx n="80" d="100"/>
          <a:sy n="80" d="100"/>
        </p:scale>
        <p:origin x="168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sdresearch.blogspot.com/2015/09/recurrent-neural-networks-can-detect.html" TargetMode="External"/><Relationship Id="rId2" Type="http://schemas.openxmlformats.org/officeDocument/2006/relationships/hyperlink" Target="http://www.cs.utoronto.ca/~rsalakhu/papers/semantic_final.pdf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riclwilkinson.com/blog/2014/11/19/deep-learning-sparse-autoencoders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ca-vs-autoencoders-1ba08362f450" TargetMode="External"/><Relationship Id="rId2" Type="http://schemas.openxmlformats.org/officeDocument/2006/relationships/hyperlink" Target="https://www.cc.gatech.edu/~hays/7476/projects/Avery_Wenchen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deburst.io/deep-learning-types-and-autoencoders-a40ee6754663" TargetMode="External"/><Relationship Id="rId4" Type="http://schemas.openxmlformats.org/officeDocument/2006/relationships/hyperlink" Target="https://www.datacamp.com/community/tutorials/autoencoder-keras-tutoria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as-team/keras/tree/master/examples" TargetMode="External"/><Relationship Id="rId2" Type="http://schemas.openxmlformats.org/officeDocument/2006/relationships/hyperlink" Target="https://blog.keras.io/building-autoencoders-in-keras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rdendertat/Applied-Deep-Learning-with-Keras/blob/master/notebooks/Part%203%20-%20Autoencoders.ipynb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Autoencoders: general steps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1) compress the input to an output vector with fewer dimensions than the input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2) transforms the output vector back into a tensor with the same shape as the input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3) may involve several hidden neural net layers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=&gt; “vanilla” autoencoder has one hidden layer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59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Use Cases for Autoencoders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document retrieval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classification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anomaly detection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can be used for feature extraction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they yield better results than PCA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67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Use Cases for Autoencoders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Adversarial autoencoders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image denoising (generating clear images)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Semantic Hashing: use dimensionality reduction to speed up information retrieval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https://yuanwangblog.files.wordpress.com/2016/07/semantichashvae-g971968480-995448957-y.pdf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40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Autoencoder: High-Level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consider a 10x10 image (100 pixels)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inputs: 100 neurons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hidden layer: 50 neurons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outputs: 100 (final layer)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network "compresses" 100 nodes to 50 nodes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algorithm tries to discover correlations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new representation is similar to PCAs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[Principal Component Analysis]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2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25922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Types of Autoencoders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LSTM autoencoders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Denoising autoencoders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Contractive autoencoders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Sparse autoencoders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Stacked autoencoders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Deep autoencoders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Linear autoencoders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980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LSTM Autoencoders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encode the input to a compact value (same as regular autoencoders)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they can also handle sequences as input (regular autoencoders cannot)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They can take variable length inputs while regular autoencoders take only fixed size inputs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244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23762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Use Cases for LSTM Autoencoders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rgbClr val="0070C0"/>
                </a:solidFill>
              </a:rPr>
              <a:t>Semantic Hashing: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http://www.cs.utoronto.ca/~rsalakhu/papers/semantic_final.pdf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rgbClr val="0070C0"/>
                </a:solidFill>
              </a:rPr>
              <a:t>Anomaly Detection: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http://msdresearch.blogspot.com/2015/09/recurrent-neural-networks-can-detect.html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757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Denoising Autoencoders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# hidden neurons &gt; # input neurons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Use a regularization technique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Duplicate input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Randomly drop neurons in new layer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76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Denoising Autoencoders (2)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Content Placeholder 3" descr="denoising-autoencoder.png">
            <a:extLst>
              <a:ext uri="{FF2B5EF4-FFF2-40B4-BE49-F238E27FC236}">
                <a16:creationId xmlns:a16="http://schemas.microsoft.com/office/drawing/2014/main" id="{796C78DE-7FFF-41D6-A021-12C803FE0040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5" b="2115"/>
          <a:stretch>
            <a:fillRect/>
          </a:stretch>
        </p:blipFill>
        <p:spPr>
          <a:xfrm>
            <a:off x="1409147" y="1829549"/>
            <a:ext cx="6416439" cy="42637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78603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7584" y="1409627"/>
            <a:ext cx="7488832" cy="17313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Contractive autoencoders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hidden neurons &gt; # input neurons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regularization technique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a “penalty” to back propagation: similar to </a:t>
            </a:r>
            <a:r>
              <a:rPr lang="en-US" sz="1800" dirty="0" err="1">
                <a:solidFill>
                  <a:schemeClr val="tx1"/>
                </a:solidFill>
              </a:rPr>
              <a:t>Kullback-Leibler</a:t>
            </a:r>
            <a:r>
              <a:rPr lang="en-US" sz="1800" dirty="0">
                <a:solidFill>
                  <a:schemeClr val="tx1"/>
                </a:solidFill>
              </a:rPr>
              <a:t> (KL) divergence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49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List of Topics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are Autoencoders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 cases for Autoencoders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Tradeoffs in Autoencoders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Major types of Autoencoders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09627"/>
            <a:ext cx="8229600" cy="17313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Sparse Autoencoders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hidden neurons &gt; # input neurons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regularization technique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technique is similar to “drop-rate”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http://www.ericlwilkinson.com/blog/2014/11/19/deep-learning-sparse-autoencoders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137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09627"/>
            <a:ext cx="8229600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Sparse Autoencoders (2)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630552-FC7D-49A2-A463-503186B59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527" y="1861670"/>
            <a:ext cx="4708946" cy="44371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86154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09627"/>
            <a:ext cx="8229600" cy="23074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Stacked Autoencoders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NN consisting of multiple layers of sparse autoencoders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outputs of a layer are wired to the inputs of the next layer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=&gt; the features from the stacked autoencoder can be used for classification problems by feeding the last layer to a </a:t>
            </a:r>
            <a:r>
              <a:rPr lang="en-US" sz="1800" dirty="0" err="1">
                <a:solidFill>
                  <a:schemeClr val="tx1"/>
                </a:solidFill>
              </a:rPr>
              <a:t>softmax</a:t>
            </a:r>
            <a:r>
              <a:rPr lang="en-US" sz="1800" dirty="0">
                <a:solidFill>
                  <a:schemeClr val="tx1"/>
                </a:solidFill>
              </a:rPr>
              <a:t>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More in-depth discussion: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http://ufldl.stanford.edu/wiki/index.php/Stacked_Autoencoders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580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09628"/>
            <a:ext cx="822960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Stacked Autoencoders (example)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A7BBE1-25B3-46E5-B838-AF0CDF51E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23" y="2054552"/>
            <a:ext cx="7251154" cy="417781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46764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09628"/>
            <a:ext cx="8229600" cy="23794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Deep Autoencoders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Comprise two symmetrical deep-belief networks (DBNs)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one DBN for the encoding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one DBN for the decoding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DBN typically has four or five shallow layers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Details about DBNs: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https://en.wikipedia.org/wiki/Deep_belief_network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979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09628"/>
            <a:ext cx="822960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Deeper Autoencoder (1)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Content Placeholder 3" descr="autoencoder2.png">
            <a:extLst>
              <a:ext uri="{FF2B5EF4-FFF2-40B4-BE49-F238E27FC236}">
                <a16:creationId xmlns:a16="http://schemas.microsoft.com/office/drawing/2014/main" id="{CF47D050-BB1D-4A92-920B-2BB0F0EE7F09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1" b="5261"/>
          <a:stretch>
            <a:fillRect/>
          </a:stretch>
        </p:blipFill>
        <p:spPr>
          <a:xfrm>
            <a:off x="1702151" y="2020091"/>
            <a:ext cx="5739697" cy="38276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16082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09628"/>
            <a:ext cx="822960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Deeper Autoencoder (2)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BC54C6-D8AC-4BCA-A028-DFCEFAA3B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054552"/>
            <a:ext cx="3960440" cy="42605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54388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09628"/>
            <a:ext cx="8229600" cy="15873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Variational Autoencoders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they learn the probability distribution of the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hidden code is from a probability distribution that is learned during the training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More in-depth details here: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https://hsaghir.github.io/data_science/denoising-vs-variational-autoencoder/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746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09628"/>
            <a:ext cx="822960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Variational Autoencoders (2)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7E572-86F9-4103-B17A-59F779607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031" y="2032304"/>
            <a:ext cx="6863209" cy="43240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39739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09628"/>
            <a:ext cx="8229600" cy="20193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Linear Autoencoders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use Stochastic Gradient Descent (SGD) to train a linear autoencoder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i="1" dirty="0">
                <a:solidFill>
                  <a:schemeClr val="tx1"/>
                </a:solidFill>
              </a:rPr>
              <a:t>hence there is no need to load all the training samples in the main memory at once, which can be problematic with large-scale tasks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single layer auto encoder with linear transfer function is nearly equivalent to PCA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More in-depth details here: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https://arxiv.org/abs/1804.10253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61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“Vanilla” Autoencoder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4826A-2E58-4501-88DD-8478BDD70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795549"/>
            <a:ext cx="5392022" cy="43940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27303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09628"/>
            <a:ext cx="8229600" cy="20193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Linear Autoencoders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use Stochastic Gradient Descent (SGD) to train a linear autoencoder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i="1" dirty="0">
                <a:solidFill>
                  <a:schemeClr val="tx1"/>
                </a:solidFill>
              </a:rPr>
              <a:t>hence there is no need to load all the training samples in the main memory at once, which can be problematic with large-scale tasks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single layer auto encoder with linear transfer function is nearly equivalent to PCA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More in-depth details here: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https://arxiv.org/abs/1804.10253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573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09628"/>
            <a:ext cx="8229600" cy="18033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About GANs?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Generative Adversarial Networks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"opposite" of autoencoders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they operate on low dimensional input vectors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they output high dimensional data in the middle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they involve unsupervised learning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103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09628"/>
            <a:ext cx="8229600" cy="24514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Miscellaneous Links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Photo restoration with autoencoders: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https://www.cc.gatech.edu/~hays/7476/projects/Avery_Wenchen/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PCA versus autoencoders: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3"/>
              </a:rPr>
              <a:t>https://towardsdatascience.com/pca-vs-autoencoders-1ba08362f450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4"/>
              </a:rPr>
              <a:t>https://www.datacamp.com/community/tutorials/autoencoder-keras-tutorial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5"/>
              </a:rPr>
              <a:t>https://codeburst.io/deep-learning-types-and-autoencoders-a40ee6754663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981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09628"/>
            <a:ext cx="8229600" cy="18033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Autoencoder Samples (</a:t>
            </a:r>
            <a:r>
              <a:rPr lang="en-US" sz="1600" b="1" dirty="0" err="1">
                <a:solidFill>
                  <a:schemeClr val="tx1"/>
                </a:solidFill>
              </a:rPr>
              <a:t>Keras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keras-autoencoder1.py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https://blog.keras.io/building-autoencoders-in-keras.html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3"/>
              </a:rPr>
              <a:t>https://github.com/keras-team/keras/tree/master/examples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4"/>
              </a:rPr>
              <a:t>https://github.com/ardendertat/Applied-Deep-Learning-with-Keras/blob/master/notebooks/Part%203%20-%20Autoencoders.ipynb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947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09628"/>
            <a:ext cx="8229600" cy="21633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Autoencoder Samples (TF)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TensorFlow and autoencoder: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basic-autoencoder.py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LSTM autoencoder: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variational-autoencoder.py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930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09628"/>
            <a:ext cx="8229600" cy="18033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Which Type of NN to Use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to Use Multilayer Perceptrons?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to Use CNNs?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to Use RNNs?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Hybrid Network Models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https://machinelearningmastery.com/when-to-use-mlp-cnn-and-rnn-neural-networks/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026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09628"/>
            <a:ext cx="8229600" cy="30274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Which Type of NN to Use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Use MLPs For: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Tabular datasets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Classification prediction problems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Regression prediction problems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Try MLPs 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Image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Text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Time series data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84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09628"/>
            <a:ext cx="8229600" cy="33155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Which Type of NN to Use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Use CNNs For: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Image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Classification prediction problems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Regression prediction problems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Try CNNs 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Text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Time series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Sequence input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Audio(?)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407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09628"/>
            <a:ext cx="8229600" cy="33155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Which Type of NN to Use (4)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Use RNNs For: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Text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Speech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Classification prediction problems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Regression prediction problems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Generative models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Don't Use RNNs For: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Tabular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Image data (maybe) 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0615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09628"/>
            <a:ext cx="8229600" cy="33155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Which Type of NN to Use (5)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A CNN LSTM architecture (hybrid):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stack of layers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CNN on the input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LSTM in the middle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MLP at the output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model is useful for: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read a sequence of image inputs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including video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can </a:t>
            </a:r>
            <a:r>
              <a:rPr lang="en-US" sz="1600" dirty="0">
                <a:solidFill>
                  <a:schemeClr val="tx1"/>
                </a:solidFill>
              </a:rPr>
              <a:t>generate a prediction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0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are Autoencoders?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entury Gothic"/>
                <a:sym typeface="Montserrat"/>
              </a:rPr>
              <a:t>An</a:t>
            </a:r>
            <a:r>
              <a:rPr lang="en-US" sz="1600" dirty="0">
                <a:solidFill>
                  <a:schemeClr val="tx1"/>
                </a:solidFill>
                <a:ea typeface="Montserrat"/>
                <a:cs typeface="Century Gothic"/>
                <a:sym typeface="Montserrat"/>
              </a:rPr>
              <a:t> autoencoder is neural network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ea typeface="Montserrat"/>
                <a:cs typeface="Century Gothic"/>
                <a:sym typeface="Montserrat"/>
              </a:rPr>
              <a:t>similar to a multi-layer perceptron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ea typeface="Montserrat"/>
                <a:cs typeface="Century Gothic"/>
                <a:sym typeface="Montserrat"/>
              </a:rPr>
              <a:t>the target is the same as the input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used to learn an efficient data encoding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=&gt; their purpose is dimensionality reduction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90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are Autoencoders?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unsupervised learning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uses backpropagation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sets the target values equal to the inputs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=&gt; the NN tries to find the identity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89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are Autoencoders?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They involve a data compression algorithm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compression/decompression functions are: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1) data-specific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2) lossy results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3) learned automatically from examples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4) implemented with neural networks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21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are Autoencoders? (4)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Autoencoders are data-specific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they only work with similar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they differ from image compression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mediocre for data compression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=&gt; an autoencoder trained on faces would work poorly on pictures of trees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06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are Autoencoders? (5)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The goal of an autoencoder: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1) “squeeze” the input to a smaller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2) to learn a representation for a set of data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3) typically for dimensionality reduction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=&gt; KEEP ONLY THE MIDDLE “COMPRESSED” LAYER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1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Autoencoders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are Autoencoders? (6)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Unsupervised Techniques: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Principal Component Analysis (PCA)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Anomaly detection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=&gt; Autoencoders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Deep Belief Nets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Hebbian Learning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Generative Adversarial Networks (GANs)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Self-Organizing maps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2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2043</Words>
  <Application>Microsoft Office PowerPoint</Application>
  <PresentationFormat>On-screen Show (4:3)</PresentationFormat>
  <Paragraphs>405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Courier</vt:lpstr>
      <vt:lpstr>Wingdings</vt:lpstr>
      <vt:lpstr>Office 佈景主題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8 Introduction to Autoencoders (3)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1311</cp:revision>
  <dcterms:created xsi:type="dcterms:W3CDTF">2018-09-28T16:40:41Z</dcterms:created>
  <dcterms:modified xsi:type="dcterms:W3CDTF">2019-03-19T03:03:55Z</dcterms:modified>
</cp:coreProperties>
</file>