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6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59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8" d="100"/>
          <a:sy n="98" d="100"/>
        </p:scale>
        <p:origin x="228" y="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ilashahirwar/cheatsheets-ai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at-is-the-relationship-among-NumPy-SciPy-Pandas-and-Scikit-learn-and-when-should-I-use-each-one-of-the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Introduction to </a:t>
            </a:r>
            <a:r>
              <a:rPr lang="en-US" altLang="zh-TW" sz="4800" b="1" dirty="0" err="1">
                <a:solidFill>
                  <a:srgbClr val="FFFF00"/>
                </a:solidFill>
              </a:rPr>
              <a:t>numpy</a:t>
            </a:r>
            <a:r>
              <a:rPr lang="en-US" altLang="zh-TW" sz="4800" b="1" dirty="0">
                <a:solidFill>
                  <a:srgbClr val="FFFF00"/>
                </a:solidFill>
              </a:rPr>
              <a:t> (1)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</a:t>
            </a:r>
            <a:r>
              <a:rPr lang="en-US" altLang="zh-TW" b="1" dirty="0" err="1">
                <a:solidFill>
                  <a:srgbClr val="FFFF00"/>
                </a:solidFill>
              </a:rPr>
              <a:t>numpy</a:t>
            </a:r>
            <a:r>
              <a:rPr lang="en-US" altLang="zh-TW" b="1" dirty="0">
                <a:solidFill>
                  <a:srgbClr val="FFFF00"/>
                </a:solidFill>
              </a:rPr>
              <a:t>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064896" cy="44644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Multiply Lists and Arrays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# multiply1.py</a:t>
            </a: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numpy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as np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list = [1,2,3]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arr1 = np.array([1,2,3])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print('list:  ',list)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print('arr1:  ',arr1)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print('2*list:',2*list)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print('2*arr1:',2*arr1)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(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'list:  ', [1, 2, 3])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('arr1: 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', array([1, 2, 3]))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t-BR" sz="1600" dirty="0">
                <a:solidFill>
                  <a:schemeClr val="tx1"/>
                </a:solidFill>
                <a:cs typeface="Courier"/>
              </a:rPr>
              <a:t>('2*list:', [1, 2, 3, 1, 2, 3])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('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2*arr1:', array([2, 4, 6]))</a:t>
            </a:r>
            <a:endParaRPr lang="en-US" sz="16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319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</a:t>
            </a:r>
            <a:r>
              <a:rPr lang="en-US" altLang="zh-TW" b="1" dirty="0" err="1">
                <a:solidFill>
                  <a:srgbClr val="FFFF00"/>
                </a:solidFill>
              </a:rPr>
              <a:t>numpy</a:t>
            </a:r>
            <a:r>
              <a:rPr lang="en-US" altLang="zh-TW" b="1" dirty="0">
                <a:solidFill>
                  <a:srgbClr val="FFFF00"/>
                </a:solidFill>
              </a:rPr>
              <a:t>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064896" cy="38884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Double a List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double-list.py</a:t>
            </a: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numpy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as np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list = [1,2,3]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list2 = []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for e in list: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 list2.append(2*e)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print('list: ',list)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print('list2:',list2)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t-BR" sz="1600" dirty="0">
                <a:solidFill>
                  <a:schemeClr val="tx1"/>
                </a:solidFill>
                <a:latin typeface="Courier"/>
                <a:cs typeface="Courier"/>
              </a:rPr>
              <a:t>('list: ', [1, 2, 3])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'list2:', [2, 4, 6])</a:t>
            </a:r>
            <a:endParaRPr lang="en-US" sz="16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577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</a:t>
            </a:r>
            <a:r>
              <a:rPr lang="en-US" altLang="zh-TW" b="1" dirty="0" err="1">
                <a:solidFill>
                  <a:srgbClr val="FFFF00"/>
                </a:solidFill>
              </a:rPr>
              <a:t>numpy</a:t>
            </a:r>
            <a:r>
              <a:rPr lang="en-US" altLang="zh-TW" b="1" dirty="0">
                <a:solidFill>
                  <a:srgbClr val="FFFF00"/>
                </a:solidFill>
              </a:rPr>
              <a:t>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064896" cy="424847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Lists and Exponents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exponent-list.py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numpy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as np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list = [1,2,3]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list2 = []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for e in list: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 list2.append(e*e) # e*e*e = cubed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print('list: ',list)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print('list2:',list2)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t-BR" sz="1600" dirty="0">
                <a:solidFill>
                  <a:schemeClr val="tx1"/>
                </a:solidFill>
                <a:latin typeface="Courier"/>
                <a:cs typeface="Courier"/>
              </a:rPr>
              <a:t>('list: ', [1, 2, 3])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('list2:', [1, 4, 9])</a:t>
            </a:r>
            <a:endParaRPr lang="en-US" sz="16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339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</a:t>
            </a:r>
            <a:r>
              <a:rPr lang="en-US" altLang="zh-TW" b="1" dirty="0" err="1">
                <a:solidFill>
                  <a:srgbClr val="FFFF00"/>
                </a:solidFill>
              </a:rPr>
              <a:t>numpy</a:t>
            </a:r>
            <a:r>
              <a:rPr lang="en-US" altLang="zh-TW" b="1" dirty="0">
                <a:solidFill>
                  <a:srgbClr val="FFFF00"/>
                </a:solidFill>
              </a:rPr>
              <a:t>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064896" cy="44644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Arrays and Exponents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exponent-array.py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numpy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as np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arr1 = np.array([1,2,3])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arr2 = arr1**2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arr3 = arr1**3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print('arr1:',arr1)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print('arr2:',arr2)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print('arr3:',arr3)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('arr1:', array([1, 2, 3]))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('arr2:', array([1, 4, 9]))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('arr3:', array([ 1,  8, 27]))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327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</a:t>
            </a:r>
            <a:r>
              <a:rPr lang="en-US" altLang="zh-TW" b="1" dirty="0" err="1">
                <a:solidFill>
                  <a:srgbClr val="FFFF00"/>
                </a:solidFill>
              </a:rPr>
              <a:t>numpy</a:t>
            </a:r>
            <a:r>
              <a:rPr lang="en-US" altLang="zh-TW" b="1" dirty="0">
                <a:solidFill>
                  <a:srgbClr val="FFFF00"/>
                </a:solidFill>
              </a:rPr>
              <a:t>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064896" cy="44644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Math Operations and Arrays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mathops-array.py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numpy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as np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arr1 = np.array([1,2,3])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sqrt =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np.sqrt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(arr1)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log1 = np.log(arr1)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exp1 =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np.exp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(arr1)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print('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sqrt:',sqrt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print('log1:',log1)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print('exp1:',exp1)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('sqrt:', array([1.        , 1.41421356, 1.73205081]))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('log1:', array([0.        , 0.69314718, 1.09861229]))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('exp1:', array([2.71828183, 7.3890561,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 20.08553692]))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678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</a:t>
            </a:r>
            <a:r>
              <a:rPr lang="en-US" altLang="zh-TW" b="1" dirty="0" err="1">
                <a:solidFill>
                  <a:srgbClr val="FFFF00"/>
                </a:solidFill>
              </a:rPr>
              <a:t>numpy</a:t>
            </a:r>
            <a:r>
              <a:rPr lang="en-US" altLang="zh-TW" b="1" dirty="0">
                <a:solidFill>
                  <a:srgbClr val="FFFF00"/>
                </a:solidFill>
              </a:rPr>
              <a:t>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064896" cy="41764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Working with “-1” subranges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npsubarray2.py</a:t>
            </a: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numpy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as np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# -1 =&gt; “all except the last element in </a:t>
            </a:r>
            <a:r>
              <a:rPr lang="mr-IN" sz="1600" dirty="0">
                <a:solidFill>
                  <a:schemeClr val="tx1"/>
                </a:solidFill>
              </a:rPr>
              <a:t>…</a:t>
            </a:r>
            <a:r>
              <a:rPr lang="en-US" sz="1600" dirty="0">
                <a:solidFill>
                  <a:schemeClr val="tx1"/>
                </a:solidFill>
              </a:rPr>
              <a:t>” (row or col)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arr1  = np.array([1,2,3,4,5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print('arr1:',arr1)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print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(‘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arr1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[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0:-1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]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: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’,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arr1[0:-1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print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(‘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arr1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[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1:-1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]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: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’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,arr1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[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1:-1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print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(‘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arr1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[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::-1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]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: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’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,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arr1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[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::-1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]) # reverse!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#(‘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arr1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:’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, 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     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array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([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1, 2, 3, 4, 5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]))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#(‘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arr1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[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0:-1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]:’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, array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([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1, 2, 3, 4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]))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#(‘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arr1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[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1:-1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]:’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, array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([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2, 3, 4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]))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#(‘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arr1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[::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-1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]: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’,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array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([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5, 4, 3, 2, 1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]))</a:t>
            </a:r>
            <a:endParaRPr lang="mr-IN" sz="16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112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</a:t>
            </a:r>
            <a:r>
              <a:rPr lang="en-US" altLang="zh-TW" b="1" dirty="0" err="1">
                <a:solidFill>
                  <a:srgbClr val="FFFF00"/>
                </a:solidFill>
              </a:rPr>
              <a:t>numpy</a:t>
            </a:r>
            <a:r>
              <a:rPr lang="en-US" altLang="zh-TW" b="1" dirty="0">
                <a:solidFill>
                  <a:srgbClr val="FFFF00"/>
                </a:solidFill>
              </a:rPr>
              <a:t>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064896" cy="41764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Working with “-1” subranges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npsubarray2.py</a:t>
            </a: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numpy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as np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# -1 =&gt; “all except the last element in </a:t>
            </a:r>
            <a:r>
              <a:rPr lang="mr-IN" sz="1600" dirty="0">
                <a:solidFill>
                  <a:schemeClr val="tx1"/>
                </a:solidFill>
              </a:rPr>
              <a:t>…</a:t>
            </a:r>
            <a:r>
              <a:rPr lang="en-US" sz="1600" dirty="0">
                <a:solidFill>
                  <a:schemeClr val="tx1"/>
                </a:solidFill>
              </a:rPr>
              <a:t>” (row or col)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arr1  = np.array([1,2,3,4,5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print('arr1:',arr1)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print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(‘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arr1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[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0:-1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]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: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’,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arr1[0:-1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print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(‘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arr1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[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1:-1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]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: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’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,arr1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[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1:-1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print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(‘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arr1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[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::-1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]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: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’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,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arr1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[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::-1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]) # reverse!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#(‘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arr1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:’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, 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     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array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([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1, 2, 3, 4, 5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]))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#(‘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arr1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[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0:-1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]:’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, array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([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1, 2, 3, 4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]))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#(‘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arr1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[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1:-1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]:’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, array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([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2, 3, 4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]))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#(‘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arr1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[::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-1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]: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’,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array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([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5, 4, 3, 2, 1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]))</a:t>
            </a:r>
            <a:endParaRPr lang="mr-IN" sz="16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837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</a:t>
            </a:r>
            <a:r>
              <a:rPr lang="en-US" altLang="zh-TW" b="1" dirty="0" err="1">
                <a:solidFill>
                  <a:srgbClr val="FFFF00"/>
                </a:solidFill>
              </a:rPr>
              <a:t>numpy</a:t>
            </a:r>
            <a:r>
              <a:rPr lang="en-US" altLang="zh-TW" b="1" dirty="0">
                <a:solidFill>
                  <a:srgbClr val="FFFF00"/>
                </a:solidFill>
              </a:rPr>
              <a:t>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064896" cy="49685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Working with “-1” subranges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# np2darray2.py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numpy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as np </a:t>
            </a:r>
            <a:r>
              <a:rPr lang="en-US" sz="1600" dirty="0">
                <a:solidFill>
                  <a:schemeClr val="tx1"/>
                </a:solidFill>
              </a:rPr>
              <a:t># -1 =&gt; “the last element in </a:t>
            </a:r>
            <a:r>
              <a:rPr lang="mr-IN" sz="1600" dirty="0">
                <a:solidFill>
                  <a:schemeClr val="tx1"/>
                </a:solidFill>
              </a:rPr>
              <a:t>…</a:t>
            </a:r>
            <a:r>
              <a:rPr lang="en-US" sz="1600" dirty="0">
                <a:solidFill>
                  <a:schemeClr val="tx1"/>
                </a:solidFill>
              </a:rPr>
              <a:t>” (row or col)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arr1  = 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   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np.array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([(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1,2,3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),(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4,5,6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),(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7,8,9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),(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10,11,12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print('arr1:',arr1)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print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(‘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arr1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[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-1,: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]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: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’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,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   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arr1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[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-1,: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print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(‘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arr1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[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:,-1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]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: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’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,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   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arr1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[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:,-1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print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(‘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arr1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[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-1:,-1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]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: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’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,arr1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[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-1:,-1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#(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arr1: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’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, array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([[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1,  2,  3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]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,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#                [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4,  5,  6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]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,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#            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   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[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7,  8,  9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]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,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#      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   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   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[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10, 11, 12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]]))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#(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arr1[-1,:]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]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', 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array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([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10, 11, 12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]))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#(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arr1[:,-1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]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:', 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array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([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3,  6,  9, 12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]))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#(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arr1[-1:,-1]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]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', array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([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12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]))</a:t>
            </a:r>
            <a:endParaRPr lang="mr-IN" sz="16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048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</a:t>
            </a:r>
            <a:r>
              <a:rPr lang="en-US" altLang="zh-TW" b="1" dirty="0" err="1">
                <a:solidFill>
                  <a:srgbClr val="FFFF00"/>
                </a:solidFill>
              </a:rPr>
              <a:t>numpy</a:t>
            </a:r>
            <a:r>
              <a:rPr lang="en-US" altLang="zh-TW" b="1" dirty="0">
                <a:solidFill>
                  <a:srgbClr val="FFFF00"/>
                </a:solidFill>
              </a:rPr>
              <a:t>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064896" cy="244827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Useful </a:t>
            </a:r>
            <a:r>
              <a:rPr lang="en-US" sz="1600" b="1" dirty="0" err="1">
                <a:solidFill>
                  <a:schemeClr val="tx1"/>
                </a:solidFill>
              </a:rPr>
              <a:t>numpy</a:t>
            </a:r>
            <a:r>
              <a:rPr lang="en-US" sz="1600" b="1" dirty="0">
                <a:solidFill>
                  <a:schemeClr val="tx1"/>
                </a:solidFill>
              </a:rPr>
              <a:t> Methods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np.zeros</a:t>
            </a:r>
            <a:r>
              <a:rPr lang="en-US" sz="1600" dirty="0">
                <a:solidFill>
                  <a:schemeClr val="tx1"/>
                </a:solidFill>
              </a:rPr>
              <a:t>(), </a:t>
            </a:r>
            <a:r>
              <a:rPr lang="en-US" sz="1600" dirty="0" err="1">
                <a:solidFill>
                  <a:schemeClr val="tx1"/>
                </a:solidFill>
              </a:rPr>
              <a:t>np.ones</a:t>
            </a:r>
            <a:r>
              <a:rPr lang="en-US" sz="1600" dirty="0">
                <a:solidFill>
                  <a:schemeClr val="tx1"/>
                </a:solidFill>
              </a:rPr>
              <a:t>(), </a:t>
            </a:r>
            <a:r>
              <a:rPr lang="en-US" sz="1600" dirty="0" err="1">
                <a:solidFill>
                  <a:schemeClr val="tx1"/>
                </a:solidFill>
              </a:rPr>
              <a:t>np.empty</a:t>
            </a:r>
            <a:r>
              <a:rPr lang="en-US" sz="1600" dirty="0">
                <a:solidFill>
                  <a:schemeClr val="tx1"/>
                </a:solidFill>
              </a:rPr>
              <a:t>(), </a:t>
            </a:r>
            <a:r>
              <a:rPr lang="en-US" sz="1600" dirty="0" err="1">
                <a:solidFill>
                  <a:schemeClr val="tx1"/>
                </a:solidFill>
              </a:rPr>
              <a:t>np.arange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np.shape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np.reshape</a:t>
            </a:r>
            <a:r>
              <a:rPr lang="en-US" sz="1600" dirty="0">
                <a:solidFill>
                  <a:schemeClr val="tx1"/>
                </a:solidFill>
              </a:rPr>
              <a:t>() &lt;= VERY USEFUL!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np.linspace</a:t>
            </a:r>
            <a:r>
              <a:rPr lang="en-US" sz="1600" dirty="0">
                <a:solidFill>
                  <a:schemeClr val="tx1"/>
                </a:solidFill>
              </a:rPr>
              <a:t>() &lt;= USEFUL (REGRESSION)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np.mean</a:t>
            </a:r>
            <a:r>
              <a:rPr lang="en-US" sz="1600" dirty="0">
                <a:solidFill>
                  <a:schemeClr val="tx1"/>
                </a:solidFill>
              </a:rPr>
              <a:t>(), </a:t>
            </a:r>
            <a:r>
              <a:rPr lang="en-US" sz="1600" dirty="0" err="1">
                <a:solidFill>
                  <a:schemeClr val="tx1"/>
                </a:solidFill>
              </a:rPr>
              <a:t>np.std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252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</a:t>
            </a:r>
            <a:r>
              <a:rPr lang="en-US" altLang="zh-TW" b="1" dirty="0" err="1">
                <a:solidFill>
                  <a:srgbClr val="FFFF00"/>
                </a:solidFill>
              </a:rPr>
              <a:t>numpy</a:t>
            </a:r>
            <a:r>
              <a:rPr lang="en-US" altLang="zh-TW" b="1" dirty="0">
                <a:solidFill>
                  <a:srgbClr val="FFFF00"/>
                </a:solidFill>
              </a:rPr>
              <a:t>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064896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Reshaped/Flattened Array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029AB7-567F-4D9F-8E16-9E977919E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71" y="1832336"/>
            <a:ext cx="7578842" cy="309634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2315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</a:t>
            </a:r>
            <a:r>
              <a:rPr lang="en-US" altLang="zh-TW" b="1" dirty="0" err="1">
                <a:solidFill>
                  <a:srgbClr val="FFFF00"/>
                </a:solidFill>
              </a:rPr>
              <a:t>numpy</a:t>
            </a:r>
            <a:r>
              <a:rPr lang="en-US" altLang="zh-TW" b="1" dirty="0">
                <a:solidFill>
                  <a:srgbClr val="FFFF00"/>
                </a:solidFill>
              </a:rPr>
              <a:t>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0162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List of Topics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What is </a:t>
            </a:r>
            <a:r>
              <a:rPr lang="en-US" sz="1600" dirty="0" err="1">
                <a:solidFill>
                  <a:schemeClr val="tx1"/>
                </a:solidFill>
              </a:rPr>
              <a:t>numpy</a:t>
            </a:r>
            <a:r>
              <a:rPr lang="en-US" sz="1600" dirty="0">
                <a:solidFill>
                  <a:schemeClr val="tx1"/>
                </a:solidFill>
              </a:rPr>
              <a:t>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Lists and arrays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Working with subranges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Working with “-1” subranges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Useful </a:t>
            </a:r>
            <a:r>
              <a:rPr lang="en-US" sz="1600" dirty="0" err="1">
                <a:solidFill>
                  <a:schemeClr val="tx1"/>
                </a:solidFill>
              </a:rPr>
              <a:t>numpy</a:t>
            </a:r>
            <a:r>
              <a:rPr lang="en-US" sz="1600" dirty="0">
                <a:solidFill>
                  <a:schemeClr val="tx1"/>
                </a:solidFill>
              </a:rPr>
              <a:t> methods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Numpy</a:t>
            </a:r>
            <a:r>
              <a:rPr lang="en-US" sz="1600" dirty="0">
                <a:solidFill>
                  <a:schemeClr val="tx1"/>
                </a:solidFill>
              </a:rPr>
              <a:t> examples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</a:t>
            </a:r>
            <a:r>
              <a:rPr lang="en-US" altLang="zh-TW" b="1" dirty="0" err="1">
                <a:solidFill>
                  <a:srgbClr val="FFFF00"/>
                </a:solidFill>
              </a:rPr>
              <a:t>numpy</a:t>
            </a:r>
            <a:r>
              <a:rPr lang="en-US" altLang="zh-TW" b="1" dirty="0">
                <a:solidFill>
                  <a:srgbClr val="FFFF00"/>
                </a:solidFill>
              </a:rPr>
              <a:t>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3960440" cy="410445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Arrays and Vector Operations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# array-vector.py</a:t>
            </a: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numpy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as np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a = np.array([[1,2], [3, 4]])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b = np.array([[5,6], [7,8]])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print('a:      ', a)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print('b:      ', b)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print('a + b:  ', a+b)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print('a - b:  ', a-b)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print('a * b:  ', a*b)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print('a / b:  ', a/b)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print('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b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 / 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a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:  ', 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b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/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a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print('a.dot(b):',a.dot(b))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3E737FA1-47F4-46D6-8595-3142CDB8E293}"/>
              </a:ext>
            </a:extLst>
          </p:cNvPr>
          <p:cNvSpPr txBox="1">
            <a:spLocks/>
          </p:cNvSpPr>
          <p:nvPr/>
        </p:nvSpPr>
        <p:spPr>
          <a:xfrm>
            <a:off x="4602098" y="1295689"/>
            <a:ext cx="3960440" cy="270937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Arrays and Vector Operations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('a    :   ', array([[1, 2], [3, 4]]))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('b    :   ', array([[5, 6], [7, 8]]))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('a + b:   ', array([[ 6,  8], [10, 12]]))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('a - b:   ', array([[-4, -4], [-4, -4]]))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('a * b:   ', array([[ 5, 12], [21, 32]]))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('a / b:   ', array([[0, 0], [0, 0]]))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('b / a:  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', array([[5, 3], [2, 2]]))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('a.dot(b):', array([[19, 22], [43, 50]]))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23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</a:t>
            </a:r>
            <a:r>
              <a:rPr lang="en-US" altLang="zh-TW" b="1" dirty="0" err="1">
                <a:solidFill>
                  <a:srgbClr val="FFFF00"/>
                </a:solidFill>
              </a:rPr>
              <a:t>numpy</a:t>
            </a:r>
            <a:r>
              <a:rPr lang="en-US" altLang="zh-TW" b="1" dirty="0">
                <a:solidFill>
                  <a:srgbClr val="FFFF00"/>
                </a:solidFill>
              </a:rPr>
              <a:t>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3960440" cy="47275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</a:rPr>
              <a:t>numpy</a:t>
            </a:r>
            <a:r>
              <a:rPr lang="en-US" sz="1600" b="1" dirty="0">
                <a:solidFill>
                  <a:schemeClr val="tx1"/>
                </a:solidFill>
              </a:rPr>
              <a:t> and dot products1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dotproduct1.py</a:t>
            </a: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numpy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as np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a = np.array([1,2])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b = np.array([2,3])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dot2 = 0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for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e,f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in zip(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a,b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dot2 += e*f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print('a:   ‘,a)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print('b:   ‘,b)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print('a*b: ',a*b)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print('dot1:',a.dot(b))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print('dot2:',dot2)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B520520E-2751-4B51-A2B3-98C03E626B1F}"/>
              </a:ext>
            </a:extLst>
          </p:cNvPr>
          <p:cNvSpPr txBox="1">
            <a:spLocks/>
          </p:cNvSpPr>
          <p:nvPr/>
        </p:nvSpPr>
        <p:spPr>
          <a:xfrm>
            <a:off x="4572980" y="1330207"/>
            <a:ext cx="3960440" cy="181076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</a:rPr>
              <a:t>numpy</a:t>
            </a:r>
            <a:r>
              <a:rPr lang="en-US" sz="1600" b="1" dirty="0">
                <a:solidFill>
                  <a:schemeClr val="tx1"/>
                </a:solidFill>
              </a:rPr>
              <a:t> and dot products1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('a:   ', array([1, 2]))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('b:   ', array([2, 3]))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('a*b: ', array([2, 6]))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('dot1:', 8)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('dot2:', 8)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730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</a:t>
            </a:r>
            <a:r>
              <a:rPr lang="en-US" altLang="zh-TW" b="1" dirty="0" err="1">
                <a:solidFill>
                  <a:srgbClr val="FFFF00"/>
                </a:solidFill>
              </a:rPr>
              <a:t>numpy</a:t>
            </a:r>
            <a:r>
              <a:rPr lang="en-US" altLang="zh-TW" b="1" dirty="0">
                <a:solidFill>
                  <a:srgbClr val="FFFF00"/>
                </a:solidFill>
              </a:rPr>
              <a:t>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4752528" cy="32403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</a:rPr>
              <a:t>numpy</a:t>
            </a:r>
            <a:r>
              <a:rPr lang="en-US" sz="1600" b="1" dirty="0">
                <a:solidFill>
                  <a:schemeClr val="tx1"/>
                </a:solidFill>
              </a:rPr>
              <a:t> and dot products2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dotproduct2.py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numpy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as np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a = np.array([1,2])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b = np.array([2,3])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print('a:          ‘,a)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print('b:          ‘,b)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print('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.dot(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b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):   ’,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.dot(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b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))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print('b.dot(a):   ',b.dot(a))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print('np.dot(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a,b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):',np.dot(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a,b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print('np.dot(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b,a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):',np.dot(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b,a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)))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B520520E-2751-4B51-A2B3-98C03E626B1F}"/>
              </a:ext>
            </a:extLst>
          </p:cNvPr>
          <p:cNvSpPr txBox="1">
            <a:spLocks/>
          </p:cNvSpPr>
          <p:nvPr/>
        </p:nvSpPr>
        <p:spPr>
          <a:xfrm>
            <a:off x="2267744" y="4539841"/>
            <a:ext cx="4968552" cy="209879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</a:rPr>
              <a:t>numpy</a:t>
            </a:r>
            <a:r>
              <a:rPr lang="en-US" sz="1600" b="1" dirty="0">
                <a:solidFill>
                  <a:schemeClr val="tx1"/>
                </a:solidFill>
              </a:rPr>
              <a:t> and dot products2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('a:          ', array([1, 2]))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('b:          ', array([2, 3]))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('a.dot(b):   ', 8)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('b.dot(a):   ', 8)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('np.dot(a,b):', 8)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('np.dot(b,a):', 8)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57529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</a:t>
            </a:r>
            <a:r>
              <a:rPr lang="en-US" altLang="zh-TW" b="1" dirty="0" err="1">
                <a:solidFill>
                  <a:srgbClr val="FFFF00"/>
                </a:solidFill>
              </a:rPr>
              <a:t>numpy</a:t>
            </a:r>
            <a:r>
              <a:rPr lang="en-US" altLang="zh-TW" b="1" dirty="0">
                <a:solidFill>
                  <a:srgbClr val="FFFF00"/>
                </a:solidFill>
              </a:rPr>
              <a:t>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5400600" cy="43924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</a:rPr>
              <a:t>numpy</a:t>
            </a:r>
            <a:r>
              <a:rPr lang="en-US" sz="1600" b="1" dirty="0">
                <a:solidFill>
                  <a:schemeClr val="tx1"/>
                </a:solidFill>
              </a:rPr>
              <a:t> and vector “norm”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array-norm.py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numpy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as np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a = np.array([2,3])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asquare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np.square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(a)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asqsum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 =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np.sum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np.square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(a))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anorm1  =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np.sqrt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np.sum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(a*a))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anorm2  =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np.sqrt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np.sum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np.square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(a)))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anorm3  =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np.linalg.norm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(a)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print('a:      ‘,a)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print('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asquare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:',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asquare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print('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asqsum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: ',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asqsum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print('anorm1: ',anorm1)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print('anorm2: ',anorm2)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print('anorm3: ',anorm3)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046EB140-E1C5-4B61-A4A7-575C61FE36A3}"/>
              </a:ext>
            </a:extLst>
          </p:cNvPr>
          <p:cNvSpPr txBox="1">
            <a:spLocks/>
          </p:cNvSpPr>
          <p:nvPr/>
        </p:nvSpPr>
        <p:spPr>
          <a:xfrm>
            <a:off x="3995936" y="4221088"/>
            <a:ext cx="4536504" cy="21352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</a:rPr>
              <a:t>numpy</a:t>
            </a:r>
            <a:r>
              <a:rPr lang="en-US" sz="1600" b="1" dirty="0">
                <a:solidFill>
                  <a:schemeClr val="tx1"/>
                </a:solidFill>
              </a:rPr>
              <a:t> and vector “norm” (2)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('a:      ', array([2, 3]))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('asquare:', array([4, 9]))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('asqsum: ', 13)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('anorm1: ', 3.605551275463989)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('anorm2: ', 3.605551275463989)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('anorm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3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: ', 3.605551275463989)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0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</a:t>
            </a:r>
            <a:r>
              <a:rPr lang="en-US" altLang="zh-TW" b="1" dirty="0" err="1">
                <a:solidFill>
                  <a:srgbClr val="FFFF00"/>
                </a:solidFill>
              </a:rPr>
              <a:t>numpy</a:t>
            </a:r>
            <a:r>
              <a:rPr lang="en-US" altLang="zh-TW" b="1" dirty="0">
                <a:solidFill>
                  <a:srgbClr val="FFFF00"/>
                </a:solidFill>
              </a:rPr>
              <a:t>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5400600" cy="36003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</a:rPr>
              <a:t>numpy</a:t>
            </a:r>
            <a:r>
              <a:rPr lang="en-US" sz="1600" b="1" dirty="0">
                <a:solidFill>
                  <a:schemeClr val="tx1"/>
                </a:solidFill>
              </a:rPr>
              <a:t> and other products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otherops.py</a:t>
            </a: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numpy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as np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a = np.array([1,2])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b = np.array([3,4])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print('a:           ‘,a)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print('b:           ‘,b)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print('a*b:         ',a*b)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print('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np.sum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(a*b): ',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np.sum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(a*b))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print('(a*b.sum()): ',(a*b).sum())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1019FD54-13CB-4692-B49C-890293AE90C1}"/>
              </a:ext>
            </a:extLst>
          </p:cNvPr>
          <p:cNvSpPr txBox="1">
            <a:spLocks/>
          </p:cNvSpPr>
          <p:nvPr/>
        </p:nvSpPr>
        <p:spPr>
          <a:xfrm>
            <a:off x="3851920" y="1412776"/>
            <a:ext cx="4679540" cy="180019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</a:rPr>
              <a:t>numpy</a:t>
            </a:r>
            <a:r>
              <a:rPr lang="en-US" sz="1600" b="1" dirty="0">
                <a:solidFill>
                  <a:schemeClr val="tx1"/>
                </a:solidFill>
              </a:rPr>
              <a:t> and other products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('a:           ', array([1, 2]))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('b:           ', array([3, 4]))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('a*b:         ', array([3, 8]))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('np.sum(a*b): ', 11)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('(a*b.sum()): ', 11)</a:t>
            </a:r>
          </a:p>
        </p:txBody>
      </p:sp>
    </p:spTree>
    <p:extLst>
      <p:ext uri="{BB962C8B-B14F-4D97-AF65-F5344CB8AC3E}">
        <p14:creationId xmlns:p14="http://schemas.microsoft.com/office/powerpoint/2010/main" val="143637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</a:t>
            </a:r>
            <a:r>
              <a:rPr lang="en-US" altLang="zh-TW" b="1" dirty="0" err="1">
                <a:solidFill>
                  <a:srgbClr val="FFFF00"/>
                </a:solidFill>
              </a:rPr>
              <a:t>numpy</a:t>
            </a:r>
            <a:r>
              <a:rPr lang="en-US" altLang="zh-TW" b="1" dirty="0">
                <a:solidFill>
                  <a:srgbClr val="FFFF00"/>
                </a:solidFill>
              </a:rPr>
              <a:t>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7200800" cy="27363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numpy</a:t>
            </a:r>
            <a:r>
              <a:rPr lang="en-US" sz="1800" dirty="0">
                <a:solidFill>
                  <a:schemeClr val="tx1"/>
                </a:solidFill>
              </a:rPr>
              <a:t> methods: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np.zeroes</a:t>
            </a:r>
            <a:r>
              <a:rPr lang="en-US" sz="1800" dirty="0">
                <a:solidFill>
                  <a:schemeClr val="tx1"/>
                </a:solidFill>
              </a:rPr>
              <a:t>(), </a:t>
            </a:r>
            <a:r>
              <a:rPr lang="en-US" sz="1800" dirty="0" err="1">
                <a:solidFill>
                  <a:schemeClr val="tx1"/>
                </a:solidFill>
              </a:rPr>
              <a:t>np.ones</a:t>
            </a:r>
            <a:r>
              <a:rPr lang="en-US" sz="1800" dirty="0">
                <a:solidFill>
                  <a:schemeClr val="tx1"/>
                </a:solidFill>
              </a:rPr>
              <a:t>(), </a:t>
            </a:r>
            <a:r>
              <a:rPr lang="en-US" sz="1800" dirty="0" err="1">
                <a:solidFill>
                  <a:schemeClr val="tx1"/>
                </a:solidFill>
              </a:rPr>
              <a:t>np.arange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np.reshape</a:t>
            </a:r>
            <a:r>
              <a:rPr lang="en-US" sz="1800" dirty="0">
                <a:solidFill>
                  <a:schemeClr val="tx1"/>
                </a:solidFill>
              </a:rPr>
              <a:t>(), </a:t>
            </a:r>
            <a:r>
              <a:rPr lang="en-US" sz="1800" dirty="0" err="1">
                <a:solidFill>
                  <a:schemeClr val="tx1"/>
                </a:solidFill>
              </a:rPr>
              <a:t>np.mean</a:t>
            </a:r>
            <a:r>
              <a:rPr lang="en-US" sz="1800" dirty="0">
                <a:solidFill>
                  <a:schemeClr val="tx1"/>
                </a:solidFill>
              </a:rPr>
              <a:t>(), </a:t>
            </a:r>
            <a:r>
              <a:rPr lang="en-US" sz="1800" dirty="0" err="1">
                <a:solidFill>
                  <a:schemeClr val="tx1"/>
                </a:solidFill>
              </a:rPr>
              <a:t>np.std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np.shape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PySpark</a:t>
            </a:r>
            <a:r>
              <a:rPr lang="en-US" sz="1800" dirty="0">
                <a:solidFill>
                  <a:schemeClr val="tx1"/>
                </a:solidFill>
              </a:rPr>
              <a:t> and PyCharm IDEs (optional)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PDF available here: </a:t>
            </a: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https://github.com/kailashahirwar/cheatsheets-ai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305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</a:t>
            </a:r>
            <a:r>
              <a:rPr lang="en-US" altLang="zh-TW" b="1" dirty="0" err="1">
                <a:solidFill>
                  <a:srgbClr val="FFFF00"/>
                </a:solidFill>
              </a:rPr>
              <a:t>numpy</a:t>
            </a:r>
            <a:r>
              <a:rPr lang="en-US" altLang="zh-TW" b="1" dirty="0">
                <a:solidFill>
                  <a:srgbClr val="FFFF00"/>
                </a:solidFill>
              </a:rPr>
              <a:t>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Python Scientific Ecosystem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67A0F9-E6CA-42A4-B8C3-A5F5F88F8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772816"/>
            <a:ext cx="6748258" cy="446449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2899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</a:t>
            </a:r>
            <a:r>
              <a:rPr lang="en-US" altLang="zh-TW" b="1" dirty="0" err="1">
                <a:solidFill>
                  <a:srgbClr val="FFFF00"/>
                </a:solidFill>
              </a:rPr>
              <a:t>numpy</a:t>
            </a:r>
            <a:r>
              <a:rPr lang="en-US" altLang="zh-TW" b="1" dirty="0">
                <a:solidFill>
                  <a:srgbClr val="FFFF00"/>
                </a:solidFill>
              </a:rPr>
              <a:t>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4752528" cy="15933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</a:t>
            </a:r>
            <a:r>
              <a:rPr lang="en-US" sz="1600" b="1" dirty="0" err="1">
                <a:solidFill>
                  <a:schemeClr val="tx1"/>
                </a:solidFill>
              </a:rPr>
              <a:t>numpy</a:t>
            </a:r>
            <a:r>
              <a:rPr lang="en-US" sz="1600" b="1" dirty="0">
                <a:solidFill>
                  <a:schemeClr val="tx1"/>
                </a:solidFill>
              </a:rPr>
              <a:t>?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Core library for scientific computing in Python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Provides performant multi-dimensional arrays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Good vectorized math functions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Supports linear algebra, random numbers and FS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6D792B-A6F0-4BFE-B289-7B803D5E3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354" y="1179995"/>
            <a:ext cx="2844579" cy="159333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EEA18378-4D00-42F3-B05E-FAE1CE24D1B3}"/>
              </a:ext>
            </a:extLst>
          </p:cNvPr>
          <p:cNvSpPr txBox="1">
            <a:spLocks/>
          </p:cNvSpPr>
          <p:nvPr/>
        </p:nvSpPr>
        <p:spPr>
          <a:xfrm>
            <a:off x="450006" y="2923212"/>
            <a:ext cx="8352927" cy="295406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https://www.quora.com/What-is-the-relationship-among-NumPy-SciPy-Pandas-and-Scikit-learn-and-when-should-I-use-each-one-of-them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</a:rPr>
              <a:t>Numpy</a:t>
            </a:r>
            <a:r>
              <a:rPr lang="en-US" sz="1600" b="1" dirty="0">
                <a:solidFill>
                  <a:schemeClr val="tx1"/>
                </a:solidFill>
              </a:rPr>
              <a:t>:</a:t>
            </a:r>
            <a:r>
              <a:rPr lang="en-US" sz="1600" dirty="0">
                <a:solidFill>
                  <a:schemeClr val="tx1"/>
                </a:solidFill>
              </a:rPr>
              <a:t> Adds Python support for large, multi-dimensional arrays and matrices, along with a large library of high-level mathematical functions to operate on these arrays.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SciPy</a:t>
            </a:r>
            <a:r>
              <a:rPr lang="en-US" sz="1600" dirty="0">
                <a:solidFill>
                  <a:schemeClr val="tx1"/>
                </a:solidFill>
              </a:rPr>
              <a:t> is a collection of mathematical algorithms and convenience functions built on the </a:t>
            </a:r>
            <a:r>
              <a:rPr lang="en-US" sz="1600" dirty="0" err="1">
                <a:solidFill>
                  <a:schemeClr val="tx1"/>
                </a:solidFill>
              </a:rPr>
              <a:t>Numpy</a:t>
            </a:r>
            <a:r>
              <a:rPr lang="en-US" sz="1600" dirty="0">
                <a:solidFill>
                  <a:schemeClr val="tx1"/>
                </a:solidFill>
              </a:rPr>
              <a:t> extension of Python. It adds significant power to the interactive Python session by providing the user with high-level commands and classes for manipulating and visualizing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Pandas: </a:t>
            </a:r>
            <a:r>
              <a:rPr lang="en-US" sz="1600" dirty="0">
                <a:solidFill>
                  <a:schemeClr val="tx1"/>
                </a:solidFill>
              </a:rPr>
              <a:t>Software library written for data manipulation and analysis in Python. Offers data structures and operations for manipulating numerical tables and time series.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</a:rPr>
              <a:t>Scikit</a:t>
            </a:r>
            <a:r>
              <a:rPr lang="en-US" sz="1600" b="1" dirty="0">
                <a:solidFill>
                  <a:schemeClr val="tx1"/>
                </a:solidFill>
              </a:rPr>
              <a:t>-learn</a:t>
            </a:r>
            <a:r>
              <a:rPr lang="en-US" sz="1600" dirty="0">
                <a:solidFill>
                  <a:schemeClr val="tx1"/>
                </a:solidFill>
              </a:rPr>
              <a:t> is a Python module for machine learning built on top of SciPy and distributed under the 3-Clause BSD license.</a:t>
            </a:r>
          </a:p>
        </p:txBody>
      </p:sp>
    </p:spTree>
    <p:extLst>
      <p:ext uri="{BB962C8B-B14F-4D97-AF65-F5344CB8AC3E}">
        <p14:creationId xmlns:p14="http://schemas.microsoft.com/office/powerpoint/2010/main" val="173243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</a:t>
            </a:r>
            <a:r>
              <a:rPr lang="en-US" altLang="zh-TW" b="1" dirty="0" err="1">
                <a:solidFill>
                  <a:srgbClr val="FFFF00"/>
                </a:solidFill>
              </a:rPr>
              <a:t>numpy</a:t>
            </a:r>
            <a:r>
              <a:rPr lang="en-US" altLang="zh-TW" b="1" dirty="0">
                <a:solidFill>
                  <a:srgbClr val="FFFF00"/>
                </a:solidFill>
              </a:rPr>
              <a:t>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219256" cy="26642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</a:t>
            </a:r>
            <a:r>
              <a:rPr lang="en-US" sz="1600" b="1" dirty="0" err="1">
                <a:solidFill>
                  <a:schemeClr val="tx1"/>
                </a:solidFill>
              </a:rPr>
              <a:t>numpy</a:t>
            </a:r>
            <a:r>
              <a:rPr lang="en-US" sz="1600" b="1" dirty="0">
                <a:solidFill>
                  <a:schemeClr val="tx1"/>
                </a:solidFill>
              </a:rPr>
              <a:t>?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modeled after </a:t>
            </a:r>
            <a:r>
              <a:rPr lang="en-US" sz="1600" dirty="0" err="1">
                <a:solidFill>
                  <a:schemeClr val="tx1"/>
                </a:solidFill>
              </a:rPr>
              <a:t>MatLab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Supports lists, arrays, </a:t>
            </a:r>
            <a:r>
              <a:rPr lang="en-US" sz="1600" dirty="0" err="1">
                <a:solidFill>
                  <a:schemeClr val="tx1"/>
                </a:solidFill>
              </a:rPr>
              <a:t>etc</a:t>
            </a:r>
            <a:r>
              <a:rPr lang="en-US" sz="1600" dirty="0">
                <a:solidFill>
                  <a:schemeClr val="tx1"/>
                </a:solidFill>
              </a:rPr>
              <a:t> (uses less memory)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Very common in TF/Python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Numpy</a:t>
            </a:r>
            <a:r>
              <a:rPr lang="en-US" sz="1600" dirty="0">
                <a:solidFill>
                  <a:schemeClr val="tx1"/>
                </a:solidFill>
              </a:rPr>
              <a:t> treats arrays as vectors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Math ops are performed element-by-element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“doubling” an array: multiplies each element by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“doubling” a list: appends a list to itself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=&gt; for loops with large arrays are slow in Python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833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</a:t>
            </a:r>
            <a:r>
              <a:rPr lang="en-US" altLang="zh-TW" b="1" dirty="0" err="1">
                <a:solidFill>
                  <a:srgbClr val="FFFF00"/>
                </a:solidFill>
              </a:rPr>
              <a:t>numpy</a:t>
            </a:r>
            <a:r>
              <a:rPr lang="en-US" altLang="zh-TW" b="1" dirty="0">
                <a:solidFill>
                  <a:srgbClr val="FFFF00"/>
                </a:solidFill>
              </a:rPr>
              <a:t>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3816424" cy="30243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Lists and arrays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# nparray1.py</a:t>
            </a: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numpy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as np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l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ist1 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= [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1,2,3,4,5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print(list1)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t-BR" sz="1600" dirty="0">
                <a:solidFill>
                  <a:schemeClr val="tx1"/>
                </a:solidFill>
                <a:cs typeface="Courier"/>
              </a:rPr>
              <a:t># [1, 2, 3, 4, 5]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pt-BR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arr1  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=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np.array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([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1,2,3,4,5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print(arr1)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# 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[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1 2 3 4 5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]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4934AF12-0322-45FB-BA4C-110376F1259C}"/>
              </a:ext>
            </a:extLst>
          </p:cNvPr>
          <p:cNvSpPr txBox="1">
            <a:spLocks/>
          </p:cNvSpPr>
          <p:nvPr/>
        </p:nvSpPr>
        <p:spPr>
          <a:xfrm>
            <a:off x="4427984" y="1268761"/>
            <a:ext cx="4248472" cy="324035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Lists and arrays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# nparray2.py</a:t>
            </a: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numpy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as np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list2 = 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[(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1,2,3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), (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4,5,6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print(list2)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#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[(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1, 2, 3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), (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4, 5, 6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arr2  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=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np.array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([(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1,2,3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),(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4,5,6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print(arr2)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t-BR" sz="1600" dirty="0">
                <a:solidFill>
                  <a:schemeClr val="tx1"/>
                </a:solidFill>
                <a:cs typeface="Courier"/>
              </a:rPr>
              <a:t>#[[1 2 3]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# 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[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4 5 6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]]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838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</a:t>
            </a:r>
            <a:r>
              <a:rPr lang="en-US" altLang="zh-TW" b="1" dirty="0" err="1">
                <a:solidFill>
                  <a:srgbClr val="FFFF00"/>
                </a:solidFill>
              </a:rPr>
              <a:t>numpy</a:t>
            </a:r>
            <a:r>
              <a:rPr lang="en-US" altLang="zh-TW" b="1" dirty="0">
                <a:solidFill>
                  <a:srgbClr val="FFFF00"/>
                </a:solidFill>
              </a:rPr>
              <a:t>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6120680" cy="36003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Lists, arrays, and loops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# loop1.py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numpy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as np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list = [1,2,3]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arr1 = np.array([1,2,3])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for e in list: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   print 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for e in arr1: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   print 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16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</a:t>
            </a:r>
            <a:r>
              <a:rPr lang="en-US" altLang="zh-TW" b="1" dirty="0" err="1">
                <a:solidFill>
                  <a:srgbClr val="FFFF00"/>
                </a:solidFill>
              </a:rPr>
              <a:t>numpy</a:t>
            </a:r>
            <a:r>
              <a:rPr lang="en-US" altLang="zh-TW" b="1" dirty="0">
                <a:solidFill>
                  <a:srgbClr val="FFFF00"/>
                </a:solidFill>
              </a:rPr>
              <a:t>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6120680" cy="32403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Appending to Lists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# append1.py</a:t>
            </a: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numpy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as np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list = [1,2,3]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list.append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list = list + [5] 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for e in list: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  print 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419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</a:t>
            </a:r>
            <a:r>
              <a:rPr lang="en-US" altLang="zh-TW" b="1" dirty="0" err="1">
                <a:solidFill>
                  <a:srgbClr val="FFFF00"/>
                </a:solidFill>
              </a:rPr>
              <a:t>numpy</a:t>
            </a:r>
            <a:r>
              <a:rPr lang="en-US" altLang="zh-TW" b="1" dirty="0">
                <a:solidFill>
                  <a:srgbClr val="FFFF00"/>
                </a:solidFill>
              </a:rPr>
              <a:t>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3024336" cy="424847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Appending to Arrays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# append2.py</a:t>
            </a: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numpy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as np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arr1 = np.array([1,2,3])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# these do not work: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#arr1.append(4)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#arr1 = arr1 + [5]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arr1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np.append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(arr1,4)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arr1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np.append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(arr1,[5])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for e in arr1: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   print 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arr2 = arr1 + arr1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for e in arr2: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  print 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78CFB9D3-007F-47E4-AD84-46C5DE9EBA9A}"/>
              </a:ext>
            </a:extLst>
          </p:cNvPr>
          <p:cNvSpPr txBox="1">
            <a:spLocks/>
          </p:cNvSpPr>
          <p:nvPr/>
        </p:nvSpPr>
        <p:spPr>
          <a:xfrm>
            <a:off x="3744886" y="1268761"/>
            <a:ext cx="2808314" cy="266429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>
                <a:solidFill>
                  <a:schemeClr val="tx1"/>
                </a:solidFill>
              </a:rPr>
              <a:t>Appending to Arrays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>
                <a:solidFill>
                  <a:schemeClr val="tx1"/>
                </a:solidFill>
                <a:cs typeface="Courier"/>
              </a:rPr>
              <a:t># append2b.py</a:t>
            </a:r>
            <a:endParaRPr lang="en-US" sz="1600" b="1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>
                <a:solidFill>
                  <a:schemeClr val="tx1"/>
                </a:solidFill>
                <a:cs typeface="Courier"/>
              </a:rPr>
              <a:t>import numpy as np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>
                <a:solidFill>
                  <a:schemeClr val="tx1"/>
                </a:solidFill>
                <a:cs typeface="Courier"/>
              </a:rPr>
              <a:t>arr1 = np.array([1,2,3])</a:t>
            </a:r>
            <a:endParaRPr lang="en-US" sz="160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>
                <a:solidFill>
                  <a:schemeClr val="tx1"/>
                </a:solidFill>
                <a:cs typeface="Courier"/>
              </a:rPr>
              <a:t>arr1 = np.append(arr1,4)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>
                <a:solidFill>
                  <a:schemeClr val="tx1"/>
                </a:solidFill>
                <a:cs typeface="Courier"/>
              </a:rPr>
              <a:t>for e in arr1: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>
                <a:solidFill>
                  <a:schemeClr val="tx1"/>
                </a:solidFill>
                <a:cs typeface="Courier"/>
              </a:rPr>
              <a:t>    print e</a:t>
            </a:r>
            <a:endParaRPr lang="en-US" sz="16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AFBF3B8C-C11B-42D8-9564-7F442FB22A53}"/>
              </a:ext>
            </a:extLst>
          </p:cNvPr>
          <p:cNvSpPr txBox="1">
            <a:spLocks/>
          </p:cNvSpPr>
          <p:nvPr/>
        </p:nvSpPr>
        <p:spPr>
          <a:xfrm>
            <a:off x="3744886" y="4057180"/>
            <a:ext cx="2808314" cy="266429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Appending to Arrays (3)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# append2c.py</a:t>
            </a: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numpy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as np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arr1 = np.array([1,2,3])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arr1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np.append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(arr1,4)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arr2 = arr1 + arr1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for e in arr2: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    print e</a:t>
            </a:r>
          </a:p>
        </p:txBody>
      </p:sp>
    </p:spTree>
    <p:extLst>
      <p:ext uri="{BB962C8B-B14F-4D97-AF65-F5344CB8AC3E}">
        <p14:creationId xmlns:p14="http://schemas.microsoft.com/office/powerpoint/2010/main" val="688813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2982</Words>
  <Application>Microsoft Office PowerPoint</Application>
  <PresentationFormat>On-screen Show (4:3)</PresentationFormat>
  <Paragraphs>443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</vt:lpstr>
      <vt:lpstr>Wingdings</vt:lpstr>
      <vt:lpstr>Office 佈景主題</vt:lpstr>
      <vt:lpstr>2 Introduction to numpy (1)</vt:lpstr>
      <vt:lpstr>2 Introduction to numpy (1)</vt:lpstr>
      <vt:lpstr>2 Introduction to numpy (1)</vt:lpstr>
      <vt:lpstr>2 Introduction to numpy (1)</vt:lpstr>
      <vt:lpstr>2 Introduction to numpy (1)</vt:lpstr>
      <vt:lpstr>2 Introduction to numpy (1)</vt:lpstr>
      <vt:lpstr>2 Introduction to numpy (1)</vt:lpstr>
      <vt:lpstr>2 Introduction to numpy (1)</vt:lpstr>
      <vt:lpstr>2 Introduction to numpy (1)</vt:lpstr>
      <vt:lpstr>2 Introduction to numpy (1)</vt:lpstr>
      <vt:lpstr>2 Introduction to numpy (1)</vt:lpstr>
      <vt:lpstr>2 Introduction to numpy (1)</vt:lpstr>
      <vt:lpstr>2 Introduction to numpy (1)</vt:lpstr>
      <vt:lpstr>2 Introduction to numpy (1)</vt:lpstr>
      <vt:lpstr>2 Introduction to numpy (1)</vt:lpstr>
      <vt:lpstr>2 Introduction to numpy (1)</vt:lpstr>
      <vt:lpstr>2 Introduction to numpy (1)</vt:lpstr>
      <vt:lpstr>2 Introduction to numpy (1)</vt:lpstr>
      <vt:lpstr>2 Introduction to numpy (1)</vt:lpstr>
      <vt:lpstr>2 Introduction to numpy (1)</vt:lpstr>
      <vt:lpstr>2 Introduction to numpy (1)</vt:lpstr>
      <vt:lpstr>2 Introduction to numpy (1)</vt:lpstr>
      <vt:lpstr>2 Introduction to numpy (1)</vt:lpstr>
      <vt:lpstr>2 Introduction to numpy (1)</vt:lpstr>
      <vt:lpstr>2 Introduction to numpy (1)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287</cp:revision>
  <dcterms:created xsi:type="dcterms:W3CDTF">2018-09-28T16:40:41Z</dcterms:created>
  <dcterms:modified xsi:type="dcterms:W3CDTF">2019-02-25T01:06:08Z</dcterms:modified>
</cp:coreProperties>
</file>