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2" r:id="rId14"/>
    <p:sldId id="270" r:id="rId15"/>
    <p:sldId id="271" r:id="rId16"/>
    <p:sldId id="272" r:id="rId17"/>
    <p:sldId id="273" r:id="rId18"/>
    <p:sldId id="274" r:id="rId19"/>
    <p:sldId id="283" r:id="rId20"/>
    <p:sldId id="275" r:id="rId21"/>
    <p:sldId id="276" r:id="rId22"/>
    <p:sldId id="277" r:id="rId23"/>
    <p:sldId id="278" r:id="rId24"/>
    <p:sldId id="279" r:id="rId25"/>
    <p:sldId id="285" r:id="rId26"/>
    <p:sldId id="280" r:id="rId27"/>
    <p:sldId id="281" r:id="rId28"/>
    <p:sldId id="284" r:id="rId29"/>
    <p:sldId id="287" r:id="rId30"/>
    <p:sldId id="288" r:id="rId31"/>
    <p:sldId id="286" r:id="rId32"/>
    <p:sldId id="289" r:id="rId33"/>
    <p:sldId id="291" r:id="rId34"/>
    <p:sldId id="290" r:id="rId35"/>
    <p:sldId id="292" r:id="rId36"/>
    <p:sldId id="259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8" d="100"/>
          <a:sy n="98" d="100"/>
        </p:scale>
        <p:origin x="22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-dev/user/quickstart.html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ilashahirwar/cheatsheets-ai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Introduction to numpy (2)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4680520" cy="47275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Cosine of angle between Vectors (5)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cosine45-135.py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x1 = np.array([1,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1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y1 = np.array([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-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,1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xnorm1 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np.linalg.norm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(x1)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ynorm1 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np.linalg.norm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(y1)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xdoty1  = np.dot(x1,y1)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cosang1 = xdoty1/(xnorm1*ynorm1)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print('x1:     ',x1)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print('y1:     ',y1)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print('xnorm1: ',xnorm1)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print('ynorm1: ',ynorm1)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print('xdoty1: ',xdoty1)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print('cosang1:',cosang1)</a:t>
            </a:r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331B6-A896-4B1D-9468-A34A1869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325577"/>
            <a:ext cx="4042044" cy="40489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5266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4032448" cy="29523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numpy methods (1)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</a:rPr>
              <a:t># sample-numpy.py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</a:rPr>
              <a:t>import numpy as np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</a:rPr>
              <a:t>z1 = np.zeros(5)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</a:rPr>
              <a:t>z2 = np.ones(5)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</a:rPr>
              <a:t>print ('z1 = ',z1)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</a:rPr>
              <a:t>print ('z2 = ',z2)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nl-NL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nl-NL" sz="1600" dirty="0">
                <a:solidFill>
                  <a:schemeClr val="tx1"/>
                </a:solidFill>
              </a:rPr>
              <a:t># z</a:t>
            </a:r>
            <a:r>
              <a:rPr lang="mr-IN" sz="1600" dirty="0">
                <a:solidFill>
                  <a:schemeClr val="tx1"/>
                </a:solidFill>
              </a:rPr>
              <a:t>1 </a:t>
            </a:r>
            <a:r>
              <a:rPr lang="en-US" sz="1600" dirty="0">
                <a:solidFill>
                  <a:schemeClr val="tx1"/>
                </a:solidFill>
              </a:rPr>
              <a:t>= [</a:t>
            </a:r>
            <a:r>
              <a:rPr lang="mr-IN" sz="1600" dirty="0">
                <a:solidFill>
                  <a:schemeClr val="tx1"/>
                </a:solidFill>
              </a:rPr>
              <a:t>0.  0.  0.  0.  0.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z</a:t>
            </a:r>
            <a:r>
              <a:rPr lang="mr-IN" sz="1600" dirty="0">
                <a:solidFill>
                  <a:schemeClr val="tx1"/>
                </a:solidFill>
              </a:rPr>
              <a:t>2 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mr-IN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mr-IN" sz="1600" dirty="0">
                <a:solidFill>
                  <a:schemeClr val="tx1"/>
                </a:solidFill>
              </a:rPr>
              <a:t>1.  1.  1.  1.  1.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A89922FF-23F3-4AC3-88F1-26AD5B3906FD}"/>
              </a:ext>
            </a:extLst>
          </p:cNvPr>
          <p:cNvSpPr txBox="1">
            <a:spLocks/>
          </p:cNvSpPr>
          <p:nvPr/>
        </p:nvSpPr>
        <p:spPr>
          <a:xfrm>
            <a:off x="4644010" y="1268759"/>
            <a:ext cx="4032448" cy="21602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numpy methods (2)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#Filename: sample-arange.py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= </a:t>
            </a:r>
            <a:r>
              <a:rPr lang="en-US" sz="1600" dirty="0" err="1">
                <a:solidFill>
                  <a:schemeClr val="tx1"/>
                </a:solidFill>
              </a:rPr>
              <a:t>np.arange</a:t>
            </a:r>
            <a:r>
              <a:rPr lang="en-US" sz="1600" dirty="0">
                <a:solidFill>
                  <a:schemeClr val="tx1"/>
                </a:solidFill>
              </a:rPr>
              <a:t>(12) # 0 to 11 inclusive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 ('a = ',a)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nl-NL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</a:rPr>
              <a:t># a = [0 1 2 3 4 5 6 7 8 9 10 11] 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A78145-01DF-456B-A511-C434FB6E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391246"/>
            <a:ext cx="4054756" cy="19651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7CC8F-FA7E-4976-982E-029F5A9D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607171"/>
            <a:ext cx="4032448" cy="14613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6009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384376" cy="34563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numpy methods (3)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Filename: sample-reshape.py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“reshapes” into rows x columns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</a:rPr>
              <a:t>x = np.arange(12)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fr-FR" sz="1600" dirty="0">
                <a:solidFill>
                  <a:schemeClr val="tx1"/>
                </a:solidFill>
              </a:rPr>
              <a:t>print (x.reshape(3,4))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fr-FR" sz="1600" dirty="0">
                <a:solidFill>
                  <a:schemeClr val="tx1"/>
                </a:solidFill>
              </a:rPr>
              <a:t># 12 elements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fr-FR" sz="1600" dirty="0">
                <a:solidFill>
                  <a:schemeClr val="tx1"/>
                </a:solidFill>
              </a:rPr>
              <a:t>print (x.reshape(6,2))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fr-FR" sz="1600" dirty="0">
                <a:solidFill>
                  <a:schemeClr val="tx1"/>
                </a:solidFill>
              </a:rPr>
              <a:t># 12 elements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s-ES" sz="1600" dirty="0">
                <a:solidFill>
                  <a:schemeClr val="tx1"/>
                </a:solidFill>
              </a:rPr>
              <a:t>print (x.reshape(6,4))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s-ES" sz="1600" dirty="0">
                <a:solidFill>
                  <a:schemeClr val="tx1"/>
                </a:solidFill>
              </a:rPr>
              <a:t># Error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74D894-E8EF-4812-A579-C01A88A1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268759"/>
            <a:ext cx="4826521" cy="51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0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A89922FF-23F3-4AC3-88F1-26AD5B3906FD}"/>
              </a:ext>
            </a:extLst>
          </p:cNvPr>
          <p:cNvSpPr txBox="1">
            <a:spLocks/>
          </p:cNvSpPr>
          <p:nvPr/>
        </p:nvSpPr>
        <p:spPr>
          <a:xfrm>
            <a:off x="1524000" y="1272257"/>
            <a:ext cx="3984104" cy="273630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numpy methods (4)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Filename: sample-range-reshape.py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= </a:t>
            </a:r>
            <a:r>
              <a:rPr lang="en-US" sz="1600" dirty="0" err="1">
                <a:solidFill>
                  <a:schemeClr val="tx1"/>
                </a:solidFill>
              </a:rPr>
              <a:t>np.arange</a:t>
            </a:r>
            <a:r>
              <a:rPr lang="en-US" sz="1600" dirty="0">
                <a:solidFill>
                  <a:schemeClr val="tx1"/>
                </a:solidFill>
              </a:rPr>
              <a:t>(12).reshape((2,6))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 ('a = ', 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nl-NL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de-DE" sz="1600" dirty="0">
                <a:solidFill>
                  <a:schemeClr val="tx1"/>
                </a:solidFill>
                <a:cs typeface="Courier"/>
              </a:rPr>
              <a:t># </a:t>
            </a:r>
            <a:r>
              <a:rPr lang="pt-BR" sz="1600" dirty="0">
                <a:solidFill>
                  <a:schemeClr val="tx1"/>
                </a:solidFill>
                <a:cs typeface="Courier"/>
              </a:rPr>
              <a:t>a =   [[ 0  1  2  3  4  5]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# [ 6  7  8  9 10 11]]</a:t>
            </a:r>
            <a:endParaRPr lang="nl-NL" sz="1600" dirty="0">
              <a:solidFill>
                <a:schemeClr val="tx1"/>
              </a:solidFill>
              <a:cs typeface="Couri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E5692E-2D33-43D5-AE74-99384B97F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082318"/>
            <a:ext cx="5924550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7554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978" y="1268760"/>
            <a:ext cx="4896544" cy="27363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numpy methods (5)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Filename: sample-range-resize.py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 = </a:t>
            </a:r>
            <a:r>
              <a:rPr lang="en-US" sz="1600" dirty="0" err="1">
                <a:solidFill>
                  <a:schemeClr val="tx1"/>
                </a:solidFill>
              </a:rPr>
              <a:t>np.arange</a:t>
            </a:r>
            <a:r>
              <a:rPr lang="en-US" sz="1600" dirty="0">
                <a:solidFill>
                  <a:schemeClr val="tx1"/>
                </a:solidFill>
              </a:rPr>
              <a:t>(12)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 = </a:t>
            </a:r>
            <a:r>
              <a:rPr lang="en-US" sz="1600" dirty="0" err="1">
                <a:solidFill>
                  <a:schemeClr val="tx1"/>
                </a:solidFill>
              </a:rPr>
              <a:t>np.resize</a:t>
            </a:r>
            <a:r>
              <a:rPr lang="en-US" sz="1600" dirty="0">
                <a:solidFill>
                  <a:schemeClr val="tx1"/>
                </a:solidFill>
              </a:rPr>
              <a:t>(x,6) # first 6 elements of 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 ('x = ‘,x)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 ('y = ',y)</a:t>
            </a:r>
            <a:endParaRPr lang="nl-NL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de-DE" sz="1600" dirty="0">
                <a:solidFill>
                  <a:schemeClr val="tx1"/>
                </a:solidFill>
                <a:cs typeface="Courier"/>
              </a:rPr>
              <a:t># </a:t>
            </a:r>
            <a:r>
              <a:rPr lang="es-ES" sz="1600" dirty="0">
                <a:solidFill>
                  <a:schemeClr val="tx1"/>
                </a:solidFill>
                <a:cs typeface="Courier"/>
              </a:rPr>
              <a:t>x =  [ 0  1  2  3  4  5  6  7  8  9 10 11]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s-ES" sz="1600" dirty="0">
                <a:solidFill>
                  <a:schemeClr val="tx1"/>
                </a:solidFill>
                <a:cs typeface="Courier"/>
              </a:rPr>
              <a:t># y =  [0 1 2 3 4 5]</a:t>
            </a:r>
            <a:endParaRPr lang="de-DE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3EEDD-89CF-4520-A6DF-FAB26919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49079"/>
            <a:ext cx="5972175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288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6" y="1268761"/>
            <a:ext cx="7422901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numpy methods (6)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Filename: sample-resize2.py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 = </a:t>
            </a:r>
            <a:r>
              <a:rPr lang="en-US" sz="1600" dirty="0" err="1">
                <a:solidFill>
                  <a:schemeClr val="tx1"/>
                </a:solidFill>
              </a:rPr>
              <a:t>np.arange</a:t>
            </a:r>
            <a:r>
              <a:rPr lang="en-US" sz="1600" dirty="0">
                <a:solidFill>
                  <a:schemeClr val="tx1"/>
                </a:solidFill>
              </a:rPr>
              <a:t>(12)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 = </a:t>
            </a:r>
            <a:r>
              <a:rPr lang="en-US" sz="1600" dirty="0" err="1">
                <a:solidFill>
                  <a:schemeClr val="tx1"/>
                </a:solidFill>
              </a:rPr>
              <a:t>np.resize</a:t>
            </a:r>
            <a:r>
              <a:rPr lang="en-US" sz="1600" dirty="0">
                <a:solidFill>
                  <a:schemeClr val="tx1"/>
                </a:solidFill>
              </a:rPr>
              <a:t>(x,24) # creates a duplicate of 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 ('x = ‘,x)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 ('y = ',y)</a:t>
            </a:r>
            <a:endParaRPr lang="nl-NL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de-DE" sz="1600" dirty="0">
                <a:solidFill>
                  <a:schemeClr val="tx1"/>
                </a:solidFill>
              </a:rPr>
              <a:t># x =  [ 0  1  2  3  4  5  6  7  8  9 10 11]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de-DE" sz="1600" dirty="0">
                <a:solidFill>
                  <a:schemeClr val="tx1"/>
                </a:solidFill>
              </a:rPr>
              <a:t># y =  [ 0  1  2  3  4  5  6  7  8  9 10 11  0  1  2  3  4  5  6  7  8  9 10 11]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0E224-33BE-439A-9B91-030D9C0A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039345"/>
            <a:ext cx="59150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8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0"/>
            <a:ext cx="3462461" cy="48245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Useful numpy methods (7): Slices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# slices1.py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a = </a:t>
            </a:r>
            <a:r>
              <a:rPr lang="en-US" sz="1400" dirty="0" err="1">
                <a:solidFill>
                  <a:schemeClr val="tx1"/>
                </a:solidFill>
              </a:rPr>
              <a:t>np.arange</a:t>
            </a:r>
            <a:r>
              <a:rPr lang="en-US" sz="1400" dirty="0">
                <a:solidFill>
                  <a:schemeClr val="tx1"/>
                </a:solidFill>
              </a:rPr>
              <a:t>(8)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print('a: ‘,a)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d1 = </a:t>
            </a:r>
            <a:r>
              <a:rPr lang="en-US" sz="1400" dirty="0" err="1">
                <a:solidFill>
                  <a:schemeClr val="tx1"/>
                </a:solidFill>
              </a:rPr>
              <a:t>np.asanyarray</a:t>
            </a:r>
            <a:r>
              <a:rPr lang="en-US" sz="1400" dirty="0">
                <a:solidFill>
                  <a:schemeClr val="tx1"/>
                </a:solidFill>
              </a:rPr>
              <a:t>(a[:1:])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print('d1: ',d1)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d2 = </a:t>
            </a:r>
            <a:r>
              <a:rPr lang="en-US" sz="1400" dirty="0" err="1">
                <a:solidFill>
                  <a:schemeClr val="tx1"/>
                </a:solidFill>
              </a:rPr>
              <a:t>np.asanyarray</a:t>
            </a:r>
            <a:r>
              <a:rPr lang="en-US" sz="1400" dirty="0">
                <a:solidFill>
                  <a:schemeClr val="tx1"/>
                </a:solidFill>
              </a:rPr>
              <a:t>(a[:2:])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print('d2: ',d2)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d3 = </a:t>
            </a:r>
            <a:r>
              <a:rPr lang="en-US" sz="1400" dirty="0" err="1">
                <a:solidFill>
                  <a:schemeClr val="tx1"/>
                </a:solidFill>
              </a:rPr>
              <a:t>np.asanyarray</a:t>
            </a:r>
            <a:r>
              <a:rPr lang="en-US" sz="1400" dirty="0">
                <a:solidFill>
                  <a:schemeClr val="tx1"/>
                </a:solidFill>
              </a:rPr>
              <a:t>(a[:3:])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print('d3: ',d3)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range1 = 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d4 = </a:t>
            </a:r>
            <a:r>
              <a:rPr lang="en-US" sz="1400" dirty="0" err="1">
                <a:solidFill>
                  <a:schemeClr val="tx1"/>
                </a:solidFill>
              </a:rPr>
              <a:t>np.asanyarray</a:t>
            </a:r>
            <a:r>
              <a:rPr lang="en-US" sz="1400" dirty="0">
                <a:solidFill>
                  <a:schemeClr val="tx1"/>
                </a:solidFill>
              </a:rPr>
              <a:t>(a[:range1:])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print('d4: ',d4)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400" dirty="0">
                <a:solidFill>
                  <a:schemeClr val="tx1"/>
                </a:solidFill>
              </a:rPr>
              <a:t>#a:   [0 1 2 3 4 5 6 7]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400" dirty="0">
                <a:solidFill>
                  <a:schemeClr val="tx1"/>
                </a:solidFill>
              </a:rPr>
              <a:t>#d1:  [0]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400" dirty="0">
                <a:solidFill>
                  <a:schemeClr val="tx1"/>
                </a:solidFill>
              </a:rPr>
              <a:t>#d2:  [0 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400" dirty="0">
                <a:solidFill>
                  <a:schemeClr val="tx1"/>
                </a:solidFill>
              </a:rPr>
              <a:t>#d3:  [0 1 2]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400" dirty="0">
                <a:solidFill>
                  <a:schemeClr val="tx1"/>
                </a:solidFill>
              </a:rPr>
              <a:t>#d4:  [0 1 2 3]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06F80-F7EE-4B0E-BED3-53E7C1EF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284" y="1268760"/>
            <a:ext cx="4398565" cy="36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6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0"/>
            <a:ext cx="3462461" cy="47275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numpy methods (9): Slices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slices2.py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a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np.arange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(8)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rint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a: 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,a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d1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np.asanyarray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(a[0:1])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rint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d1: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,d1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d2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np.asanyarray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(a[0:4])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d2: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’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,d2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d3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np.asanyarray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(a[2:5])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d3: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’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,d3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d4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np.asanyarray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(a[1:])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d4: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’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,d4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d5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np.asanyarray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(a[:-1])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print(‘d5: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',d5)</a:t>
            </a:r>
            <a:endParaRPr lang="pt-BR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9E072D75-F92B-468A-8B6A-95176E3D82DE}"/>
              </a:ext>
            </a:extLst>
          </p:cNvPr>
          <p:cNvSpPr txBox="1">
            <a:spLocks/>
          </p:cNvSpPr>
          <p:nvPr/>
        </p:nvSpPr>
        <p:spPr>
          <a:xfrm>
            <a:off x="4355976" y="1285228"/>
            <a:ext cx="4132055" cy="2719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numpy methods (10): Slices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Output from slices2.py: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a: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’, 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0,1,2,3,4,5,6, 7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d1: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 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0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(‘d2: ‘, array([0, 1, 2, 3]))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d3: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’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 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2, 3, 4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d4: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‘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 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1,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2,3,4,5,6,7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d5: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 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0,1,2,3,4,5,6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]))</a:t>
            </a:r>
            <a:endParaRPr lang="mr-IN" sz="1600" dirty="0">
              <a:solidFill>
                <a:schemeClr val="tx1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347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2"/>
            <a:ext cx="4542581" cy="47256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numpy methods (11): Slices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slices3.py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 = np.array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1,2,3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],[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4,5,6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],[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7,8,9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a: 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,a)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d1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np.asanyarray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(a[0:1])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d1: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,d1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d2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np.asanyarray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(a[1:3])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d2: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,d2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d3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np.asanyarray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(a[1:])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d3: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,d3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d4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np.asanyarray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(a[:-1]) # omit last 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d4: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,d4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d5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np.asanyarray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(a[-1])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d5: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,d5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2DF0642B-8254-48A5-AA4F-A55B79488A39}"/>
              </a:ext>
            </a:extLst>
          </p:cNvPr>
          <p:cNvSpPr txBox="1">
            <a:spLocks/>
          </p:cNvSpPr>
          <p:nvPr/>
        </p:nvSpPr>
        <p:spPr>
          <a:xfrm>
            <a:off x="5148065" y="1233738"/>
            <a:ext cx="2736304" cy="320337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a:   [[1 2 3]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 [4 5 6]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 [7 8 9]]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d1:  [[1 2 3]]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d2:  [[4 5 6]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 [7 8 9]]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d3:  [[4 5 6]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 [7 8 9]]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d4:  [[1 2 3]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 [4 5 6]]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d5:  [7 8 9]</a:t>
            </a:r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pt-BR" sz="1600" dirty="0">
              <a:solidFill>
                <a:schemeClr val="tx1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02420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2"/>
            <a:ext cx="4542581" cy="47275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Useful numpy methods (11): Slices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"/>
              </a:rPr>
              <a:t># slices3.py</a:t>
            </a:r>
            <a:endParaRPr lang="en-US" sz="14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"/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400" dirty="0">
                <a:solidFill>
                  <a:schemeClr val="tx1"/>
                </a:solidFill>
                <a:cs typeface="Courier"/>
              </a:rPr>
              <a:t>a = np.array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([[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1,2,3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],[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4,5,6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],[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7,8,9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]])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4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a:  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,a)</a:t>
            </a:r>
            <a:endParaRPr lang="en-US" sz="14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"/>
              </a:rPr>
              <a:t>d1 = 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np.asanyarray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(a[0:1])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4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d1: 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,d1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"/>
              </a:rPr>
              <a:t>d2 = 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np.asanyarray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(a[1:3])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4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d2: 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,d2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"/>
              </a:rPr>
              <a:t>d3 = 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np.asanyarray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(a[1:])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4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d3: 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,d3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"/>
              </a:rPr>
              <a:t>d4 = 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np.asanyarray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(a[:-1]) # omit last 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4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d4: 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,d4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"/>
              </a:rPr>
              <a:t>d5 = 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np.asanyarray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(a[-1])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400" dirty="0">
                <a:solidFill>
                  <a:schemeClr val="tx1"/>
                </a:solidFill>
                <a:cs typeface="Courier"/>
              </a:rPr>
              <a:t>print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(‘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d5: 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,d5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400" dirty="0">
                <a:solidFill>
                  <a:schemeClr val="tx1"/>
                </a:solidFill>
                <a:cs typeface="Courier"/>
              </a:rPr>
              <a:t>a:   [[1 2 3]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400" dirty="0">
                <a:solidFill>
                  <a:schemeClr val="tx1"/>
                </a:solidFill>
                <a:cs typeface="Courier"/>
              </a:rPr>
              <a:t> [4 5 6]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400" dirty="0">
                <a:solidFill>
                  <a:schemeClr val="tx1"/>
                </a:solidFill>
                <a:cs typeface="Courier"/>
              </a:rPr>
              <a:t> [7 8 9]]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400" dirty="0">
                <a:solidFill>
                  <a:schemeClr val="tx1"/>
                </a:solidFill>
                <a:cs typeface="Courier"/>
              </a:rPr>
              <a:t>d1:  [[1 2 3]]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400" dirty="0">
                <a:solidFill>
                  <a:schemeClr val="tx1"/>
                </a:solidFill>
                <a:cs typeface="Courier"/>
              </a:rPr>
              <a:t>d2:  [[4 5 6]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400" dirty="0">
                <a:solidFill>
                  <a:schemeClr val="tx1"/>
                </a:solidFill>
                <a:cs typeface="Courier"/>
              </a:rPr>
              <a:t> [7 8 9]]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400" dirty="0">
                <a:solidFill>
                  <a:schemeClr val="tx1"/>
                </a:solidFill>
                <a:cs typeface="Courier"/>
              </a:rPr>
              <a:t>d3:  [[4 5 6]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400" dirty="0">
                <a:solidFill>
                  <a:schemeClr val="tx1"/>
                </a:solidFill>
                <a:cs typeface="Courier"/>
              </a:rPr>
              <a:t> [7 8 9]]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400" dirty="0">
                <a:solidFill>
                  <a:schemeClr val="tx1"/>
                </a:solidFill>
                <a:cs typeface="Courier"/>
              </a:rPr>
              <a:t>d4:  [[1 2 3]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400" dirty="0">
                <a:solidFill>
                  <a:schemeClr val="tx1"/>
                </a:solidFill>
                <a:cs typeface="Courier"/>
              </a:rPr>
              <a:t> [4 5 6]]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400" dirty="0">
                <a:solidFill>
                  <a:schemeClr val="tx1"/>
                </a:solidFill>
                <a:cs typeface="Courier"/>
              </a:rPr>
              <a:t>d5:  [7 8 9]</a:t>
            </a:r>
            <a:endParaRPr lang="mr-IN" sz="14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pt-BR" sz="14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444FA-F33F-4215-957C-710C6B65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916832"/>
            <a:ext cx="3819188" cy="38993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802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Trigonometric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sine/cosine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Cosine of angle between vectors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Useful numpy methods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Best fit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np.linspace</a:t>
            </a:r>
            <a:r>
              <a:rPr lang="en-US" sz="1600" dirty="0">
                <a:solidFill>
                  <a:schemeClr val="tx1"/>
                </a:solidFill>
              </a:rPr>
              <a:t>() method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Matrices and vectors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1"/>
            <a:ext cx="8225333" cy="38884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numpy methods (11): Stats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Filename: sample-mean-std.py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cs typeface="Courier"/>
              </a:rPr>
              <a:t>x2 = np.arange(8) # 0, 1, 2, 3, 4, 5, 6, 7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cs typeface="Courier"/>
              </a:rPr>
              <a:t>print 'x2.mean = ',x2.mean()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cs typeface="Courier"/>
              </a:rPr>
              <a:t>print 'x2.std  = ',x2.std()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cs typeface="Courier"/>
              </a:rPr>
              <a:t>x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3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= 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x2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-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x2.mean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())/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x2.std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 'x3 mean = ',x3.mean()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 'x3 std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 = '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,x3.std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x2 m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ean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3.5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x2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st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d  =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2.29128784748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x3 mean = 0.0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x3 std 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=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1.0</a:t>
            </a:r>
            <a:endParaRPr lang="pt-BR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24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1"/>
            <a:ext cx="8225333" cy="36724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Best Fit for Lines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xs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np.array</a:t>
            </a:r>
            <a:r>
              <a:rPr lang="en-US" sz="1600" dirty="0">
                <a:solidFill>
                  <a:schemeClr val="tx1"/>
                </a:solidFill>
              </a:rPr>
              <a:t>([1,2,3,4,5], </a:t>
            </a:r>
            <a:r>
              <a:rPr lang="en-US" sz="1600" dirty="0" err="1">
                <a:solidFill>
                  <a:schemeClr val="tx1"/>
                </a:solidFill>
              </a:rPr>
              <a:t>dtype</a:t>
            </a:r>
            <a:r>
              <a:rPr lang="en-US" sz="1600" dirty="0">
                <a:solidFill>
                  <a:schemeClr val="tx1"/>
                </a:solidFill>
              </a:rPr>
              <a:t>=np.float64)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ys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np.array</a:t>
            </a:r>
            <a:r>
              <a:rPr lang="en-US" sz="1600" dirty="0">
                <a:solidFill>
                  <a:schemeClr val="tx1"/>
                </a:solidFill>
              </a:rPr>
              <a:t>([1,2,3,4,5], </a:t>
            </a:r>
            <a:r>
              <a:rPr lang="en-US" sz="1600" dirty="0" err="1">
                <a:solidFill>
                  <a:schemeClr val="tx1"/>
                </a:solidFill>
              </a:rPr>
              <a:t>dtype</a:t>
            </a:r>
            <a:r>
              <a:rPr lang="en-US" sz="1600" dirty="0">
                <a:solidFill>
                  <a:schemeClr val="tx1"/>
                </a:solidFill>
              </a:rPr>
              <a:t>=np.float64)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def </a:t>
            </a:r>
            <a:r>
              <a:rPr lang="en-US" sz="1600" dirty="0" err="1">
                <a:solidFill>
                  <a:schemeClr val="tx1"/>
                </a:solidFill>
              </a:rPr>
              <a:t>best_fit_slope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xs,ys</a:t>
            </a:r>
            <a:r>
              <a:rPr lang="en-US" sz="1600" dirty="0">
                <a:solidFill>
                  <a:schemeClr val="tx1"/>
                </a:solidFill>
              </a:rPr>
              <a:t>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 = (((</a:t>
            </a:r>
            <a:r>
              <a:rPr lang="en-US" sz="1600" dirty="0" err="1">
                <a:solidFill>
                  <a:schemeClr val="tx1"/>
                </a:solidFill>
              </a:rPr>
              <a:t>np.mean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xs</a:t>
            </a:r>
            <a:r>
              <a:rPr lang="en-US" sz="1600" dirty="0">
                <a:solidFill>
                  <a:schemeClr val="tx1"/>
                </a:solidFill>
              </a:rPr>
              <a:t>)*</a:t>
            </a:r>
            <a:r>
              <a:rPr lang="en-US" sz="1600" dirty="0" err="1">
                <a:solidFill>
                  <a:schemeClr val="tx1"/>
                </a:solidFill>
              </a:rPr>
              <a:t>np.mean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ys</a:t>
            </a:r>
            <a:r>
              <a:rPr lang="en-US" sz="1600" dirty="0">
                <a:solidFill>
                  <a:schemeClr val="tx1"/>
                </a:solidFill>
              </a:rPr>
              <a:t>))-</a:t>
            </a:r>
            <a:r>
              <a:rPr lang="en-US" sz="1600" dirty="0" err="1">
                <a:solidFill>
                  <a:schemeClr val="tx1"/>
                </a:solidFill>
              </a:rPr>
              <a:t>np.mean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xs</a:t>
            </a:r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ys</a:t>
            </a:r>
            <a:r>
              <a:rPr lang="en-US" sz="1600" dirty="0">
                <a:solidFill>
                  <a:schemeClr val="tx1"/>
                </a:solidFill>
              </a:rPr>
              <a:t>)) 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((</a:t>
            </a:r>
            <a:r>
              <a:rPr lang="en-US" sz="1600" dirty="0" err="1">
                <a:solidFill>
                  <a:schemeClr val="tx1"/>
                </a:solidFill>
              </a:rPr>
              <a:t>np.mean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xs</a:t>
            </a:r>
            <a:r>
              <a:rPr lang="en-US" sz="1600" dirty="0">
                <a:solidFill>
                  <a:schemeClr val="tx1"/>
                </a:solidFill>
              </a:rPr>
              <a:t>)*</a:t>
            </a:r>
            <a:r>
              <a:rPr lang="en-US" sz="1600" dirty="0" err="1">
                <a:solidFill>
                  <a:schemeClr val="tx1"/>
                </a:solidFill>
              </a:rPr>
              <a:t>np.mean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xs</a:t>
            </a:r>
            <a:r>
              <a:rPr lang="en-US" sz="1600" dirty="0">
                <a:solidFill>
                  <a:schemeClr val="tx1"/>
                </a:solidFill>
              </a:rPr>
              <a:t>)) - </a:t>
            </a:r>
            <a:r>
              <a:rPr lang="en-US" sz="1600" dirty="0" err="1">
                <a:solidFill>
                  <a:schemeClr val="tx1"/>
                </a:solidFill>
              </a:rPr>
              <a:t>np.mean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xs</a:t>
            </a:r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xs</a:t>
            </a:r>
            <a:r>
              <a:rPr lang="en-US" sz="1600" dirty="0">
                <a:solidFill>
                  <a:schemeClr val="tx1"/>
                </a:solidFill>
              </a:rPr>
              <a:t>)))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return 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 = </a:t>
            </a:r>
            <a:r>
              <a:rPr lang="en-US" sz="1600" dirty="0" err="1">
                <a:solidFill>
                  <a:schemeClr val="tx1"/>
                </a:solidFill>
              </a:rPr>
              <a:t>best_fit_slope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xs,ys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print('</a:t>
            </a:r>
            <a:r>
              <a:rPr lang="en-US" sz="1600" dirty="0" err="1">
                <a:solidFill>
                  <a:schemeClr val="tx1"/>
                </a:solidFill>
              </a:rPr>
              <a:t>m:’,m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 = </a:t>
            </a:r>
            <a:r>
              <a:rPr lang="en-US" sz="1600" dirty="0" err="1">
                <a:solidFill>
                  <a:schemeClr val="tx1"/>
                </a:solidFill>
              </a:rPr>
              <a:t>np.sum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ys</a:t>
            </a:r>
            <a:r>
              <a:rPr lang="en-US" sz="1600" dirty="0">
                <a:solidFill>
                  <a:schemeClr val="tx1"/>
                </a:solidFill>
              </a:rPr>
              <a:t>) - m * </a:t>
            </a:r>
            <a:r>
              <a:rPr lang="en-US" sz="1600" dirty="0" err="1">
                <a:solidFill>
                  <a:schemeClr val="tx1"/>
                </a:solidFill>
              </a:rPr>
              <a:t>np.sum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xs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print('</a:t>
            </a:r>
            <a:r>
              <a:rPr lang="en-US" sz="1600" dirty="0" err="1">
                <a:solidFill>
                  <a:schemeClr val="tx1"/>
                </a:solidFill>
              </a:rPr>
              <a:t>b:',b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EA035-1AE6-4208-AC62-09DD3071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392997"/>
            <a:ext cx="4620822" cy="33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19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1"/>
            <a:ext cx="8225333" cy="4392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Best Fit for Lines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plot-best-fit2.py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xs = np.array([1,2,3,4,5], dtype=np.float64)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ys = np.array([1,2,3,4,5], dtype=np.float64)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def best_fit_slope(xs,ys):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m = (((np.mean(xs)*np.mean(ys))-np.mean(xs*ys)) /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   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((np.mean(xs)**2) - np.mean(xs**2)))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b = np.sum(ys) - m * np.sum(xs)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return m, 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m,b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best_fit_slope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xs,ys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print('m:',m,'b:',b)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606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1"/>
            <a:ext cx="3750493" cy="41764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Best Fit for Lines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regression_line</a:t>
            </a:r>
            <a:r>
              <a:rPr lang="en-US" sz="1600" dirty="0">
                <a:solidFill>
                  <a:schemeClr val="tx1"/>
                </a:solidFill>
              </a:rPr>
              <a:t> = [(m*x)+b for x in </a:t>
            </a:r>
            <a:r>
              <a:rPr lang="en-US" sz="1600" dirty="0" err="1">
                <a:solidFill>
                  <a:schemeClr val="tx1"/>
                </a:solidFill>
              </a:rPr>
              <a:t>xs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</a:t>
            </a:r>
            <a:r>
              <a:rPr lang="en-US" sz="1600" dirty="0" err="1">
                <a:solidFill>
                  <a:schemeClr val="tx1"/>
                </a:solidFill>
              </a:rPr>
              <a:t>regression_line</a:t>
            </a:r>
            <a:r>
              <a:rPr lang="en-US" sz="1600" dirty="0">
                <a:solidFill>
                  <a:schemeClr val="tx1"/>
                </a:solidFill>
              </a:rPr>
              <a:t> = []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#for x in </a:t>
            </a:r>
            <a:r>
              <a:rPr lang="en-US" sz="1600" dirty="0" err="1">
                <a:solidFill>
                  <a:schemeClr val="tx1"/>
                </a:solidFill>
              </a:rPr>
              <a:t>xs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 </a:t>
            </a:r>
            <a:r>
              <a:rPr lang="en-US" sz="1600" dirty="0" err="1">
                <a:solidFill>
                  <a:schemeClr val="tx1"/>
                </a:solidFill>
              </a:rPr>
              <a:t>regression_line.append</a:t>
            </a:r>
            <a:r>
              <a:rPr lang="en-US" sz="1600" dirty="0">
                <a:solidFill>
                  <a:schemeClr val="tx1"/>
                </a:solidFill>
              </a:rPr>
              <a:t>((m*x)+b)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matplotlib.pyplot</a:t>
            </a:r>
            <a:r>
              <a:rPr lang="en-US" sz="1600" dirty="0">
                <a:solidFill>
                  <a:schemeClr val="tx1"/>
                </a:solidFill>
              </a:rPr>
              <a:t> as </a:t>
            </a:r>
            <a:r>
              <a:rPr lang="en-US" sz="1600" dirty="0" err="1">
                <a:solidFill>
                  <a:schemeClr val="tx1"/>
                </a:solidFill>
              </a:rPr>
              <a:t>plt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from matplotlib import style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style.use</a:t>
            </a:r>
            <a:r>
              <a:rPr lang="en-US" sz="1600" dirty="0">
                <a:solidFill>
                  <a:schemeClr val="tx1"/>
                </a:solidFill>
              </a:rPr>
              <a:t>('</a:t>
            </a:r>
            <a:r>
              <a:rPr lang="en-US" sz="1600" dirty="0" err="1">
                <a:solidFill>
                  <a:schemeClr val="tx1"/>
                </a:solidFill>
              </a:rPr>
              <a:t>ggplot</a:t>
            </a:r>
            <a:r>
              <a:rPr lang="en-US" sz="1600" dirty="0">
                <a:solidFill>
                  <a:schemeClr val="tx1"/>
                </a:solidFill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plt.scatter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xs,ys,color</a:t>
            </a:r>
            <a:r>
              <a:rPr lang="en-US" sz="1600" dirty="0">
                <a:solidFill>
                  <a:schemeClr val="tx1"/>
                </a:solidFill>
              </a:rPr>
              <a:t>='#0000FF’)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plt.plot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xs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regression_line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plt.show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538FCDDC-0CB3-4332-BAEC-45937518B573}"/>
              </a:ext>
            </a:extLst>
          </p:cNvPr>
          <p:cNvSpPr txBox="1">
            <a:spLocks/>
          </p:cNvSpPr>
          <p:nvPr/>
        </p:nvSpPr>
        <p:spPr>
          <a:xfrm>
            <a:off x="4572000" y="1268761"/>
            <a:ext cx="4114800" cy="41764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>
                <a:solidFill>
                  <a:schemeClr val="tx1"/>
                </a:solidFill>
              </a:rPr>
              <a:t>Best Fit for Lines 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regression_line = [(m*x)+b for x in xs]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#regression_line = []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#for x in xs: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#  regression_line.append((m*x)+b)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import matplotlib.pyplot as plt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from matplotlib import style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style.use('ggplot’)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plt.scatter(xs,ys,color='#0000FF’)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plt.plot(xs, regression_line)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plt.show()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57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1"/>
            <a:ext cx="7350893" cy="20162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Numpy </a:t>
            </a:r>
            <a:r>
              <a:rPr lang="en-US" sz="1600" b="1" dirty="0" err="1">
                <a:solidFill>
                  <a:schemeClr val="tx1"/>
                </a:solidFill>
              </a:rPr>
              <a:t>linspace</a:t>
            </a:r>
            <a:r>
              <a:rPr lang="en-US" sz="1600" b="1" dirty="0">
                <a:solidFill>
                  <a:schemeClr val="tx1"/>
                </a:solidFill>
              </a:rPr>
              <a:t>()?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 err="1">
                <a:solidFill>
                  <a:schemeClr val="tx1"/>
                </a:solidFill>
              </a:rPr>
              <a:t>linspace</a:t>
            </a:r>
            <a:r>
              <a:rPr lang="en-US" sz="1600" dirty="0">
                <a:solidFill>
                  <a:schemeClr val="tx1"/>
                </a:solidFill>
              </a:rPr>
              <a:t> function generates linearly spaced vectors. It is similar to the colon operator ":", but gives direct control over the number of points. y = </a:t>
            </a:r>
            <a:r>
              <a:rPr lang="en-US" sz="1600" b="1" dirty="0" err="1">
                <a:solidFill>
                  <a:schemeClr val="tx1"/>
                </a:solidFill>
              </a:rPr>
              <a:t>linspace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a,b</a:t>
            </a:r>
            <a:r>
              <a:rPr lang="en-US" sz="1600" dirty="0">
                <a:solidFill>
                  <a:schemeClr val="tx1"/>
                </a:solidFill>
              </a:rPr>
              <a:t>) generates a row vector y of 100 points linearly spaced between and including a and b.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 err="1">
                <a:solidFill>
                  <a:schemeClr val="tx1"/>
                </a:solidFill>
                <a:latin typeface="inherit"/>
              </a:rPr>
              <a:t>numpy.linspace</a:t>
            </a:r>
            <a:r>
              <a:rPr lang="en-US" altLang="en-US" sz="1600" b="1" dirty="0">
                <a:solidFill>
                  <a:schemeClr val="tx1"/>
                </a:solidFill>
                <a:latin typeface="Open Sans"/>
              </a:rPr>
              <a:t>(</a:t>
            </a:r>
            <a:r>
              <a:rPr lang="en-US" altLang="en-US" sz="1600" i="1" dirty="0">
                <a:solidFill>
                  <a:schemeClr val="tx1"/>
                </a:solidFill>
                <a:latin typeface="Open Sans"/>
              </a:rPr>
              <a:t>start</a:t>
            </a:r>
            <a:r>
              <a:rPr lang="en-US" altLang="en-US" sz="1600" b="1" dirty="0">
                <a:solidFill>
                  <a:schemeClr val="tx1"/>
                </a:solidFill>
                <a:latin typeface="Open Sans"/>
              </a:rPr>
              <a:t>, </a:t>
            </a:r>
            <a:r>
              <a:rPr lang="en-US" altLang="en-US" sz="1600" i="1" dirty="0">
                <a:solidFill>
                  <a:schemeClr val="tx1"/>
                </a:solidFill>
                <a:latin typeface="Open Sans"/>
              </a:rPr>
              <a:t>stop</a:t>
            </a:r>
            <a:r>
              <a:rPr lang="en-US" altLang="en-US" sz="1600" b="1" dirty="0">
                <a:solidFill>
                  <a:schemeClr val="tx1"/>
                </a:solidFill>
                <a:latin typeface="Open Sans"/>
              </a:rPr>
              <a:t>, </a:t>
            </a:r>
            <a:r>
              <a:rPr lang="en-US" altLang="en-US" sz="1600" i="1" dirty="0">
                <a:solidFill>
                  <a:schemeClr val="tx1"/>
                </a:solidFill>
                <a:latin typeface="Open Sans"/>
              </a:rPr>
              <a:t>num=50</a:t>
            </a:r>
            <a:r>
              <a:rPr lang="en-US" altLang="en-US" sz="1600" b="1" dirty="0">
                <a:solidFill>
                  <a:schemeClr val="tx1"/>
                </a:solidFill>
                <a:latin typeface="Open Sans"/>
              </a:rPr>
              <a:t>, </a:t>
            </a:r>
            <a:r>
              <a:rPr lang="en-US" altLang="en-US" sz="1600" i="1" dirty="0">
                <a:solidFill>
                  <a:schemeClr val="tx1"/>
                </a:solidFill>
                <a:latin typeface="Open Sans"/>
              </a:rPr>
              <a:t>endpoint=True</a:t>
            </a:r>
            <a:r>
              <a:rPr lang="en-US" altLang="en-US" sz="1600" b="1" dirty="0">
                <a:solidFill>
                  <a:schemeClr val="tx1"/>
                </a:solidFill>
                <a:latin typeface="Open Sans"/>
              </a:rPr>
              <a:t>, </a:t>
            </a:r>
            <a:r>
              <a:rPr lang="en-US" altLang="en-US" sz="1600" i="1" dirty="0" err="1">
                <a:solidFill>
                  <a:schemeClr val="tx1"/>
                </a:solidFill>
                <a:latin typeface="Open Sans"/>
              </a:rPr>
              <a:t>retstep</a:t>
            </a:r>
            <a:r>
              <a:rPr lang="en-US" altLang="en-US" sz="1600" i="1" dirty="0">
                <a:solidFill>
                  <a:schemeClr val="tx1"/>
                </a:solidFill>
                <a:latin typeface="Open Sans"/>
              </a:rPr>
              <a:t>=False</a:t>
            </a:r>
            <a:r>
              <a:rPr lang="en-US" altLang="en-US" sz="1600" b="1" dirty="0">
                <a:solidFill>
                  <a:schemeClr val="tx1"/>
                </a:solidFill>
                <a:latin typeface="Open Sans"/>
              </a:rPr>
              <a:t>, </a:t>
            </a:r>
            <a:r>
              <a:rPr lang="en-US" altLang="en-US" sz="1600" i="1" dirty="0" err="1">
                <a:solidFill>
                  <a:schemeClr val="tx1"/>
                </a:solidFill>
                <a:latin typeface="Open Sans"/>
              </a:rPr>
              <a:t>dtype</a:t>
            </a:r>
            <a:r>
              <a:rPr lang="en-US" altLang="en-US" sz="1600" i="1" dirty="0">
                <a:solidFill>
                  <a:schemeClr val="tx1"/>
                </a:solidFill>
                <a:latin typeface="Open Sans"/>
              </a:rPr>
              <a:t>=None</a:t>
            </a:r>
            <a:r>
              <a:rPr lang="en-US" altLang="en-US" sz="1600" b="1" dirty="0">
                <a:solidFill>
                  <a:schemeClr val="tx1"/>
                </a:solidFill>
                <a:latin typeface="Open Sans"/>
              </a:rPr>
              <a:t>, </a:t>
            </a:r>
            <a:r>
              <a:rPr lang="en-US" altLang="en-US" sz="1600" i="1" dirty="0">
                <a:solidFill>
                  <a:schemeClr val="tx1"/>
                </a:solidFill>
                <a:latin typeface="Open Sans"/>
              </a:rPr>
              <a:t>axis=0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406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46476A0C-4984-4BA1-8F54-3A8B6221F8E7}"/>
              </a:ext>
            </a:extLst>
          </p:cNvPr>
          <p:cNvSpPr txBox="1">
            <a:spLocks/>
          </p:cNvSpPr>
          <p:nvPr/>
        </p:nvSpPr>
        <p:spPr>
          <a:xfrm>
            <a:off x="421507" y="1482255"/>
            <a:ext cx="7350893" cy="36003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Numpy </a:t>
            </a:r>
            <a:r>
              <a:rPr lang="en-US" sz="1600" b="1" dirty="0" err="1">
                <a:solidFill>
                  <a:schemeClr val="tx1"/>
                </a:solidFill>
              </a:rPr>
              <a:t>linspace</a:t>
            </a:r>
            <a:r>
              <a:rPr lang="en-US" sz="1600" b="1" dirty="0">
                <a:solidFill>
                  <a:schemeClr val="tx1"/>
                </a:solidFill>
              </a:rPr>
              <a:t>()?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Generates evenly-spaced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linspace1.py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numpy as np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x1 = np.linspace(0.0, 6.0, 4)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print('x1:',x1)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#('x1:', array([0., 2., 4., 6.]))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x2 = np.linspace(-10.0, 10.0, 21)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print('x2:',x2)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#('x2:’,array([-10., -9., -8., ..., 9.,10.]))</a:t>
            </a:r>
          </a:p>
        </p:txBody>
      </p:sp>
    </p:spTree>
    <p:extLst>
      <p:ext uri="{BB962C8B-B14F-4D97-AF65-F5344CB8AC3E}">
        <p14:creationId xmlns:p14="http://schemas.microsoft.com/office/powerpoint/2010/main" val="3155759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1"/>
            <a:ext cx="3246437" cy="27363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Numpy </a:t>
            </a:r>
            <a:r>
              <a:rPr lang="en-US" sz="1600" b="1" dirty="0" err="1">
                <a:solidFill>
                  <a:schemeClr val="tx1"/>
                </a:solidFill>
              </a:rPr>
              <a:t>linspace</a:t>
            </a:r>
            <a:r>
              <a:rPr lang="en-US" sz="1600" b="1" dirty="0">
                <a:solidFill>
                  <a:schemeClr val="tx1"/>
                </a:solidFill>
              </a:rPr>
              <a:t>()?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linspace2.py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cs typeface="Courier"/>
              </a:rPr>
              <a:t>x1 = np.linspace(0.0, 6.0, 10)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print('x1:',x1)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cs typeface="Courier"/>
              </a:rPr>
              <a:t>x2 = np.linspace(4.0, 10.0, 20)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print('x2:',x2)</a:t>
            </a:r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DCAAEDAC-8FA1-4E24-B48C-8A8155999A89}"/>
              </a:ext>
            </a:extLst>
          </p:cNvPr>
          <p:cNvSpPr txBox="1">
            <a:spLocks/>
          </p:cNvSpPr>
          <p:nvPr/>
        </p:nvSpPr>
        <p:spPr>
          <a:xfrm>
            <a:off x="3419872" y="2780928"/>
            <a:ext cx="5471628" cy="30978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What is Numpy </a:t>
            </a:r>
            <a:r>
              <a:rPr lang="en-US" sz="1400" b="1" dirty="0" err="1">
                <a:solidFill>
                  <a:schemeClr val="tx1"/>
                </a:solidFill>
              </a:rPr>
              <a:t>linspace</a:t>
            </a:r>
            <a:r>
              <a:rPr lang="en-US" sz="1400" b="1" dirty="0">
                <a:solidFill>
                  <a:schemeClr val="tx1"/>
                </a:solidFill>
              </a:rPr>
              <a:t>()?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400" dirty="0">
                <a:solidFill>
                  <a:schemeClr val="tx1"/>
                </a:solidFill>
                <a:cs typeface="Courier"/>
              </a:rPr>
              <a:t>('x1:', array([0., 0.66666667, 1.33333333,</a:t>
            </a:r>
            <a:endParaRPr lang="en-US" sz="14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"/>
              </a:rPr>
              <a:t>       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2., 2.66666667,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3.33333333, </a:t>
            </a:r>
            <a:endParaRPr lang="en-US" sz="14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"/>
              </a:rPr>
              <a:t>       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4., 4.66666667, 5.33333333, 6.]))  </a:t>
            </a:r>
            <a:endParaRPr lang="en-US" sz="14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400" dirty="0">
                <a:solidFill>
                  <a:schemeClr val="tx1"/>
                </a:solidFill>
                <a:cs typeface="Courier"/>
              </a:rPr>
              <a:t>('x2:’, </a:t>
            </a:r>
            <a:endParaRPr lang="en-US" sz="14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"/>
              </a:rPr>
              <a:t>  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array([4., 4.31578947, 4.63157895, 4.94736842,</a:t>
            </a:r>
            <a:endParaRPr lang="en-US" sz="14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"/>
              </a:rPr>
              <a:t>   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5.26315789,</a:t>
            </a:r>
            <a:r>
              <a:rPr lang="de-DE" sz="1400" dirty="0">
                <a:solidFill>
                  <a:schemeClr val="tx1"/>
                </a:solidFill>
                <a:cs typeface="Courier"/>
              </a:rPr>
              <a:t> 5.57894737,  5.89473684,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de-DE" sz="1400" dirty="0">
                <a:solidFill>
                  <a:schemeClr val="tx1"/>
                </a:solidFill>
                <a:cs typeface="Courier"/>
              </a:rPr>
              <a:t>   6.21052632,  6.52631579,  6.84210526,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de-DE" sz="1400" dirty="0">
                <a:solidFill>
                  <a:schemeClr val="tx1"/>
                </a:solidFill>
                <a:cs typeface="Courier"/>
              </a:rPr>
              <a:t>   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7.15789474,7.47368421,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7.78947368,</a:t>
            </a:r>
            <a:endParaRPr lang="en-US" sz="14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 8.10526316,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8.42105263,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  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8.73684211,</a:t>
            </a:r>
            <a:endParaRPr lang="en-US" sz="14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400" dirty="0">
                <a:solidFill>
                  <a:schemeClr val="tx1"/>
                </a:solidFill>
                <a:cs typeface="Courier"/>
              </a:rPr>
              <a:t> 9.05263158,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9.36842105,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400" dirty="0">
                <a:solidFill>
                  <a:schemeClr val="tx1"/>
                </a:solidFill>
                <a:cs typeface="Courier"/>
              </a:rPr>
              <a:t>9.68421053,10.]))</a:t>
            </a:r>
          </a:p>
        </p:txBody>
      </p:sp>
    </p:spTree>
    <p:extLst>
      <p:ext uri="{BB962C8B-B14F-4D97-AF65-F5344CB8AC3E}">
        <p14:creationId xmlns:p14="http://schemas.microsoft.com/office/powerpoint/2010/main" val="3749645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1"/>
            <a:ext cx="6774829" cy="30243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Numpy </a:t>
            </a:r>
            <a:r>
              <a:rPr lang="en-US" sz="1600" b="1" dirty="0" err="1">
                <a:solidFill>
                  <a:schemeClr val="tx1"/>
                </a:solidFill>
              </a:rPr>
              <a:t>linspace</a:t>
            </a:r>
            <a:r>
              <a:rPr lang="en-US" sz="1600" b="1" dirty="0">
                <a:solidFill>
                  <a:schemeClr val="tx1"/>
                </a:solidFill>
              </a:rPr>
              <a:t>()?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# linspace3.py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numpy as np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trainX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np.linspace</a:t>
            </a:r>
            <a:r>
              <a:rPr lang="en-US" sz="1600" dirty="0">
                <a:solidFill>
                  <a:schemeClr val="tx1"/>
                </a:solidFill>
              </a:rPr>
              <a:t>(-1, 1, 6)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trainY</a:t>
            </a:r>
            <a:r>
              <a:rPr lang="en-US" sz="1600" dirty="0">
                <a:solidFill>
                  <a:schemeClr val="tx1"/>
                </a:solidFill>
              </a:rPr>
              <a:t> = 3*</a:t>
            </a:r>
            <a:r>
              <a:rPr lang="en-US" sz="1600" dirty="0" err="1">
                <a:solidFill>
                  <a:schemeClr val="tx1"/>
                </a:solidFill>
              </a:rPr>
              <a:t>trainX</a:t>
            </a:r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err="1">
                <a:solidFill>
                  <a:schemeClr val="tx1"/>
                </a:solidFill>
              </a:rPr>
              <a:t>np.random.randn</a:t>
            </a:r>
            <a:r>
              <a:rPr lang="en-US" sz="1600" dirty="0">
                <a:solidFill>
                  <a:schemeClr val="tx1"/>
                </a:solidFill>
              </a:rPr>
              <a:t>(*</a:t>
            </a:r>
            <a:r>
              <a:rPr lang="en-US" sz="1600" dirty="0" err="1">
                <a:solidFill>
                  <a:schemeClr val="tx1"/>
                </a:solidFill>
              </a:rPr>
              <a:t>trainX.shape</a:t>
            </a:r>
            <a:r>
              <a:rPr lang="en-US" sz="1600" dirty="0">
                <a:solidFill>
                  <a:schemeClr val="tx1"/>
                </a:solidFill>
              </a:rPr>
              <a:t>)*0.5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with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 as </a:t>
            </a: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print( "</a:t>
            </a:r>
            <a:r>
              <a:rPr lang="en-US" sz="1600" dirty="0" err="1">
                <a:solidFill>
                  <a:schemeClr val="tx1"/>
                </a:solidFill>
              </a:rPr>
              <a:t>trainX</a:t>
            </a:r>
            <a:r>
              <a:rPr lang="en-US" sz="1600" dirty="0">
                <a:solidFill>
                  <a:schemeClr val="tx1"/>
                </a:solidFill>
              </a:rPr>
              <a:t>: ”, </a:t>
            </a:r>
            <a:r>
              <a:rPr lang="en-US" sz="1600" dirty="0" err="1">
                <a:solidFill>
                  <a:schemeClr val="tx1"/>
                </a:solidFill>
              </a:rPr>
              <a:t>trainX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print( "</a:t>
            </a:r>
            <a:r>
              <a:rPr lang="en-US" sz="1600" dirty="0" err="1">
                <a:solidFill>
                  <a:schemeClr val="tx1"/>
                </a:solidFill>
              </a:rPr>
              <a:t>trainY</a:t>
            </a:r>
            <a:r>
              <a:rPr lang="en-US" sz="1600" dirty="0">
                <a:solidFill>
                  <a:schemeClr val="tx1"/>
                </a:solidFill>
              </a:rPr>
              <a:t>: ”, </a:t>
            </a:r>
            <a:r>
              <a:rPr lang="en-US" sz="1600" dirty="0" err="1">
                <a:solidFill>
                  <a:schemeClr val="tx1"/>
                </a:solidFill>
              </a:rPr>
              <a:t>trainY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75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1"/>
            <a:ext cx="6774829" cy="30243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Numpy </a:t>
            </a:r>
            <a:r>
              <a:rPr lang="en-US" sz="1600" b="1" dirty="0" err="1">
                <a:solidFill>
                  <a:schemeClr val="tx1"/>
                </a:solidFill>
              </a:rPr>
              <a:t>linspace</a:t>
            </a:r>
            <a:r>
              <a:rPr lang="en-US" sz="1600" b="1" dirty="0">
                <a:solidFill>
                  <a:schemeClr val="tx1"/>
                </a:solidFill>
              </a:rPr>
              <a:t>()?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output from linspace3.py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trainX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: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-1.  -0.6 -0.2  0.2  0.6  1.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</a:t>
            </a:r>
          </a:p>
          <a:p>
            <a:pPr algn="l"/>
            <a:endParaRPr lang="mr-IN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trainY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: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-3.33147863 -2.33299867 -0.44767251  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1.28224251  0.91729746  2.85391381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 </a:t>
            </a:r>
            <a:endParaRPr lang="mr-IN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578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1"/>
            <a:ext cx="6774829" cy="3528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numpy methods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numpy as np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matplotlib.pyplot</a:t>
            </a:r>
            <a:r>
              <a:rPr lang="en-US" sz="1600" dirty="0">
                <a:solidFill>
                  <a:schemeClr val="tx1"/>
                </a:solidFill>
              </a:rPr>
              <a:t> as </a:t>
            </a:r>
            <a:r>
              <a:rPr lang="en-US" sz="1600" dirty="0" err="1">
                <a:solidFill>
                  <a:schemeClr val="tx1"/>
                </a:solidFill>
              </a:rPr>
              <a:t>plt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Generate dataset</a:t>
            </a:r>
          </a:p>
          <a:p>
            <a:pPr algn="l"/>
            <a:r>
              <a:rPr lang="pl-PL" sz="1600" dirty="0">
                <a:solidFill>
                  <a:schemeClr val="tx1"/>
                </a:solidFill>
              </a:rPr>
              <a:t>trX = np.linspace(-1, 1, 21)</a:t>
            </a:r>
          </a:p>
          <a:p>
            <a:pPr algn="l"/>
            <a:endParaRPr lang="pl-PL" sz="1600" dirty="0">
              <a:solidFill>
                <a:schemeClr val="tx1"/>
              </a:solidFill>
            </a:endParaRPr>
          </a:p>
          <a:p>
            <a:pPr algn="l"/>
            <a:r>
              <a:rPr lang="pl-PL" sz="1600" dirty="0">
                <a:solidFill>
                  <a:schemeClr val="tx1"/>
                </a:solidFill>
              </a:rPr>
              <a:t>plt.plot(trX, 'ro-')</a:t>
            </a:r>
          </a:p>
          <a:p>
            <a:pPr algn="l"/>
            <a:r>
              <a:rPr lang="pl-PL" sz="1600" dirty="0">
                <a:solidFill>
                  <a:schemeClr val="tx1"/>
                </a:solidFill>
              </a:rPr>
              <a:t>plt.ylabel('Height')</a:t>
            </a:r>
          </a:p>
          <a:p>
            <a:pPr algn="l"/>
            <a:r>
              <a:rPr lang="pl-PL" sz="1600" dirty="0">
                <a:solidFill>
                  <a:schemeClr val="tx1"/>
                </a:solidFill>
              </a:rPr>
              <a:t>plt.xlabel('Weight')</a:t>
            </a:r>
          </a:p>
          <a:p>
            <a:pPr algn="l"/>
            <a:r>
              <a:rPr lang="pl-PL" sz="1600" dirty="0">
                <a:solidFill>
                  <a:schemeClr val="tx1"/>
                </a:solidFill>
              </a:rPr>
              <a:t>plt.show()</a:t>
            </a:r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1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024336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Sine and Cosine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Cos(0)   =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Cos(90)  =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Cos(180) = -1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Cos(270) =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Sin(0)   =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Sin(90)  =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Sin(180) =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Sin(270) = -1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AECD34B1-B4C4-4338-A961-0E6185FEAEB6}"/>
              </a:ext>
            </a:extLst>
          </p:cNvPr>
          <p:cNvSpPr txBox="1">
            <a:spLocks/>
          </p:cNvSpPr>
          <p:nvPr/>
        </p:nvSpPr>
        <p:spPr>
          <a:xfrm>
            <a:off x="3635896" y="1321390"/>
            <a:ext cx="3024336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Cosine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1FB091-40E6-4514-9CC9-0A2357D63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904256"/>
            <a:ext cx="4546846" cy="20846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4991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1"/>
            <a:ext cx="6774829" cy="3528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numpy methods (random)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numpy as np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matplotlib.pyplot</a:t>
            </a:r>
            <a:r>
              <a:rPr lang="en-US" sz="1600" dirty="0">
                <a:solidFill>
                  <a:schemeClr val="tx1"/>
                </a:solidFill>
              </a:rPr>
              <a:t> as </a:t>
            </a:r>
            <a:r>
              <a:rPr lang="en-US" sz="1600" dirty="0" err="1">
                <a:solidFill>
                  <a:schemeClr val="tx1"/>
                </a:solidFill>
              </a:rPr>
              <a:t>plt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Generate dataset</a:t>
            </a:r>
          </a:p>
          <a:p>
            <a:pPr algn="l"/>
            <a:r>
              <a:rPr lang="pl-PL" sz="1600" dirty="0">
                <a:solidFill>
                  <a:schemeClr val="tx1"/>
                </a:solidFill>
              </a:rPr>
              <a:t>trX = np.linspace(-1, 1, 21)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trY</a:t>
            </a:r>
            <a:r>
              <a:rPr lang="en-US" sz="1600" dirty="0">
                <a:solidFill>
                  <a:schemeClr val="tx1"/>
                </a:solidFill>
              </a:rPr>
              <a:t> = 2*</a:t>
            </a:r>
            <a:r>
              <a:rPr lang="en-US" sz="1600" dirty="0" err="1">
                <a:solidFill>
                  <a:schemeClr val="tx1"/>
                </a:solidFill>
              </a:rPr>
              <a:t>trX</a:t>
            </a:r>
            <a:r>
              <a:rPr lang="en-US" sz="1600" dirty="0">
                <a:solidFill>
                  <a:schemeClr val="tx1"/>
                </a:solidFill>
              </a:rPr>
              <a:t> + </a:t>
            </a:r>
            <a:r>
              <a:rPr lang="en-US" sz="1600" dirty="0" err="1">
                <a:solidFill>
                  <a:schemeClr val="tx1"/>
                </a:solidFill>
              </a:rPr>
              <a:t>np.random.randn</a:t>
            </a:r>
            <a:r>
              <a:rPr lang="en-US" sz="1600" dirty="0">
                <a:solidFill>
                  <a:schemeClr val="tx1"/>
                </a:solidFill>
              </a:rPr>
              <a:t>(*</a:t>
            </a:r>
            <a:r>
              <a:rPr lang="en-US" sz="1600" dirty="0" err="1">
                <a:solidFill>
                  <a:schemeClr val="tx1"/>
                </a:solidFill>
              </a:rPr>
              <a:t>trX.shape</a:t>
            </a:r>
            <a:r>
              <a:rPr lang="en-US" sz="1600" dirty="0">
                <a:solidFill>
                  <a:schemeClr val="tx1"/>
                </a:solidFill>
              </a:rPr>
              <a:t>)*0.2</a:t>
            </a:r>
          </a:p>
          <a:p>
            <a:pPr algn="l"/>
            <a:endParaRPr lang="pl-PL" sz="1600" dirty="0">
              <a:solidFill>
                <a:schemeClr val="tx1"/>
              </a:solidFill>
            </a:endParaRPr>
          </a:p>
          <a:p>
            <a:pPr algn="l"/>
            <a:r>
              <a:rPr lang="pl-PL" sz="1600" dirty="0">
                <a:solidFill>
                  <a:schemeClr val="tx1"/>
                </a:solidFill>
              </a:rPr>
              <a:t>plt.plot(trX, trY, 'ro-')</a:t>
            </a:r>
          </a:p>
          <a:p>
            <a:pPr algn="l"/>
            <a:r>
              <a:rPr lang="pl-PL" sz="1600" dirty="0">
                <a:solidFill>
                  <a:schemeClr val="tx1"/>
                </a:solidFill>
              </a:rPr>
              <a:t>plt.ylabel('Height')</a:t>
            </a:r>
          </a:p>
          <a:p>
            <a:pPr algn="l"/>
            <a:r>
              <a:rPr lang="pl-PL" sz="1600" dirty="0">
                <a:solidFill>
                  <a:schemeClr val="tx1"/>
                </a:solidFill>
              </a:rPr>
              <a:t>plt.xlabel('Weight')</a:t>
            </a:r>
          </a:p>
          <a:p>
            <a:pPr algn="l"/>
            <a:r>
              <a:rPr lang="pl-PL" sz="1600" dirty="0">
                <a:solidFill>
                  <a:schemeClr val="tx1"/>
                </a:solidFill>
              </a:rPr>
              <a:t>plt.show()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389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1"/>
            <a:ext cx="4542581" cy="2952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Multiply Matrices and Vectors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import numpy as np # matrix-times-vector.py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a = np.array([[1], [2]])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b = np.array([[3, 4]])</a:t>
            </a:r>
          </a:p>
          <a:p>
            <a:pPr algn="l"/>
            <a:r>
              <a:rPr lang="pl-PL" sz="1600" dirty="0">
                <a:solidFill>
                  <a:schemeClr val="tx1"/>
                </a:solidFill>
                <a:cs typeface="Courier"/>
              </a:rPr>
              <a:t>c = np.dot(a,b)</a:t>
            </a:r>
          </a:p>
          <a:p>
            <a:pPr algn="l"/>
            <a:endParaRPr lang="pl-PL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print('a = ',a)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print('b = ',b)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print('c = ',c)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99EF7796-B14F-408A-81F5-6A841BBF1AE5}"/>
              </a:ext>
            </a:extLst>
          </p:cNvPr>
          <p:cNvSpPr txBox="1">
            <a:spLocks/>
          </p:cNvSpPr>
          <p:nvPr/>
        </p:nvSpPr>
        <p:spPr>
          <a:xfrm>
            <a:off x="5364088" y="1268761"/>
            <a:ext cx="3168352" cy="19082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Multiply Matrices and Vectors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a =  [[1]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[2]]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b =  [[3 4]]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c =  [[3 4]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[6 8]]</a:t>
            </a:r>
            <a:endParaRPr lang="pl-P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14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1"/>
            <a:ext cx="6990853" cy="39604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Multiply Two Matrices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numpy as np # matrix-times-matrix.py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 = np.array([[1, 0], [0, 1]])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b = np.array([[4, 1], [2, 2]])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c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np.matmul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(a, b)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print('a = ',a)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print('b = ',b)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print('c = ',c)</a:t>
            </a:r>
          </a:p>
          <a:p>
            <a:pPr algn="l"/>
            <a:endParaRPr lang="mr-IN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#array([[4, 1],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#       [2, 2]])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604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1"/>
            <a:ext cx="6990853" cy="1656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Other useful numpy methods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 err="1">
                <a:solidFill>
                  <a:schemeClr val="tx1"/>
                </a:solidFill>
              </a:rPr>
              <a:t>np.sum</a:t>
            </a:r>
            <a:r>
              <a:rPr lang="en-US" sz="1600" dirty="0">
                <a:solidFill>
                  <a:schemeClr val="tx1"/>
                </a:solidFill>
              </a:rPr>
              <a:t>(), </a:t>
            </a:r>
            <a:r>
              <a:rPr lang="en-US" sz="1600" dirty="0" err="1">
                <a:solidFill>
                  <a:schemeClr val="tx1"/>
                </a:solidFill>
              </a:rPr>
              <a:t>np.max</a:t>
            </a:r>
            <a:r>
              <a:rPr lang="en-US" sz="1600" dirty="0">
                <a:solidFill>
                  <a:schemeClr val="tx1"/>
                </a:solidFill>
              </a:rPr>
              <a:t>(), </a:t>
            </a:r>
            <a:r>
              <a:rPr lang="en-US" sz="1600" dirty="0" err="1">
                <a:solidFill>
                  <a:schemeClr val="tx1"/>
                </a:solidFill>
              </a:rPr>
              <a:t>np.min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np.sum</a:t>
            </a:r>
            <a:r>
              <a:rPr lang="en-US" sz="1600" dirty="0">
                <a:solidFill>
                  <a:schemeClr val="tx1"/>
                </a:solidFill>
              </a:rPr>
              <a:t>(axis=0), </a:t>
            </a:r>
            <a:r>
              <a:rPr lang="en-US" sz="1600" dirty="0" err="1">
                <a:solidFill>
                  <a:schemeClr val="tx1"/>
                </a:solidFill>
              </a:rPr>
              <a:t>np.sum</a:t>
            </a:r>
            <a:r>
              <a:rPr lang="en-US" sz="1600" dirty="0">
                <a:solidFill>
                  <a:schemeClr val="tx1"/>
                </a:solidFill>
              </a:rPr>
              <a:t>(axis=1)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np.square</a:t>
            </a:r>
            <a:r>
              <a:rPr lang="en-US" sz="1600" dirty="0">
                <a:solidFill>
                  <a:schemeClr val="tx1"/>
                </a:solidFill>
              </a:rPr>
              <a:t>(), </a:t>
            </a:r>
            <a:r>
              <a:rPr lang="en-US" sz="1600" dirty="0" err="1">
                <a:solidFill>
                  <a:schemeClr val="tx1"/>
                </a:solidFill>
              </a:rPr>
              <a:t>np.sqrt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np.random.randint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166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1"/>
            <a:ext cx="8682533" cy="12961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Working with numpy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Numpy tutorials: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https://docs.scipy.org/doc/numpy-dev/user/quickstart.html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https://docs.scipy.org/doc/numpy/reference/generated/numpy.inner.html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458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67" y="1268761"/>
            <a:ext cx="8682533" cy="1008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 of Session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numpy methods: </a:t>
            </a:r>
            <a:r>
              <a:rPr lang="en-US" sz="1600" dirty="0" err="1">
                <a:solidFill>
                  <a:schemeClr val="tx1"/>
                </a:solidFill>
              </a:rPr>
              <a:t>np.zeroes</a:t>
            </a:r>
            <a:r>
              <a:rPr lang="en-US" sz="1600" dirty="0">
                <a:solidFill>
                  <a:schemeClr val="tx1"/>
                </a:solidFill>
              </a:rPr>
              <a:t>(), </a:t>
            </a:r>
            <a:r>
              <a:rPr lang="en-US" sz="1600" dirty="0" err="1">
                <a:solidFill>
                  <a:schemeClr val="tx1"/>
                </a:solidFill>
              </a:rPr>
              <a:t>np.ones</a:t>
            </a:r>
            <a:r>
              <a:rPr lang="en-US" sz="1600" dirty="0">
                <a:solidFill>
                  <a:schemeClr val="tx1"/>
                </a:solidFill>
              </a:rPr>
              <a:t>(), </a:t>
            </a:r>
            <a:r>
              <a:rPr lang="en-US" sz="1600" dirty="0" err="1">
                <a:solidFill>
                  <a:schemeClr val="tx1"/>
                </a:solidFill>
              </a:rPr>
              <a:t>np.arange</a:t>
            </a:r>
            <a:r>
              <a:rPr lang="en-US" sz="1600" dirty="0">
                <a:solidFill>
                  <a:schemeClr val="tx1"/>
                </a:solidFill>
              </a:rPr>
              <a:t>(), </a:t>
            </a:r>
            <a:r>
              <a:rPr lang="en-US" sz="1600" dirty="0" err="1">
                <a:solidFill>
                  <a:schemeClr val="tx1"/>
                </a:solidFill>
              </a:rPr>
              <a:t>np.reshape</a:t>
            </a:r>
            <a:r>
              <a:rPr lang="en-US" sz="1600" dirty="0">
                <a:solidFill>
                  <a:schemeClr val="tx1"/>
                </a:solidFill>
              </a:rPr>
              <a:t>(), </a:t>
            </a:r>
            <a:r>
              <a:rPr lang="en-US" sz="1600" dirty="0" err="1">
                <a:solidFill>
                  <a:schemeClr val="tx1"/>
                </a:solidFill>
              </a:rPr>
              <a:t>np.mean</a:t>
            </a:r>
            <a:r>
              <a:rPr lang="en-US" sz="1600" dirty="0">
                <a:solidFill>
                  <a:schemeClr val="tx1"/>
                </a:solidFill>
              </a:rPr>
              <a:t>(), </a:t>
            </a:r>
            <a:r>
              <a:rPr lang="en-US" sz="1600" dirty="0" err="1">
                <a:solidFill>
                  <a:schemeClr val="tx1"/>
                </a:solidFill>
              </a:rPr>
              <a:t>np.std</a:t>
            </a:r>
            <a:r>
              <a:rPr lang="en-US" sz="1600" dirty="0">
                <a:solidFill>
                  <a:schemeClr val="tx1"/>
                </a:solidFill>
              </a:rPr>
              <a:t>(), </a:t>
            </a:r>
            <a:r>
              <a:rPr lang="en-US" sz="1600" dirty="0" err="1">
                <a:solidFill>
                  <a:schemeClr val="tx1"/>
                </a:solidFill>
              </a:rPr>
              <a:t>np.shape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PDF available here: </a:t>
            </a: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https://github.com/kailashahirwar/cheatsheets-ai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550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60440" cy="4464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Dot Product of Two Vectors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a = (a1,a2,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…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,an)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b = (b1,b2,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…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,bn)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np.dot(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a,b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 = a1*b1+a2*b2+. . . +an*bn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Example 1: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a = (1,2,3)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b = (2,1,-1)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np.dot(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a,b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 # = 2+2-3 =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Example 2: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i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(1,0)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j = (0,1)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np.dot(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i,j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 = 0 + 0 = 0 (orthogonal)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BAEFF01B-577D-4F79-948A-061B4821DF81}"/>
              </a:ext>
            </a:extLst>
          </p:cNvPr>
          <p:cNvSpPr txBox="1">
            <a:spLocks/>
          </p:cNvSpPr>
          <p:nvPr/>
        </p:nvSpPr>
        <p:spPr>
          <a:xfrm>
            <a:off x="4582344" y="1245199"/>
            <a:ext cx="4104456" cy="297588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Dot Product of Two Vectors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Example 3: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i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(2,0)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j = (0,5)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np.dot(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i,i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 = 0 + 0 = 0 (orthogonal)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Example 3: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i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(1,0)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j = (1,0)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np.dot(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i,i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 = 1 + 0 =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D291C-76FE-494F-8C0D-B5B058F4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62" y="4384076"/>
            <a:ext cx="26384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6624736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Cosine of angle between Vectors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a is a 1 x n vector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b is a 1 x n vector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np.dot(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a,b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 = |a||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b|cosine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(angle)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angle = angle between a and 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np.dot(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i,j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 = 0 =&gt; angle = 90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30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536504" cy="4464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Cosine of angle between Vectors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cosine0.py 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x1 = np.array([1,0])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y1 = np.array([1,0])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xnorm1 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np.linalg.norm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(x1)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ynorm1 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np.linalg.norm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(y1)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xdoty1  = np.dot(x1,y1)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cosang1 = xdoty1/(xnorm1*ynorm1)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print('x1:     ',x1)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print('y1:     ',y1)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print('xnorm1: ',xnorm1)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print('ynorm1: ',ynorm1)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print('xdoty1: ',xdoty1)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print('cosang1:',cosang1)</a:t>
            </a:r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B5431-92A5-4E20-A08C-0D96DFC0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345623"/>
            <a:ext cx="3621955" cy="409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4690864" cy="47275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Cosine of angle between Vectors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cosine90.py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x1 = np.array([1,0])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y1 = np.array([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0,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xnorm1 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np.linalg.norm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(x1)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ynorm1 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np.linalg.norm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(y1)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xdoty1  = np.dot(x1,y1)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cosang1 = xdoty1/(xnorm1*ynorm1)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print('x1:     ',x1)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print('y1:     ',y1)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print('xnorm1: ',xnorm1)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print('ynorm1: ',ynorm1)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print('xdoty1: ',xdoty1)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print('cosang1:',cosang1)</a:t>
            </a:r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05353-41E1-4BE3-A0DD-AF9067E0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268760"/>
            <a:ext cx="3917688" cy="346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4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744416" cy="47275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Cosine of angle between Vectors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cosine180.py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x1 = np.array([1,0])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y1 = np.array([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-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1,0])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xnorm1 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np.linalg.norm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(x1)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ynorm1 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np.linalg.norm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(y1)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cs typeface="Courier"/>
              </a:rPr>
              <a:t>xdoty1  = np.dot(x1,y1)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cs typeface="Courier"/>
              </a:rPr>
              <a:t>cosang1 = xdoty1/(xnorm1*ynorm1)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print('x1:     ',x1)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print('y1:     ',y1)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print('xnorm1: ',xnorm1)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print('ynorm1: ',ynorm1)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print('xdoty1: ',xdoty1)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print('cosang1:',cosang1)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8D55E5-91D0-4526-BD59-B5A16DF1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276" y="1276523"/>
            <a:ext cx="4221028" cy="47275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1330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4536504" cy="47275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Cosine of angle between Vectors 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cosine270.py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numpy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x1 = np.array([1,0])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y1 = np.array([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0,-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xnorm1 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np.linalg.norm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(x1)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ynorm1 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np.linalg.norm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(y1)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xdoty1  = np.dot(x1,y1)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cosang1 = xdoty1/(xnorm1*ynorm1)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print('x1:     ',x1)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print('y1:     ',y1)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print('xnorm1: ',xnorm1)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print('ynorm1: ',ynorm1)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print('xdoty1: ',xdoty1)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print('cosang1:',cosang1)</a:t>
            </a:r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2D3EE-2C0E-40F5-96D8-6E332C9C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387313"/>
            <a:ext cx="4002687" cy="44904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5068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4026</Words>
  <Application>Microsoft Office PowerPoint</Application>
  <PresentationFormat>On-screen Show (4:3)</PresentationFormat>
  <Paragraphs>612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</vt:lpstr>
      <vt:lpstr>inherit</vt:lpstr>
      <vt:lpstr>Open Sans</vt:lpstr>
      <vt:lpstr>Wingdings</vt:lpstr>
      <vt:lpstr>Office 佈景主題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2 Introduction to numpy (2)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431</cp:revision>
  <dcterms:created xsi:type="dcterms:W3CDTF">2018-09-28T16:40:41Z</dcterms:created>
  <dcterms:modified xsi:type="dcterms:W3CDTF">2019-02-25T01:07:15Z</dcterms:modified>
</cp:coreProperties>
</file>