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0" r:id="rId36"/>
    <p:sldId id="293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2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owards-data-science/pandas-tips-and-tricks-33bcc8a40bb9" TargetMode="External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maugspurger.github.io/modern-8-scaling.html" TargetMode="External"/><Relationship Id="rId4" Type="http://schemas.openxmlformats.org/officeDocument/2006/relationships/hyperlink" Target="https://pythonprogramming.net/basics-data-analysis-python-pandas-tutoria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Introduction to numpy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4104456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day,temperature,windspeed,event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7/1/2018,42,16,Rain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7/2/2018,45,3,Sunny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7/3/2018,78,12,Snow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7/4/2018,74,9,Snow 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7/5/2018,42,24,Rain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7/6/2018,51,32,Sunny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A3A70-7C5B-4CC4-BC6A-4662E864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97384"/>
            <a:ext cx="332422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707B8-A6BC-4F9E-8F73-43462A93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94" y="664276"/>
            <a:ext cx="54578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4114801" cy="5256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7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PS C:\Work\MicroService\Tensorflow\MyNote\ch02&gt; python .\15_ch0203_03_Panda.py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df: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      day  temperature  windspeed     event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0  7/1/2018           42         16   Rain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7/2/2018           45          3  Sunny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7/3/2018           78         12 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7/4/2018           74          9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7/5/2018           42         24   Rain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7/6/2018           51         32     Sunny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df.shape</a:t>
            </a:r>
            <a:r>
              <a:rPr lang="en-US" sz="700" dirty="0">
                <a:solidFill>
                  <a:schemeClr val="tx1"/>
                </a:solidFill>
              </a:rPr>
              <a:t>:  (6, 4)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df.head</a:t>
            </a:r>
            <a:r>
              <a:rPr lang="en-US" sz="7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      day  temperature  windspeed     event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0  7/1/2018           42         16   Rain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7/2/2018           45          3  Sunny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7/3/2018           78         12 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7/4/2018           74          9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7/5/2018           42         24   Rain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df.tails</a:t>
            </a:r>
            <a:r>
              <a:rPr lang="en-US" sz="700" dirty="0">
                <a:solidFill>
                  <a:schemeClr val="tx1"/>
                </a:solidFill>
              </a:rPr>
              <a:t>():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      day  temperature  windspeed     event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7/2/2018           45          3  Sunny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7/3/2018           78         12 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7/4/2018           74          9  Snow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7/5/2018           42         24   Rain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7/6/2018           51         32     Sunny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df[1:3]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      day  temperature  windspeed     event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7/2/2018           45          3  Sunny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7/3/2018           78         12   Snow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df.columns</a:t>
            </a:r>
            <a:r>
              <a:rPr lang="en-US" sz="7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Index(['day', 'temperature', 'windspeed', 'event'], </a:t>
            </a:r>
            <a:r>
              <a:rPr lang="en-US" sz="700" dirty="0" err="1">
                <a:solidFill>
                  <a:schemeClr val="tx1"/>
                </a:solidFill>
              </a:rPr>
              <a:t>dtype</a:t>
            </a:r>
            <a:r>
              <a:rPr lang="en-US" sz="700" dirty="0">
                <a:solidFill>
                  <a:schemeClr val="tx1"/>
                </a:solidFill>
              </a:rPr>
              <a:t>='object')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&lt;class '</a:t>
            </a:r>
            <a:r>
              <a:rPr lang="en-US" sz="700" dirty="0" err="1">
                <a:solidFill>
                  <a:schemeClr val="tx1"/>
                </a:solidFill>
              </a:rPr>
              <a:t>pandas.core.series.Series</a:t>
            </a:r>
            <a:r>
              <a:rPr lang="en-US" sz="700" dirty="0">
                <a:solidFill>
                  <a:schemeClr val="tx1"/>
                </a:solidFill>
              </a:rPr>
              <a:t>'&gt;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      day  temperature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0  7/1/2018           42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7/2/2018           45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7/3/2018           78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7/4/2018           74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7/5/2018           42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7/6/2018           51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707B8-A6BC-4F9E-8F73-43462A93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04764"/>
            <a:ext cx="4075048" cy="48715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117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3970785" cy="432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pandas as pd # pandas-concat.py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can_weather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"city": ["</a:t>
            </a:r>
            <a:r>
              <a:rPr lang="en-US" sz="1600" dirty="0" err="1">
                <a:solidFill>
                  <a:schemeClr val="tx1"/>
                </a:solidFill>
              </a:rPr>
              <a:t>Vancouver","Toronto","Montreal</a:t>
            </a:r>
            <a:r>
              <a:rPr lang="en-US" sz="1600" dirty="0">
                <a:solidFill>
                  <a:schemeClr val="tx1"/>
                </a:solidFill>
              </a:rPr>
              <a:t>"],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"temperature": [72,65,50],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"humidity": [40, 20, 25]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})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us_weather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"city": ["</a:t>
            </a:r>
            <a:r>
              <a:rPr lang="en-US" sz="1600" dirty="0" err="1">
                <a:solidFill>
                  <a:schemeClr val="tx1"/>
                </a:solidFill>
              </a:rPr>
              <a:t>SF","Chicago","LA</a:t>
            </a:r>
            <a:r>
              <a:rPr lang="en-US" sz="1600" dirty="0">
                <a:solidFill>
                  <a:schemeClr val="tx1"/>
                </a:solidFill>
              </a:rPr>
              <a:t>"],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"temperature": [60,40,85],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"humidity": [30, 15, 55]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})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pd.concat</a:t>
            </a:r>
            <a:r>
              <a:rPr lang="en-US" sz="1600" dirty="0">
                <a:solidFill>
                  <a:schemeClr val="tx1"/>
                </a:solidFill>
              </a:rPr>
              <a:t>([</a:t>
            </a:r>
            <a:r>
              <a:rPr lang="en-US" sz="1600" dirty="0" err="1">
                <a:solidFill>
                  <a:schemeClr val="tx1"/>
                </a:solidFill>
              </a:rPr>
              <a:t>can_weather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us_weather</a:t>
            </a:r>
            <a:r>
              <a:rPr lang="en-US" sz="1600" dirty="0">
                <a:solidFill>
                  <a:schemeClr val="tx1"/>
                </a:solidFill>
              </a:rPr>
              <a:t>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11008-31EB-497C-BD6F-3CBB3F57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60" y="1268759"/>
            <a:ext cx="437197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681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1680" y="1268759"/>
            <a:ext cx="3466729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            city   humidity   temperature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0  Vancouver             40                      72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      Toronto              20                      65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   Montreal              25                      50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0                SF              30                     60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      Chicago              15                     40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               LA               55                    85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870C3-50FE-4398-B669-B0D5C1B9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20" y="3861047"/>
            <a:ext cx="529590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644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682752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as np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('./people.csv')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print('df.info:')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df.info()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fname</a:t>
            </a:r>
            <a:r>
              <a:rPr lang="en-US" sz="1600" dirty="0">
                <a:solidFill>
                  <a:schemeClr val="tx1"/>
                </a:solidFill>
              </a:rPr>
              <a:t>:')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print(df['</a:t>
            </a:r>
            <a:r>
              <a:rPr lang="en-US" sz="1600" dirty="0" err="1">
                <a:solidFill>
                  <a:schemeClr val="tx1"/>
                </a:solidFill>
              </a:rPr>
              <a:t>fname</a:t>
            </a:r>
            <a:r>
              <a:rPr lang="en-US" sz="1600" dirty="0">
                <a:solidFill>
                  <a:schemeClr val="tx1"/>
                </a:solidFill>
              </a:rPr>
              <a:t>'])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print('------------')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print('age over 33:')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print(df['age'] &gt; 33)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print('------------')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print('age over 33:')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myfilter</a:t>
            </a:r>
            <a:r>
              <a:rPr lang="en-US" sz="1600" dirty="0">
                <a:solidFill>
                  <a:schemeClr val="tx1"/>
                </a:solidFill>
              </a:rPr>
              <a:t> = df['age'] &gt; 33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</a:t>
            </a:r>
            <a:r>
              <a:rPr lang="en-US" sz="1600" dirty="0" err="1">
                <a:solidFill>
                  <a:schemeClr val="tx1"/>
                </a:solidFill>
              </a:rPr>
              <a:t>myfilter</a:t>
            </a:r>
            <a:r>
              <a:rPr lang="en-US" sz="16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65A8F-F21A-4D2E-BCD2-D72FDAB2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52735"/>
            <a:ext cx="4248472" cy="36397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07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682752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Dataframes: people.csv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fname,lname,age,gender,country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john,smith,30,m,usa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jane,smith,31,f,france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jack,jones,32,f,france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dave,stone,33,f,france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sara,stein,34,f,france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eddy,bower,35,f,france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23431-1710-4B2E-AA6E-9AF9E1C6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85651"/>
            <a:ext cx="4114800" cy="23660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195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3538736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700" b="1" dirty="0">
                <a:solidFill>
                  <a:schemeClr val="tx1"/>
                </a:solidFill>
              </a:rPr>
              <a:t>Panda Dataframes: people.csv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PS C:\Work\MicroService\Tensorflow\MyNote\ch02&gt; python .\15_ch0203_05_Pandas.py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df.info: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&lt;class '</a:t>
            </a:r>
            <a:r>
              <a:rPr lang="en-US" sz="700" dirty="0" err="1">
                <a:solidFill>
                  <a:schemeClr val="tx1"/>
                </a:solidFill>
              </a:rPr>
              <a:t>pandas.core.frame.DataFrame</a:t>
            </a:r>
            <a:r>
              <a:rPr lang="en-US" sz="700" dirty="0">
                <a:solidFill>
                  <a:schemeClr val="tx1"/>
                </a:solidFill>
              </a:rPr>
              <a:t>'&gt;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RangeIndex</a:t>
            </a:r>
            <a:r>
              <a:rPr lang="en-US" sz="700" dirty="0">
                <a:solidFill>
                  <a:schemeClr val="tx1"/>
                </a:solidFill>
              </a:rPr>
              <a:t>: 6 entries, 0 to 5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Data columns (total 5 columns):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fname</a:t>
            </a:r>
            <a:r>
              <a:rPr lang="en-US" sz="700" dirty="0">
                <a:solidFill>
                  <a:schemeClr val="tx1"/>
                </a:solidFill>
              </a:rPr>
              <a:t>      6 non-null object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lname</a:t>
            </a:r>
            <a:r>
              <a:rPr lang="en-US" sz="700" dirty="0">
                <a:solidFill>
                  <a:schemeClr val="tx1"/>
                </a:solidFill>
              </a:rPr>
              <a:t>      6 non-null object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age        6 non-null int64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gender     6 non-null object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country    6 non-null object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dtypes</a:t>
            </a:r>
            <a:r>
              <a:rPr lang="en-US" sz="700" dirty="0">
                <a:solidFill>
                  <a:schemeClr val="tx1"/>
                </a:solidFill>
              </a:rPr>
              <a:t>: int64(1), object(4)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memory usage: 320.0+ bytes</a:t>
            </a:r>
          </a:p>
          <a:p>
            <a:pPr algn="l"/>
            <a:r>
              <a:rPr lang="en-US" sz="700" dirty="0" err="1">
                <a:solidFill>
                  <a:schemeClr val="tx1"/>
                </a:solidFill>
              </a:rPr>
              <a:t>fname</a:t>
            </a:r>
            <a:r>
              <a:rPr lang="en-US" sz="7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0    john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  jane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  jack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  </a:t>
            </a:r>
            <a:r>
              <a:rPr lang="en-US" sz="700" dirty="0" err="1">
                <a:solidFill>
                  <a:schemeClr val="tx1"/>
                </a:solidFill>
              </a:rPr>
              <a:t>dave</a:t>
            </a:r>
            <a:endParaRPr lang="en-US" sz="700" dirty="0">
              <a:solidFill>
                <a:schemeClr val="tx1"/>
              </a:solidFill>
            </a:endParaRP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  </a:t>
            </a:r>
            <a:r>
              <a:rPr lang="en-US" sz="700" dirty="0" err="1">
                <a:solidFill>
                  <a:schemeClr val="tx1"/>
                </a:solidFill>
              </a:rPr>
              <a:t>sara</a:t>
            </a:r>
            <a:endParaRPr lang="en-US" sz="700" dirty="0">
              <a:solidFill>
                <a:schemeClr val="tx1"/>
              </a:solidFill>
            </a:endParaRP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  eddy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Name: </a:t>
            </a:r>
            <a:r>
              <a:rPr lang="en-US" sz="700" dirty="0" err="1">
                <a:solidFill>
                  <a:schemeClr val="tx1"/>
                </a:solidFill>
              </a:rPr>
              <a:t>fname</a:t>
            </a:r>
            <a:r>
              <a:rPr lang="en-US" sz="700" dirty="0">
                <a:solidFill>
                  <a:schemeClr val="tx1"/>
                </a:solidFill>
              </a:rPr>
              <a:t>, </a:t>
            </a:r>
            <a:r>
              <a:rPr lang="en-US" sz="700" dirty="0" err="1">
                <a:solidFill>
                  <a:schemeClr val="tx1"/>
                </a:solidFill>
              </a:rPr>
              <a:t>dtype</a:t>
            </a:r>
            <a:r>
              <a:rPr lang="en-US" sz="700" dirty="0">
                <a:solidFill>
                  <a:schemeClr val="tx1"/>
                </a:solidFill>
              </a:rPr>
              <a:t>: object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------------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age over 33: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0    False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1    False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2    False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3    False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   True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   True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Name: age, </a:t>
            </a:r>
            <a:r>
              <a:rPr lang="en-US" sz="700" dirty="0" err="1">
                <a:solidFill>
                  <a:schemeClr val="tx1"/>
                </a:solidFill>
              </a:rPr>
              <a:t>dtype</a:t>
            </a:r>
            <a:r>
              <a:rPr lang="en-US" sz="700" dirty="0">
                <a:solidFill>
                  <a:schemeClr val="tx1"/>
                </a:solidFill>
              </a:rPr>
              <a:t>: bool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------------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age over 33: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  </a:t>
            </a:r>
            <a:r>
              <a:rPr lang="en-US" sz="700" dirty="0" err="1">
                <a:solidFill>
                  <a:schemeClr val="tx1"/>
                </a:solidFill>
              </a:rPr>
              <a:t>fname</a:t>
            </a:r>
            <a:r>
              <a:rPr lang="en-US" sz="700" dirty="0">
                <a:solidFill>
                  <a:schemeClr val="tx1"/>
                </a:solidFill>
              </a:rPr>
              <a:t>  </a:t>
            </a:r>
            <a:r>
              <a:rPr lang="en-US" sz="700" dirty="0" err="1">
                <a:solidFill>
                  <a:schemeClr val="tx1"/>
                </a:solidFill>
              </a:rPr>
              <a:t>lname</a:t>
            </a:r>
            <a:r>
              <a:rPr lang="en-US" sz="700" dirty="0">
                <a:solidFill>
                  <a:schemeClr val="tx1"/>
                </a:solidFill>
              </a:rPr>
              <a:t>  age gender country</a:t>
            </a: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4  </a:t>
            </a:r>
            <a:r>
              <a:rPr lang="en-US" sz="700" dirty="0" err="1">
                <a:solidFill>
                  <a:schemeClr val="tx1"/>
                </a:solidFill>
              </a:rPr>
              <a:t>sara</a:t>
            </a:r>
            <a:r>
              <a:rPr lang="en-US" sz="700" dirty="0">
                <a:solidFill>
                  <a:schemeClr val="tx1"/>
                </a:solidFill>
              </a:rPr>
              <a:t>  stein   34      f  </a:t>
            </a:r>
            <a:r>
              <a:rPr lang="en-US" sz="700" dirty="0" err="1">
                <a:solidFill>
                  <a:schemeClr val="tx1"/>
                </a:solidFill>
              </a:rPr>
              <a:t>france</a:t>
            </a:r>
            <a:endParaRPr lang="en-US" sz="700" dirty="0">
              <a:solidFill>
                <a:schemeClr val="tx1"/>
              </a:solidFill>
            </a:endParaRP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5  eddy  bower   35      f  </a:t>
            </a:r>
            <a:r>
              <a:rPr lang="en-US" sz="700" dirty="0" err="1">
                <a:solidFill>
                  <a:schemeClr val="tx1"/>
                </a:solidFill>
              </a:rPr>
              <a:t>france</a:t>
            </a:r>
            <a:endParaRPr lang="en-US" sz="700" dirty="0">
              <a:solidFill>
                <a:schemeClr val="tx1"/>
              </a:solidFill>
            </a:endParaRPr>
          </a:p>
          <a:p>
            <a:pPr algn="l"/>
            <a:r>
              <a:rPr lang="en-US" sz="700" dirty="0">
                <a:solidFill>
                  <a:schemeClr val="tx1"/>
                </a:solidFill>
              </a:rPr>
              <a:t>PS C:\Work\MicroService\Tensorflow\MyNote\ch02&gt;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CA387-3648-4E72-A2BC-B42F9559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00" y="1268759"/>
            <a:ext cx="4471099" cy="44634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842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075240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link for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Jupyter notebook for pandas: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http://pandas.pydata.org/pandas-docs/stable/10min.html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techniques for large datasets: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https://medium.com/towards-data-science/pandas-tips-and-tricks-33bcc8a40bb9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https://pythonprogramming.net/basics-data-analysis-python-pandas-tutorial/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Dask</a:t>
            </a:r>
            <a:r>
              <a:rPr lang="en-US" sz="1600" dirty="0">
                <a:solidFill>
                  <a:schemeClr val="tx1"/>
                </a:solidFill>
              </a:rPr>
              <a:t> with pandas for very large datasets: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https://tomaugspurger.github.io/modern-8-scaling.html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5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07524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</a:t>
            </a:r>
            <a:r>
              <a:rPr lang="en-US" sz="1600" b="1" dirty="0" err="1">
                <a:solidFill>
                  <a:schemeClr val="tx1"/>
                </a:solidFill>
              </a:rPr>
              <a:t>matlibplot</a:t>
            </a:r>
            <a:r>
              <a:rPr lang="en-US" sz="1600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00"/>
                </a:solidFill>
              </a:rPr>
              <a:t>data </a:t>
            </a:r>
            <a:r>
              <a:rPr lang="en-US" sz="1600" dirty="0" err="1">
                <a:solidFill>
                  <a:srgbClr val="000000"/>
                </a:solidFill>
              </a:rPr>
              <a:t>vizualization</a:t>
            </a:r>
            <a:r>
              <a:rPr lang="en-US" sz="1600" dirty="0">
                <a:solidFill>
                  <a:srgbClr val="000000"/>
                </a:solidFill>
              </a:rPr>
              <a:t>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00"/>
                </a:solidFill>
              </a:rPr>
              <a:t>Python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11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5410944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Simple Scatter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pip install –U </a:t>
            </a:r>
            <a:r>
              <a:rPr lang="en-US" sz="1600" b="1" dirty="0" err="1">
                <a:solidFill>
                  <a:schemeClr val="tx1"/>
                </a:solidFill>
              </a:rPr>
              <a:t>scikit</a:t>
            </a:r>
            <a:r>
              <a:rPr lang="en-US" sz="1600" b="1" dirty="0">
                <a:solidFill>
                  <a:schemeClr val="tx1"/>
                </a:solidFill>
              </a:rPr>
              <a:t>-learn </a:t>
            </a:r>
            <a:r>
              <a:rPr lang="en-US" sz="1600" b="1" dirty="0" err="1">
                <a:solidFill>
                  <a:schemeClr val="tx1"/>
                </a:solidFill>
              </a:rPr>
              <a:t>scipy</a:t>
            </a:r>
            <a:r>
              <a:rPr lang="en-US" sz="1600" b="1" dirty="0">
                <a:solidFill>
                  <a:schemeClr val="tx1"/>
                </a:solidFill>
              </a:rPr>
              <a:t>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# option –U means upgrade.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as np # lin-reg-plot.py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trX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np.linspace</a:t>
            </a:r>
            <a:r>
              <a:rPr lang="en-US" sz="1600" dirty="0">
                <a:solidFill>
                  <a:schemeClr val="tx1"/>
                </a:solidFill>
              </a:rPr>
              <a:t>(-1, 1, 101) # Linear space of 101 and [-1,1]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#Create the y function based on the x axis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trY</a:t>
            </a:r>
            <a:r>
              <a:rPr lang="en-US" sz="1600" dirty="0">
                <a:solidFill>
                  <a:schemeClr val="tx1"/>
                </a:solidFill>
              </a:rPr>
              <a:t> = 2*</a:t>
            </a:r>
            <a:r>
              <a:rPr lang="en-US" sz="1600" dirty="0" err="1">
                <a:solidFill>
                  <a:schemeClr val="tx1"/>
                </a:solidFill>
              </a:rPr>
              <a:t>trX</a:t>
            </a:r>
            <a:r>
              <a:rPr lang="en-US" sz="1600" dirty="0">
                <a:solidFill>
                  <a:schemeClr val="tx1"/>
                </a:solidFill>
              </a:rPr>
              <a:t> + </a:t>
            </a:r>
            <a:r>
              <a:rPr lang="en-US" sz="1600" dirty="0" err="1">
                <a:solidFill>
                  <a:schemeClr val="tx1"/>
                </a:solidFill>
              </a:rPr>
              <a:t>np.random.randn</a:t>
            </a:r>
            <a:r>
              <a:rPr lang="en-US" sz="1600" dirty="0">
                <a:solidFill>
                  <a:schemeClr val="tx1"/>
                </a:solidFill>
              </a:rPr>
              <a:t>(*</a:t>
            </a:r>
            <a:r>
              <a:rPr lang="en-US" sz="1600" dirty="0" err="1">
                <a:solidFill>
                  <a:schemeClr val="tx1"/>
                </a:solidFill>
              </a:rPr>
              <a:t>trX.shape</a:t>
            </a:r>
            <a:r>
              <a:rPr lang="en-US" sz="1600" dirty="0">
                <a:solidFill>
                  <a:schemeClr val="tx1"/>
                </a:solidFill>
              </a:rPr>
              <a:t>)*0.4+0.2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#create figure and plot a scatter draw of the random points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plt.figure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plt.scatter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trX,trY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Draw one line with the line function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plt.plot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trX</a:t>
            </a:r>
            <a:r>
              <a:rPr lang="en-US" sz="1600" dirty="0">
                <a:solidFill>
                  <a:schemeClr val="tx1"/>
                </a:solidFill>
              </a:rPr>
              <a:t>, .2 + 2 * </a:t>
            </a:r>
            <a:r>
              <a:rPr lang="en-US" sz="1600" dirty="0" err="1">
                <a:solidFill>
                  <a:schemeClr val="tx1"/>
                </a:solidFill>
              </a:rPr>
              <a:t>trX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0F01C-6CE4-4E60-B6DF-0B53249A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601021"/>
            <a:ext cx="4179120" cy="2492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79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pandas?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are </a:t>
            </a:r>
            <a:r>
              <a:rPr lang="en-US" sz="1600" dirty="0" err="1">
                <a:solidFill>
                  <a:schemeClr val="tx1"/>
                </a:solidFill>
              </a:rPr>
              <a:t>dataframes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matplotlib?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Plotting data/graphs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seaborn?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435280" cy="6718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Simple Scatter 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&gt; PS C:\Work\MicroService\Tensorflow\MyNote\ch02&gt; python .\15_ch0203_06_simple-scatter.py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7E9AC-F764-4A39-A277-88A3C50F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24" y="2084624"/>
            <a:ext cx="5253348" cy="44407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706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06888" cy="3672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Matplotlib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 as np # plot-features.py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greyhounds = 500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labradors</a:t>
            </a:r>
            <a:r>
              <a:rPr lang="en-US" sz="1600" dirty="0">
                <a:solidFill>
                  <a:schemeClr val="tx1"/>
                </a:solidFill>
              </a:rPr>
              <a:t>  = 500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grey_height</a:t>
            </a:r>
            <a:r>
              <a:rPr lang="en-US" sz="1600" dirty="0">
                <a:solidFill>
                  <a:schemeClr val="tx1"/>
                </a:solidFill>
              </a:rPr>
              <a:t> = 28 + 4 * </a:t>
            </a:r>
            <a:r>
              <a:rPr lang="en-US" sz="1600" dirty="0" err="1">
                <a:solidFill>
                  <a:schemeClr val="tx1"/>
                </a:solidFill>
              </a:rPr>
              <a:t>np.random.randn</a:t>
            </a:r>
            <a:r>
              <a:rPr lang="en-US" sz="1600" dirty="0">
                <a:solidFill>
                  <a:schemeClr val="tx1"/>
                </a:solidFill>
              </a:rPr>
              <a:t>(greyhounds)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labs_height</a:t>
            </a:r>
            <a:r>
              <a:rPr lang="en-US" sz="1600" dirty="0">
                <a:solidFill>
                  <a:schemeClr val="tx1"/>
                </a:solidFill>
              </a:rPr>
              <a:t> = 24 + 4 * </a:t>
            </a:r>
            <a:r>
              <a:rPr lang="en-US" sz="1600" dirty="0" err="1">
                <a:solidFill>
                  <a:schemeClr val="tx1"/>
                </a:solidFill>
              </a:rPr>
              <a:t>np.random.randn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labradors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plt.hist</a:t>
            </a:r>
            <a:r>
              <a:rPr lang="en-US" sz="1400" dirty="0">
                <a:solidFill>
                  <a:schemeClr val="tx1"/>
                </a:solidFill>
              </a:rPr>
              <a:t>([</a:t>
            </a:r>
            <a:r>
              <a:rPr lang="en-US" sz="1400" dirty="0" err="1">
                <a:solidFill>
                  <a:schemeClr val="tx1"/>
                </a:solidFill>
              </a:rPr>
              <a:t>grey_height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labs_height</a:t>
            </a:r>
            <a:r>
              <a:rPr lang="en-US" sz="1400" dirty="0">
                <a:solidFill>
                  <a:schemeClr val="tx1"/>
                </a:solidFill>
              </a:rPr>
              <a:t>],stacked=</a:t>
            </a:r>
            <a:r>
              <a:rPr lang="en-US" sz="1400" dirty="0" err="1">
                <a:solidFill>
                  <a:schemeClr val="tx1"/>
                </a:solidFill>
              </a:rPr>
              <a:t>True,color</a:t>
            </a:r>
            <a:r>
              <a:rPr lang="en-US" sz="1400" dirty="0">
                <a:solidFill>
                  <a:schemeClr val="tx1"/>
                </a:solidFill>
              </a:rPr>
              <a:t>=['</a:t>
            </a:r>
            <a:r>
              <a:rPr lang="en-US" sz="1400" dirty="0" err="1">
                <a:solidFill>
                  <a:schemeClr val="tx1"/>
                </a:solidFill>
              </a:rPr>
              <a:t>r','b</a:t>
            </a:r>
            <a:r>
              <a:rPr lang="en-US" sz="1400" dirty="0">
                <a:solidFill>
                  <a:schemeClr val="tx1"/>
                </a:solidFill>
              </a:rPr>
              <a:t>'])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5835B-B797-425E-A3DF-BECE942E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640141"/>
            <a:ext cx="4546848" cy="18981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317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435280" cy="6718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Plot frequency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&gt; PS C:\Work\MicroService\Tensorflow\MyNote\ch02&gt; python .\15_ch0203_07_plot-features.py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11E5D-ECCE-4608-B4C7-C2AB4E1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51" y="2120770"/>
            <a:ext cx="4816549" cy="40813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12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0688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Matplotlib Method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plt.xlabel</a:t>
            </a:r>
            <a:r>
              <a:rPr lang="en-US" sz="1600" dirty="0">
                <a:solidFill>
                  <a:schemeClr val="tx1"/>
                </a:solidFill>
              </a:rPr>
              <a:t>('x axis')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plt.ylabel</a:t>
            </a:r>
            <a:r>
              <a:rPr lang="en-US" sz="1600" dirty="0">
                <a:solidFill>
                  <a:schemeClr val="tx1"/>
                </a:solidFill>
              </a:rPr>
              <a:t>('y axis')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plt.plot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28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06888" cy="2160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Useful Matplotlib Method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matplotlib.pyplot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plt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plt.annotate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plt.legend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plt.ylim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0,1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plt.savefig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('sample.png', dpi=300)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0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06888" cy="2736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Python plot (command line)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matplotlib.pyplot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plt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x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=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2,3,4,5,7,9,13,15,17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plt.plot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(x) # OR: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plt.plot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(x, ‘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ro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-’) or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bo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plt.ylabel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(’Height')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plt.xlabel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(’Weight')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plt.show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9E92-F566-4896-9DBB-AD9900E2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759"/>
            <a:ext cx="38766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06888" cy="635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Python plot (command line)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</a:t>
            </a:r>
            <a:r>
              <a:rPr lang="en-US" sz="1600" b="1" dirty="0" err="1">
                <a:solidFill>
                  <a:schemeClr val="tx1"/>
                </a:solidFill>
              </a:rPr>
              <a:t>pyhton</a:t>
            </a:r>
            <a:r>
              <a:rPr lang="en-US" sz="1600" b="1" dirty="0">
                <a:solidFill>
                  <a:schemeClr val="tx1"/>
                </a:solidFill>
              </a:rPr>
              <a:t> 15_ch0203-08_plot-method.py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EABBE-E6BB-4500-8D28-1DBB358A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0" y="1988840"/>
            <a:ext cx="5071354" cy="4282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381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147248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Seaborn?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good for data visualization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high-level interface to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Easier than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Extends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 as powerful as Matplotlib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15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147248" cy="18722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Seaborn Code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good for data visualization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high-level interface to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Easier than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Extends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 as powerful as Matplotlib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19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4978896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Seaborn Code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pip install –U seaborn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seaborn as </a:t>
            </a:r>
            <a:r>
              <a:rPr lang="en-US" sz="1600" dirty="0" err="1">
                <a:solidFill>
                  <a:schemeClr val="tx1"/>
                </a:solidFill>
              </a:rPr>
              <a:t>sns</a:t>
            </a:r>
            <a:r>
              <a:rPr lang="en-US" sz="1600" dirty="0">
                <a:solidFill>
                  <a:schemeClr val="tx1"/>
                </a:solidFill>
              </a:rPr>
              <a:t> # seaborn-iris.py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dirty="0" err="1">
                <a:solidFill>
                  <a:schemeClr val="tx1"/>
                </a:solidFill>
              </a:rPr>
              <a:t>matplotlib.pyplot</a:t>
            </a:r>
            <a:r>
              <a:rPr lang="en-US" sz="1600" dirty="0">
                <a:solidFill>
                  <a:schemeClr val="tx1"/>
                </a:solidFill>
              </a:rPr>
              <a:t> as </a:t>
            </a:r>
            <a:r>
              <a:rPr lang="en-US" sz="1600" dirty="0" err="1">
                <a:solidFill>
                  <a:schemeClr val="tx1"/>
                </a:solidFill>
              </a:rPr>
              <a:t>plt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Load iris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iris = </a:t>
            </a:r>
            <a:r>
              <a:rPr lang="en-US" sz="1600" dirty="0" err="1">
                <a:solidFill>
                  <a:schemeClr val="tx1"/>
                </a:solidFill>
              </a:rPr>
              <a:t>sns.load_dataset</a:t>
            </a:r>
            <a:r>
              <a:rPr lang="en-US" sz="1600" dirty="0">
                <a:solidFill>
                  <a:schemeClr val="tx1"/>
                </a:solidFill>
              </a:rPr>
              <a:t>("iris")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Construct iris plot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sns.swarmplot</a:t>
            </a:r>
            <a:r>
              <a:rPr lang="en-US" sz="1600" dirty="0">
                <a:solidFill>
                  <a:schemeClr val="tx1"/>
                </a:solidFill>
              </a:rPr>
              <a:t>(x="species", y="</a:t>
            </a:r>
            <a:r>
              <a:rPr lang="en-US" sz="1600" dirty="0" err="1">
                <a:solidFill>
                  <a:schemeClr val="tx1"/>
                </a:solidFill>
              </a:rPr>
              <a:t>petal_length</a:t>
            </a:r>
            <a:r>
              <a:rPr lang="en-US" sz="1600" dirty="0">
                <a:solidFill>
                  <a:schemeClr val="tx1"/>
                </a:solidFill>
              </a:rPr>
              <a:t>", data=iris)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Show plot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6C1C0-7BDB-41A3-AB5E-171F463E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774281"/>
            <a:ext cx="4914900" cy="2352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24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Panda?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pandas is a Python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Compatible with </a:t>
            </a:r>
            <a:r>
              <a:rPr lang="en-US" sz="1600" dirty="0" err="1">
                <a:solidFill>
                  <a:schemeClr val="tx1"/>
                </a:solidFill>
              </a:rPr>
              <a:t>numpy</a:t>
            </a:r>
            <a:r>
              <a:rPr lang="en-US" sz="1600" dirty="0">
                <a:solidFill>
                  <a:schemeClr val="tx1"/>
                </a:solidFill>
              </a:rPr>
              <a:t>/matplotlib/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semantics of a spreadsheet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with </a:t>
            </a:r>
            <a:r>
              <a:rPr lang="en-US" sz="1600" dirty="0" err="1">
                <a:solidFill>
                  <a:schemeClr val="tx1"/>
                </a:solidFill>
              </a:rPr>
              <a:t>xsl</a:t>
            </a:r>
            <a:r>
              <a:rPr lang="en-US" sz="1600" dirty="0">
                <a:solidFill>
                  <a:schemeClr val="tx1"/>
                </a:solidFill>
              </a:rPr>
              <a:t>, xml, html, csv file types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Dataframes: similar to Python dictionaries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pip install pandas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63C56-064C-470B-A589-21AD1939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573016"/>
            <a:ext cx="7258050" cy="181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73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14724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Seaborn Code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15_ch0203_09_seaborn.py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FC848-703C-474D-95CE-98728CBD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75" y="2153261"/>
            <a:ext cx="4785717" cy="40551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7468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14724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Options for Seaborn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scale seaborn plots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the plot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the figure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rotate label 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</a:t>
            </a:r>
            <a:r>
              <a:rPr lang="en-US" sz="1600" dirty="0" err="1">
                <a:solidFill>
                  <a:schemeClr val="tx1"/>
                </a:solidFill>
              </a:rPr>
              <a:t>xlim</a:t>
            </a:r>
            <a:r>
              <a:rPr lang="en-US" sz="1600" dirty="0">
                <a:solidFill>
                  <a:schemeClr val="tx1"/>
                </a:solidFill>
              </a:rPr>
              <a:t> or </a:t>
            </a:r>
            <a:r>
              <a:rPr lang="en-US" sz="1600" dirty="0" err="1">
                <a:solidFill>
                  <a:schemeClr val="tx1"/>
                </a:solidFill>
              </a:rPr>
              <a:t>ylim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log scale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titles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5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754760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Working with sklearn (datasets)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&gt; pip install –U sklearn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#Filename: datasets-sklearn.py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Import 'datasets' from 'sklearn'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from sklearn import datasets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Load in the 'digits'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digits = </a:t>
            </a:r>
            <a:r>
              <a:rPr lang="en-US" sz="1600" dirty="0" err="1">
                <a:solidFill>
                  <a:schemeClr val="tx1"/>
                </a:solidFill>
              </a:rPr>
              <a:t>datasets.load_digits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Print the 'digits'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print(digits)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EA951-2A5A-4D20-B510-A5DD1DE4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32632"/>
            <a:ext cx="3362325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6552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3034680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800" b="1" dirty="0">
                <a:solidFill>
                  <a:schemeClr val="tx1"/>
                </a:solidFill>
              </a:rPr>
              <a:t>Working with sklearn (datasets)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cs typeface="Courier"/>
              </a:rPr>
              <a:t>Output from datasets-sklearn.py</a:t>
            </a:r>
          </a:p>
          <a:p>
            <a:pPr algn="l"/>
            <a:r>
              <a:rPr lang="mr-IN" sz="800" dirty="0">
                <a:solidFill>
                  <a:schemeClr val="tx1"/>
                </a:solidFill>
                <a:cs typeface="Courier"/>
              </a:rPr>
              <a:t>{images': array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(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cs typeface="Courier"/>
              </a:rPr>
              <a:t>     [[[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0.,   0.,   5., ...,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1.,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 0.,   0.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0.,   0.,  13., ...,  15.,   5.,   0.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mr-IN" sz="800" dirty="0">
                <a:solidFill>
                  <a:schemeClr val="tx1"/>
                </a:solidFill>
                <a:cs typeface="Courier"/>
              </a:rPr>
              <a:t>   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0.,   3.,  15., ...,  11.,   8.,   0.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en-US" sz="8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      ...,  </a:t>
            </a:r>
            <a:endParaRPr lang="en-US" sz="8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8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 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0.,   4.,  11., ...,  12.,   7.,   0.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mr-IN" sz="8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 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0.,   2.,  14., ...,  12.,   0.,   0.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mr-IN" sz="800" dirty="0">
                <a:solidFill>
                  <a:schemeClr val="tx1"/>
                </a:solidFill>
                <a:cs typeface="Courier"/>
              </a:rPr>
              <a:t>     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  [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0.,   0.,   6., ...,   0.,   0.,   0.</a:t>
            </a:r>
            <a:r>
              <a:rPr lang="en-US" sz="800" dirty="0">
                <a:solidFill>
                  <a:schemeClr val="tx1"/>
                </a:solidFill>
                <a:cs typeface="Courier"/>
              </a:rPr>
              <a:t>]]</a:t>
            </a:r>
            <a:r>
              <a:rPr lang="mr-IN" sz="800" dirty="0">
                <a:solidFill>
                  <a:schemeClr val="tx1"/>
                </a:solidFill>
                <a:cs typeface="Courier"/>
              </a:rPr>
              <a:t>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229CC-0486-4A9C-A884-F5DB546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533837"/>
            <a:ext cx="5050705" cy="36775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1751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9364" y="1363230"/>
            <a:ext cx="7963036" cy="3505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Basic Predictions with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from sklearn import tree # Filename: predict-sklearn.py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step 1: collect training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features = [[130,1], [140,1], [150,0], [170,0]]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labels = [0, 0, 1, 1]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step 2: train the classifier via a decision tree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clf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tree.DecisionTreeClassifier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# "fit" learning algorithm ("find patterns in data")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clf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clf.fit</a:t>
            </a:r>
            <a:r>
              <a:rPr lang="en-US" sz="1600" dirty="0">
                <a:solidFill>
                  <a:schemeClr val="tx1"/>
                </a:solidFill>
              </a:rPr>
              <a:t>(features, labels)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step 3: make a prediction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 ('a fruit of weight 160 =',</a:t>
            </a:r>
            <a:r>
              <a:rPr lang="en-US" sz="1600" dirty="0" err="1">
                <a:solidFill>
                  <a:schemeClr val="tx1"/>
                </a:solidFill>
              </a:rPr>
              <a:t>clf.predict</a:t>
            </a:r>
            <a:r>
              <a:rPr lang="en-US" sz="1600" dirty="0">
                <a:solidFill>
                  <a:schemeClr val="tx1"/>
                </a:solidFill>
              </a:rPr>
              <a:t>([[160,0]]), ' where 0 is an apple and 1 is an orange')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088" y="1340768"/>
            <a:ext cx="6408712" cy="30018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pandas as pd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('people.csv’)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matplotlib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plt.xlabel</a:t>
            </a:r>
            <a:r>
              <a:rPr lang="en-US" sz="1600" dirty="0">
                <a:solidFill>
                  <a:schemeClr val="tx1"/>
                </a:solidFill>
              </a:rPr>
              <a:t>('x axis’)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plt.ylabel</a:t>
            </a:r>
            <a:r>
              <a:rPr lang="en-US" sz="1600" dirty="0">
                <a:solidFill>
                  <a:schemeClr val="tx1"/>
                </a:solidFill>
              </a:rPr>
              <a:t>('y axis’)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plt.plot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plt.show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291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088" y="1340768"/>
            <a:ext cx="6408712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  <a:cs typeface="Courier"/>
              </a:rPr>
              <a:t>scipy</a:t>
            </a:r>
            <a:r>
              <a:rPr lang="en-US" sz="1600" b="1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from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scipy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import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linalg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cs typeface="Courier"/>
              </a:rPr>
              <a:t>A = np.array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1,2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], [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3,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4]])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  <a:cs typeface="Courier"/>
              </a:rPr>
              <a:t>print 'A: ‘,A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nl-NL" sz="1600" dirty="0">
                <a:solidFill>
                  <a:schemeClr val="tx1"/>
                </a:solidFill>
                <a:cs typeface="Courier"/>
              </a:rPr>
              <a:t>print('A inverse: ',linalg.inv(A))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nl-NL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cs typeface="Courier"/>
              </a:rPr>
              <a:t>sklearn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from sklearn import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clf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tree.DecisionTreeClassifier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  <a:endParaRPr lang="nl-NL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46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Series and Dataframes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 CRUD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 Indexing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Series Plotting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Frame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Frame Statistics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Grouping, Pivoting, and Reshaping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Dealing With Missing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Joining Data Frames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6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Very convenient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Resembles an Excel spreadsheet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Created programmatically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Created from data files, web services,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5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60"/>
            <a:ext cx="525658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pandas as pd # pandas-df.py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names = </a:t>
            </a:r>
            <a:r>
              <a:rPr lang="en-US" sz="1600" dirty="0" err="1">
                <a:solidFill>
                  <a:schemeClr val="tx1"/>
                </a:solidFill>
              </a:rPr>
              <a:t>pd.Series</a:t>
            </a:r>
            <a:r>
              <a:rPr lang="en-US" sz="1600" dirty="0">
                <a:solidFill>
                  <a:schemeClr val="tx1"/>
                </a:solidFill>
              </a:rPr>
              <a:t>(['SF', 'San Jose', 'Sacramento’])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sizes = </a:t>
            </a:r>
            <a:r>
              <a:rPr lang="en-US" sz="1600" dirty="0" err="1">
                <a:solidFill>
                  <a:schemeClr val="tx1"/>
                </a:solidFill>
              </a:rPr>
              <a:t>pd.Series</a:t>
            </a:r>
            <a:r>
              <a:rPr lang="en-US" sz="1600" dirty="0">
                <a:solidFill>
                  <a:schemeClr val="tx1"/>
                </a:solidFill>
              </a:rPr>
              <a:t>([852469, 1015785, 485199])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#df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({ 'Cities': names, 'Size': sizes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({ 'City name': </a:t>
            </a:r>
            <a:r>
              <a:rPr lang="en-US" sz="1600" dirty="0" err="1">
                <a:solidFill>
                  <a:schemeClr val="tx1"/>
                </a:solidFill>
              </a:rPr>
              <a:t>names,’sizes</a:t>
            </a:r>
            <a:r>
              <a:rPr lang="en-US" sz="1600" dirty="0">
                <a:solidFill>
                  <a:schemeClr val="tx1"/>
                </a:solidFill>
              </a:rPr>
              <a:t>': sizes 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df:',df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('df:',    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City name    Sizes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0    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SF   852469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cs typeface="Courier"/>
              </a:rPr>
              <a:t>1    San Jose  1015785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cs typeface="Courier"/>
              </a:rPr>
              <a:t>2  Sacramento   485199)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6EB86-9909-475E-92D3-D0FB87A7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81" y="3204780"/>
            <a:ext cx="4988371" cy="35423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085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6085655" cy="3060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pandas as pd # simple-pandas1.py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stats = {'Day':[1,2,3,4,5,6],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'Visitors':[43,34,65,56,29,76],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 'Bounce Rate':[65,67,78,65,45,52]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(stats)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(2))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997EA-25BB-4289-8501-6A03A8EA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80" y="2172673"/>
            <a:ext cx="4405076" cy="41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4104456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       Bounce Rate      Day             Visitors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0           65    1        43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cs typeface="Courier"/>
              </a:rPr>
              <a:t>1                             67            2                      34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2           78    3        65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3           65    4        56</a:t>
            </a:r>
          </a:p>
          <a:p>
            <a:pPr marL="342900" indent="-342900" algn="l">
              <a:buAutoNum type="arabicPlain" startAt="4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                  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45 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  5        29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AutoNum type="arabicPlain" startAt="4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      Bounce Rate       Day             Visitors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0           65    1        43</a:t>
            </a:r>
          </a:p>
          <a:p>
            <a:pPr algn="l"/>
            <a:r>
              <a:rPr lang="de-DE" sz="1600" dirty="0">
                <a:solidFill>
                  <a:schemeClr val="tx1"/>
                </a:solidFill>
                <a:cs typeface="Courier"/>
              </a:rPr>
              <a:t>1                              67           2                      34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2           78    3        65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3           65    4        56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4           45    5        29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D9492595-8CE4-4093-A9F2-E8688FCBF237}"/>
              </a:ext>
            </a:extLst>
          </p:cNvPr>
          <p:cNvSpPr txBox="1">
            <a:spLocks/>
          </p:cNvSpPr>
          <p:nvPr/>
        </p:nvSpPr>
        <p:spPr>
          <a:xfrm>
            <a:off x="4644008" y="1302259"/>
            <a:ext cx="4104456" cy="18387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(2))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     Bounce Rate       Day              Visitors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4           45    5        29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5           52    6        76</a:t>
            </a:r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082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Introduction to numpy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4104456" cy="49685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Panda Dataframes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pandas as pd # weather-data.py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("./weather_data.csv")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print('df: 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df.shape</a:t>
            </a:r>
            <a:r>
              <a:rPr lang="en-US" sz="1600" dirty="0">
                <a:solidFill>
                  <a:schemeClr val="tx1"/>
                </a:solidFill>
              </a:rPr>
              <a:t>: ', </a:t>
            </a:r>
            <a:r>
              <a:rPr lang="en-US" sz="1600" dirty="0" err="1">
                <a:solidFill>
                  <a:schemeClr val="tx1"/>
                </a:solidFill>
              </a:rPr>
              <a:t>df.shape</a:t>
            </a:r>
            <a:r>
              <a:rPr lang="en-US" sz="1600" dirty="0">
                <a:solidFill>
                  <a:schemeClr val="tx1"/>
                </a:solidFill>
              </a:rPr>
              <a:t>) # rows, columns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(): 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()) # </a:t>
            </a:r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(3)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df.tails</a:t>
            </a:r>
            <a:r>
              <a:rPr lang="en-US" sz="1600" dirty="0">
                <a:solidFill>
                  <a:schemeClr val="tx1"/>
                </a:solidFill>
              </a:rPr>
              <a:t>(): 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 (</a:t>
            </a:r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print('df[1:3] 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print(df[1:3])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print('</a:t>
            </a:r>
            <a:r>
              <a:rPr lang="en-US" sz="1600" dirty="0" err="1">
                <a:solidFill>
                  <a:schemeClr val="tx1"/>
                </a:solidFill>
              </a:rPr>
              <a:t>df.columns</a:t>
            </a:r>
            <a:r>
              <a:rPr lang="en-US" sz="1600" dirty="0">
                <a:solidFill>
                  <a:schemeClr val="tx1"/>
                </a:solidFill>
              </a:rPr>
              <a:t>: 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 (</a:t>
            </a:r>
            <a:r>
              <a:rPr lang="en-US" sz="1600" dirty="0" err="1">
                <a:solidFill>
                  <a:schemeClr val="tx1"/>
                </a:solidFill>
              </a:rPr>
              <a:t>df.columns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print(type(df['day']))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print(df[['</a:t>
            </a:r>
            <a:r>
              <a:rPr lang="en-US" sz="1600" dirty="0" err="1">
                <a:solidFill>
                  <a:schemeClr val="tx1"/>
                </a:solidFill>
              </a:rPr>
              <a:t>day','temperature</a:t>
            </a:r>
            <a:r>
              <a:rPr lang="en-US" sz="1600" dirty="0">
                <a:solidFill>
                  <a:schemeClr val="tx1"/>
                </a:solidFill>
              </a:rPr>
              <a:t>']])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print(df['temperature'].max())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5AF81-F6FA-4D43-9800-5A606F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85" y="1268759"/>
            <a:ext cx="41529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814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2435</Words>
  <Application>Microsoft Office PowerPoint</Application>
  <PresentationFormat>On-screen Show (4:3)</PresentationFormat>
  <Paragraphs>502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佈景主題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2 Introduction to numpy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511</cp:revision>
  <dcterms:created xsi:type="dcterms:W3CDTF">2018-09-28T16:40:41Z</dcterms:created>
  <dcterms:modified xsi:type="dcterms:W3CDTF">2019-02-25T01:07:44Z</dcterms:modified>
</cp:coreProperties>
</file>