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64" r:id="rId4"/>
    <p:sldId id="266" r:id="rId5"/>
    <p:sldId id="265" r:id="rId6"/>
    <p:sldId id="268" r:id="rId7"/>
    <p:sldId id="267" r:id="rId8"/>
    <p:sldId id="269" r:id="rId9"/>
    <p:sldId id="270" r:id="rId10"/>
    <p:sldId id="271" r:id="rId11"/>
    <p:sldId id="272" r:id="rId12"/>
    <p:sldId id="273" r:id="rId13"/>
    <p:sldId id="274" r:id="rId14"/>
    <p:sldId id="275"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78" d="100"/>
          <a:sy n="78" d="100"/>
        </p:scale>
        <p:origin x="2082" y="5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jasperreports.sourceforge.net/config.reference.html" TargetMode="External"/><Relationship Id="rId2" Type="http://schemas.openxmlformats.org/officeDocument/2006/relationships/hyperlink" Target="https://community.jaspersoft.com/node/205313"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community.jaspersoft.com/node/200603"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community.jaspersoft.com/node/496" TargetMode="External"/><Relationship Id="rId2" Type="http://schemas.openxmlformats.org/officeDocument/2006/relationships/hyperlink" Target="https://community.jaspersoft.com/node/183" TargetMode="External"/><Relationship Id="rId1" Type="http://schemas.openxmlformats.org/officeDocument/2006/relationships/slideLayout" Target="../slideLayouts/slideLayout1.xml"/><Relationship Id="rId5" Type="http://schemas.openxmlformats.org/officeDocument/2006/relationships/hyperlink" Target="https://community.jaspersoft.com/node/205316" TargetMode="External"/><Relationship Id="rId4" Type="http://schemas.openxmlformats.org/officeDocument/2006/relationships/hyperlink" Target="https://community.jaspersoft.com/node/21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JasperReport Library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7"/>
            <a:ext cx="8219256" cy="14159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Scalable Architecture</a:t>
            </a:r>
          </a:p>
          <a:p>
            <a:pPr marL="342900" indent="-342900" algn="l">
              <a:buClr>
                <a:srgbClr val="0070C0"/>
              </a:buClr>
              <a:buSzPct val="80000"/>
              <a:buFont typeface="Wingdings" pitchFamily="2" charset="2"/>
              <a:buChar char="u"/>
            </a:pPr>
            <a:r>
              <a:rPr lang="en-US" sz="1800" dirty="0">
                <a:solidFill>
                  <a:schemeClr val="tx1"/>
                </a:solidFill>
              </a:rPr>
              <a:t>No limit to report size</a:t>
            </a:r>
          </a:p>
          <a:p>
            <a:pPr marL="342900" indent="-342900" algn="l">
              <a:buClr>
                <a:srgbClr val="0070C0"/>
              </a:buClr>
              <a:buSzPct val="80000"/>
              <a:buFont typeface="Wingdings" pitchFamily="2" charset="2"/>
              <a:buChar char="u"/>
            </a:pPr>
            <a:r>
              <a:rPr lang="en-US" sz="1800" dirty="0">
                <a:solidFill>
                  <a:schemeClr val="tx1"/>
                </a:solidFill>
              </a:rPr>
              <a:t>Report virtualizers to optimize for memory utilization and I/O performance</a:t>
            </a:r>
          </a:p>
          <a:p>
            <a:pPr marL="342900" indent="-342900" algn="l">
              <a:buClr>
                <a:srgbClr val="0070C0"/>
              </a:buClr>
              <a:buSzPct val="80000"/>
              <a:buFont typeface="Wingdings" pitchFamily="2" charset="2"/>
              <a:buChar char="u"/>
            </a:pPr>
            <a:r>
              <a:rPr lang="en-US" sz="1800" dirty="0">
                <a:solidFill>
                  <a:schemeClr val="tx1"/>
                </a:solidFill>
              </a:rPr>
              <a:t>Query governors to protect system resources</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51389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8"/>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Distributions (2)</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11</a:t>
            </a:fld>
            <a:endParaRPr lang="zh-TW" altLang="en-US"/>
          </a:p>
        </p:txBody>
      </p:sp>
      <p:pic>
        <p:nvPicPr>
          <p:cNvPr id="3074" name="Picture 2" descr="https://community.jaspersoft.com/sites/default/files/static/images/highlights_jasperreports.gif">
            <a:extLst>
              <a:ext uri="{FF2B5EF4-FFF2-40B4-BE49-F238E27FC236}">
                <a16:creationId xmlns:a16="http://schemas.microsoft.com/office/drawing/2014/main" id="{953CFAF9-3C86-445B-A3F7-C8FC77954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33777"/>
            <a:ext cx="5009781" cy="464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70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7"/>
            <a:ext cx="8219256" cy="1848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Distributions (2)</a:t>
            </a:r>
          </a:p>
          <a:p>
            <a:pPr marL="342900" indent="-342900" algn="l">
              <a:buClr>
                <a:srgbClr val="0070C0"/>
              </a:buClr>
              <a:buSzPct val="80000"/>
              <a:buFont typeface="+mj-lt"/>
              <a:buAutoNum type="arabicPeriod"/>
            </a:pPr>
            <a:r>
              <a:rPr lang="en-US" sz="1800" dirty="0">
                <a:solidFill>
                  <a:schemeClr val="tx1"/>
                </a:solidFill>
              </a:rPr>
              <a:t>Extensive sample files get you up and running quickly</a:t>
            </a:r>
          </a:p>
          <a:p>
            <a:pPr marL="342900" indent="-342900" algn="l">
              <a:buClr>
                <a:srgbClr val="0070C0"/>
              </a:buClr>
              <a:buSzPct val="80000"/>
              <a:buFont typeface="+mj-lt"/>
              <a:buAutoNum type="arabicPeriod"/>
            </a:pPr>
            <a:r>
              <a:rPr lang="en-US" sz="1800" dirty="0">
                <a:solidFill>
                  <a:schemeClr val="tx1"/>
                </a:solidFill>
              </a:rPr>
              <a:t>Pre-compiled </a:t>
            </a:r>
            <a:r>
              <a:rPr lang="en-US" sz="1800" dirty="0" err="1">
                <a:solidFill>
                  <a:schemeClr val="tx1"/>
                </a:solidFill>
              </a:rPr>
              <a:t>JavaDocs</a:t>
            </a:r>
            <a:r>
              <a:rPr lang="en-US" sz="1800" dirty="0">
                <a:solidFill>
                  <a:schemeClr val="tx1"/>
                </a:solidFill>
              </a:rPr>
              <a:t> and embeddable distribution files for generating, viewing, and printing JasperReports</a:t>
            </a:r>
          </a:p>
          <a:p>
            <a:pPr marL="342900" indent="-342900" algn="l">
              <a:buClr>
                <a:srgbClr val="0070C0"/>
              </a:buClr>
              <a:buSzPct val="80000"/>
              <a:buFont typeface="+mj-lt"/>
              <a:buAutoNum type="arabicPeriod"/>
            </a:pPr>
            <a:r>
              <a:rPr lang="en-US" sz="1800" dirty="0">
                <a:solidFill>
                  <a:schemeClr val="tx1"/>
                </a:solidFill>
              </a:rPr>
              <a:t>Complete and transparent source code with documented API's and ready-to-run build files</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26032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7"/>
            <a:ext cx="8219256" cy="49420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System Requirements</a:t>
            </a:r>
          </a:p>
          <a:p>
            <a:pPr marL="342900" indent="-342900" algn="l">
              <a:buClr>
                <a:srgbClr val="0070C0"/>
              </a:buClr>
              <a:buSzPct val="80000"/>
              <a:buFont typeface="Wingdings" pitchFamily="2" charset="2"/>
              <a:buChar char="u"/>
            </a:pPr>
            <a:r>
              <a:rPr lang="en-US" sz="1800" dirty="0">
                <a:solidFill>
                  <a:schemeClr val="tx1"/>
                </a:solidFill>
              </a:rPr>
              <a:t>JasperReports Library has few external dependencies. The two requirements are:</a:t>
            </a:r>
          </a:p>
          <a:p>
            <a:pPr marL="800100" lvl="1" indent="-342900" algn="l">
              <a:buClr>
                <a:srgbClr val="0070C0"/>
              </a:buClr>
              <a:buSzPct val="80000"/>
              <a:buFont typeface="Wingdings" pitchFamily="2" charset="2"/>
              <a:buChar char="u"/>
            </a:pPr>
            <a:r>
              <a:rPr lang="en-US" sz="1800" dirty="0">
                <a:solidFill>
                  <a:schemeClr val="tx1"/>
                </a:solidFill>
              </a:rPr>
              <a:t>Java JDK 1.6 or higher</a:t>
            </a:r>
          </a:p>
          <a:p>
            <a:pPr marL="800100" lvl="1" indent="-342900" algn="l">
              <a:buClr>
                <a:srgbClr val="0070C0"/>
              </a:buClr>
              <a:buSzPct val="80000"/>
              <a:buFont typeface="Wingdings" pitchFamily="2" charset="2"/>
              <a:buChar char="u"/>
            </a:pPr>
            <a:r>
              <a:rPr lang="en-US" sz="1800" dirty="0">
                <a:solidFill>
                  <a:schemeClr val="tx1"/>
                </a:solidFill>
              </a:rPr>
              <a:t>JDBC 2.1 driver (if RDBMS used)</a:t>
            </a:r>
          </a:p>
          <a:p>
            <a:pPr marL="342900" indent="-342900" algn="l">
              <a:buClr>
                <a:srgbClr val="0070C0"/>
              </a:buClr>
              <a:buSzPct val="80000"/>
              <a:buFont typeface="Wingdings" pitchFamily="2" charset="2"/>
              <a:buChar char="u"/>
            </a:pPr>
            <a:r>
              <a:rPr lang="en-US" sz="1800" b="1" dirty="0">
                <a:solidFill>
                  <a:schemeClr val="tx1"/>
                </a:solidFill>
              </a:rPr>
              <a:t>Installation</a:t>
            </a:r>
          </a:p>
          <a:p>
            <a:pPr marL="342900" indent="-342900" algn="l">
              <a:buClr>
                <a:srgbClr val="0070C0"/>
              </a:buClr>
              <a:buSzPct val="80000"/>
              <a:buFont typeface="Wingdings" pitchFamily="2" charset="2"/>
              <a:buChar char="u"/>
            </a:pPr>
            <a:r>
              <a:rPr lang="en-US" sz="1800" dirty="0">
                <a:solidFill>
                  <a:schemeClr val="tx1"/>
                </a:solidFill>
              </a:rPr>
              <a:t>JasperReports Library is a .jar file. Installation is completed by adding the jar file to your Java </a:t>
            </a:r>
            <a:r>
              <a:rPr lang="en-US" sz="1800" dirty="0" err="1">
                <a:solidFill>
                  <a:schemeClr val="tx1"/>
                </a:solidFill>
              </a:rPr>
              <a:t>classpath</a:t>
            </a:r>
            <a:r>
              <a:rPr lang="en-US" sz="1800" dirty="0">
                <a:solidFill>
                  <a:schemeClr val="tx1"/>
                </a:solidFill>
              </a:rPr>
              <a:t> along with other required jar files that support the JasperReports Library.  For more information see </a:t>
            </a:r>
            <a:r>
              <a:rPr lang="en-US" sz="1800" dirty="0">
                <a:solidFill>
                  <a:schemeClr val="tx1"/>
                </a:solidFill>
                <a:hlinkClick r:id="rId2">
                  <a:extLst>
                    <a:ext uri="{A12FA001-AC4F-418D-AE19-62706E023703}">
                      <ahyp:hlinkClr xmlns:ahyp="http://schemas.microsoft.com/office/drawing/2018/hyperlinkcolor" val="tx"/>
                    </a:ext>
                  </a:extLst>
                </a:hlinkClick>
              </a:rPr>
              <a:t>JasperReports Library - First Steps</a:t>
            </a:r>
            <a:r>
              <a:rPr lang="en-US" sz="1800" dirty="0">
                <a:solidFill>
                  <a:schemeClr val="tx1"/>
                </a:solidFill>
              </a:rPr>
              <a:t> (https://community.jaspersoft.com/wiki/jasperreports-library-first-steps)</a:t>
            </a:r>
          </a:p>
          <a:p>
            <a:pPr marL="342900" indent="-342900" algn="l">
              <a:buClr>
                <a:srgbClr val="0070C0"/>
              </a:buClr>
              <a:buSzPct val="80000"/>
              <a:buFont typeface="Wingdings" pitchFamily="2" charset="2"/>
              <a:buChar char="u"/>
            </a:pPr>
            <a:r>
              <a:rPr lang="en-US" sz="1800" b="1" dirty="0">
                <a:solidFill>
                  <a:schemeClr val="tx1"/>
                </a:solidFill>
              </a:rPr>
              <a:t>Configuration</a:t>
            </a:r>
          </a:p>
          <a:p>
            <a:pPr marL="342900" indent="-342900" algn="l">
              <a:buClr>
                <a:srgbClr val="0070C0"/>
              </a:buClr>
              <a:buSzPct val="80000"/>
              <a:buFont typeface="Wingdings" pitchFamily="2" charset="2"/>
              <a:buChar char="u"/>
            </a:pPr>
            <a:r>
              <a:rPr lang="en-US" sz="1800" dirty="0">
                <a:solidFill>
                  <a:schemeClr val="tx1"/>
                </a:solidFill>
              </a:rPr>
              <a:t>Optional Configurations</a:t>
            </a:r>
          </a:p>
          <a:p>
            <a:pPr marL="342900" indent="-342900" algn="l">
              <a:buClr>
                <a:srgbClr val="0070C0"/>
              </a:buClr>
              <a:buSzPct val="80000"/>
              <a:buFont typeface="Wingdings" pitchFamily="2" charset="2"/>
              <a:buChar char="u"/>
            </a:pPr>
            <a:r>
              <a:rPr lang="en-US" sz="1800" dirty="0">
                <a:solidFill>
                  <a:schemeClr val="tx1"/>
                </a:solidFill>
              </a:rPr>
              <a:t>Most of the JasperReports Library configuration is done within the JasperReports </a:t>
            </a:r>
            <a:r>
              <a:rPr lang="en-US" sz="1800" dirty="0" err="1">
                <a:solidFill>
                  <a:schemeClr val="tx1"/>
                </a:solidFill>
              </a:rPr>
              <a:t>Library.properties</a:t>
            </a:r>
            <a:r>
              <a:rPr lang="en-US" sz="1800" dirty="0">
                <a:solidFill>
                  <a:schemeClr val="tx1"/>
                </a:solidFill>
              </a:rPr>
              <a:t> file (for global settings) or at the report level by setting the appropriate settings within the JRXML. </a:t>
            </a:r>
          </a:p>
          <a:p>
            <a:pPr marL="342900" indent="-342900" algn="l">
              <a:buClr>
                <a:srgbClr val="0070C0"/>
              </a:buClr>
              <a:buSzPct val="80000"/>
              <a:buFont typeface="Wingdings" pitchFamily="2" charset="2"/>
              <a:buChar char="u"/>
            </a:pPr>
            <a:r>
              <a:rPr lang="en-US" sz="1800" dirty="0">
                <a:solidFill>
                  <a:schemeClr val="tx1"/>
                </a:solidFill>
                <a:hlinkClick r:id="rId3">
                  <a:extLst>
                    <a:ext uri="{A12FA001-AC4F-418D-AE19-62706E023703}">
                      <ahyp:hlinkClr xmlns:ahyp="http://schemas.microsoft.com/office/drawing/2018/hyperlinkcolor" val="tx"/>
                    </a:ext>
                  </a:extLst>
                </a:hlinkClick>
              </a:rPr>
              <a:t>JasperReports Library Configuration Reference</a:t>
            </a:r>
            <a:r>
              <a:rPr lang="en-US" sz="1800" dirty="0">
                <a:solidFill>
                  <a:schemeClr val="tx1"/>
                </a:solidFill>
              </a:rPr>
              <a:t> (http://jasperreports.sourceforge.net/config.reference.html)</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411677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7"/>
            <a:ext cx="8219256" cy="34321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Using JasperReports Library</a:t>
            </a:r>
          </a:p>
          <a:p>
            <a:pPr marL="342900" indent="-342900" algn="l">
              <a:buClr>
                <a:srgbClr val="0070C0"/>
              </a:buClr>
              <a:buSzPct val="80000"/>
              <a:buFont typeface="Wingdings" pitchFamily="2" charset="2"/>
              <a:buChar char="u"/>
            </a:pPr>
            <a:r>
              <a:rPr lang="en-US" sz="1800" dirty="0">
                <a:solidFill>
                  <a:schemeClr val="tx1"/>
                </a:solidFill>
              </a:rPr>
              <a:t>It is highly recommended when you first get started with JasperReports Library that you leverage the Desktop Report Designer for JasperReports Library, </a:t>
            </a:r>
            <a:r>
              <a:rPr lang="en-US" sz="1800" dirty="0">
                <a:solidFill>
                  <a:schemeClr val="tx1"/>
                </a:solidFill>
                <a:hlinkClick r:id="rId2">
                  <a:extLst>
                    <a:ext uri="{A12FA001-AC4F-418D-AE19-62706E023703}">
                      <ahyp:hlinkClr xmlns:ahyp="http://schemas.microsoft.com/office/drawing/2018/hyperlinkcolor" val="tx"/>
                    </a:ext>
                  </a:extLst>
                </a:hlinkClick>
              </a:rPr>
              <a:t>iReport Designer</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Many successfully use XML editors to create and modify the JRXML consumed by JasperReports Library, but it is much more effective in the majority of cases to work within </a:t>
            </a:r>
            <a:r>
              <a:rPr lang="en-US" sz="1800" dirty="0">
                <a:solidFill>
                  <a:schemeClr val="tx1"/>
                </a:solidFill>
                <a:hlinkClick r:id="rId2">
                  <a:extLst>
                    <a:ext uri="{A12FA001-AC4F-418D-AE19-62706E023703}">
                      <ahyp:hlinkClr xmlns:ahyp="http://schemas.microsoft.com/office/drawing/2018/hyperlinkcolor" val="tx"/>
                    </a:ext>
                  </a:extLst>
                </a:hlinkClick>
              </a:rPr>
              <a:t>iReport Designer</a:t>
            </a:r>
            <a:r>
              <a:rPr lang="en-US" sz="1800" dirty="0">
                <a:solidFill>
                  <a:schemeClr val="tx1"/>
                </a:solidFill>
              </a:rPr>
              <a:t> (https://community.jaspersoft.com/wiki/getting-started-ireport-designer). </a:t>
            </a:r>
          </a:p>
          <a:p>
            <a:pPr marL="342900" indent="-342900" algn="l">
              <a:buClr>
                <a:srgbClr val="0070C0"/>
              </a:buClr>
              <a:buSzPct val="80000"/>
              <a:buFont typeface="Wingdings" pitchFamily="2" charset="2"/>
              <a:buChar char="u"/>
            </a:pPr>
            <a:r>
              <a:rPr lang="en-US" sz="1800" dirty="0">
                <a:solidFill>
                  <a:schemeClr val="tx1"/>
                </a:solidFill>
              </a:rPr>
              <a:t>The JasperReports Library project includes many samples that are found in the sample folder (ttps://community.jaspersoft.com/wiki/jasperreports-library-samples)</a:t>
            </a:r>
          </a:p>
          <a:p>
            <a:pPr marL="342900" indent="-342900" algn="l">
              <a:buClr>
                <a:srgbClr val="0070C0"/>
              </a:buClr>
              <a:buSzPct val="80000"/>
              <a:buFont typeface="+mj-lt"/>
              <a:buAutoNum type="arabicPeriod"/>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410955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EC8CB14-FB38-4835-9082-DF3E8A2B4B8E}"/>
              </a:ext>
            </a:extLst>
          </p:cNvPr>
          <p:cNvPicPr>
            <a:picLocks noChangeAspect="1"/>
          </p:cNvPicPr>
          <p:nvPr/>
        </p:nvPicPr>
        <p:blipFill>
          <a:blip r:embed="rId2"/>
          <a:stretch>
            <a:fillRect/>
          </a:stretch>
        </p:blipFill>
        <p:spPr>
          <a:xfrm>
            <a:off x="4572000" y="2238296"/>
            <a:ext cx="3821243" cy="269134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JasperReports Library</a:t>
            </a:r>
            <a:endParaRPr lang="zh-TW" altLang="en-US" b="1" dirty="0">
              <a:solidFill>
                <a:srgbClr val="FFFF00"/>
              </a:solidFill>
            </a:endParaRPr>
          </a:p>
        </p:txBody>
      </p:sp>
      <p:sp>
        <p:nvSpPr>
          <p:cNvPr id="3" name="副標題 2"/>
          <p:cNvSpPr>
            <a:spLocks noGrp="1"/>
          </p:cNvSpPr>
          <p:nvPr>
            <p:ph type="subTitle" idx="1"/>
          </p:nvPr>
        </p:nvSpPr>
        <p:spPr>
          <a:xfrm>
            <a:off x="467544" y="1340768"/>
            <a:ext cx="3960440"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Go to Jaspersoft.com</a:t>
            </a:r>
          </a:p>
          <a:p>
            <a:pPr marL="342900" indent="-342900" algn="l">
              <a:buClr>
                <a:srgbClr val="0070C0"/>
              </a:buClr>
              <a:buSzPct val="80000"/>
              <a:buFont typeface="Wingdings" pitchFamily="2" charset="2"/>
              <a:buChar char="u"/>
            </a:pPr>
            <a:r>
              <a:rPr lang="en-US" altLang="zh-TW" sz="1800" dirty="0">
                <a:solidFill>
                  <a:schemeClr val="tx1"/>
                </a:solidFill>
                <a:latin typeface="+mj-lt"/>
              </a:rPr>
              <a:t>Click “Exchange” Tab.</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Rectangle 7">
            <a:extLst>
              <a:ext uri="{FF2B5EF4-FFF2-40B4-BE49-F238E27FC236}">
                <a16:creationId xmlns:a16="http://schemas.microsoft.com/office/drawing/2014/main" id="{C713EEF1-6547-4E37-852A-F40CEC9CCC4B}"/>
              </a:ext>
            </a:extLst>
          </p:cNvPr>
          <p:cNvSpPr/>
          <p:nvPr/>
        </p:nvSpPr>
        <p:spPr>
          <a:xfrm>
            <a:off x="7079940" y="4489142"/>
            <a:ext cx="660412" cy="720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F3C8D27-32C5-46D3-B355-096A153E4BAF}"/>
              </a:ext>
            </a:extLst>
          </p:cNvPr>
          <p:cNvPicPr>
            <a:picLocks noChangeAspect="1"/>
          </p:cNvPicPr>
          <p:nvPr/>
        </p:nvPicPr>
        <p:blipFill>
          <a:blip r:embed="rId3"/>
          <a:stretch>
            <a:fillRect/>
          </a:stretch>
        </p:blipFill>
        <p:spPr>
          <a:xfrm>
            <a:off x="599208" y="2238296"/>
            <a:ext cx="3839168" cy="2691348"/>
          </a:xfrm>
          <a:prstGeom prst="rect">
            <a:avLst/>
          </a:prstGeom>
          <a:ln>
            <a:solidFill>
              <a:srgbClr val="C00000"/>
            </a:solidFill>
          </a:ln>
        </p:spPr>
      </p:pic>
      <p:sp>
        <p:nvSpPr>
          <p:cNvPr id="11" name="Rectangle 10">
            <a:extLst>
              <a:ext uri="{FF2B5EF4-FFF2-40B4-BE49-F238E27FC236}">
                <a16:creationId xmlns:a16="http://schemas.microsoft.com/office/drawing/2014/main" id="{34B614EC-2EBB-41E4-8C70-4B419B7641B7}"/>
              </a:ext>
            </a:extLst>
          </p:cNvPr>
          <p:cNvSpPr/>
          <p:nvPr/>
        </p:nvSpPr>
        <p:spPr>
          <a:xfrm>
            <a:off x="1259632" y="2760950"/>
            <a:ext cx="360040" cy="1440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副標題 2">
            <a:extLst>
              <a:ext uri="{FF2B5EF4-FFF2-40B4-BE49-F238E27FC236}">
                <a16:creationId xmlns:a16="http://schemas.microsoft.com/office/drawing/2014/main" id="{7BE68D3E-CA50-4A27-8BD5-37F9F147F3F2}"/>
              </a:ext>
            </a:extLst>
          </p:cNvPr>
          <p:cNvSpPr txBox="1">
            <a:spLocks/>
          </p:cNvSpPr>
          <p:nvPr/>
        </p:nvSpPr>
        <p:spPr>
          <a:xfrm>
            <a:off x="4663960" y="1362627"/>
            <a:ext cx="3960440" cy="39861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dirty="0">
                <a:solidFill>
                  <a:schemeClr val="tx1"/>
                </a:solidFill>
                <a:latin typeface="+mj-lt"/>
              </a:rPr>
              <a:t>Click “JasperReports Library”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C02A23-DE66-4746-BDF0-D7360ACDA9FC}"/>
              </a:ext>
            </a:extLst>
          </p:cNvPr>
          <p:cNvPicPr>
            <a:picLocks noChangeAspect="1"/>
          </p:cNvPicPr>
          <p:nvPr/>
        </p:nvPicPr>
        <p:blipFill>
          <a:blip r:embed="rId2"/>
          <a:stretch>
            <a:fillRect/>
          </a:stretch>
        </p:blipFill>
        <p:spPr>
          <a:xfrm>
            <a:off x="492998" y="2851590"/>
            <a:ext cx="3942462" cy="2784347"/>
          </a:xfrm>
          <a:prstGeom prst="rect">
            <a:avLst/>
          </a:prstGeom>
          <a:ln>
            <a:solidFill>
              <a:srgbClr val="C00000"/>
            </a:solidFill>
          </a:ln>
        </p:spPr>
      </p:pic>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92998" y="1363443"/>
            <a:ext cx="3942462"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JasperReports Library: Open Sources Java Reporting Library</a:t>
            </a:r>
          </a:p>
          <a:p>
            <a:pPr marL="342900" indent="-342900" algn="l">
              <a:buClr>
                <a:srgbClr val="0070C0"/>
              </a:buClr>
              <a:buSzPct val="80000"/>
              <a:buFont typeface="Wingdings" pitchFamily="2" charset="2"/>
              <a:buChar char="u"/>
            </a:pPr>
            <a:r>
              <a:rPr lang="en-US" sz="1800" dirty="0">
                <a:solidFill>
                  <a:schemeClr val="tx1"/>
                </a:solidFill>
              </a:rPr>
              <a:t>Click “Download JasperReports Library”</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3</a:t>
            </a:fld>
            <a:endParaRPr lang="zh-TW" altLang="en-US"/>
          </a:p>
        </p:txBody>
      </p:sp>
      <p:pic>
        <p:nvPicPr>
          <p:cNvPr id="10" name="Picture 9">
            <a:extLst>
              <a:ext uri="{FF2B5EF4-FFF2-40B4-BE49-F238E27FC236}">
                <a16:creationId xmlns:a16="http://schemas.microsoft.com/office/drawing/2014/main" id="{A41B3A70-EDD6-4BFD-AF90-D16A118FC759}"/>
              </a:ext>
            </a:extLst>
          </p:cNvPr>
          <p:cNvPicPr>
            <a:picLocks noChangeAspect="1"/>
          </p:cNvPicPr>
          <p:nvPr/>
        </p:nvPicPr>
        <p:blipFill>
          <a:blip r:embed="rId3"/>
          <a:stretch>
            <a:fillRect/>
          </a:stretch>
        </p:blipFill>
        <p:spPr>
          <a:xfrm>
            <a:off x="4618708" y="2837035"/>
            <a:ext cx="4093546" cy="2894342"/>
          </a:xfrm>
          <a:prstGeom prst="rect">
            <a:avLst/>
          </a:prstGeom>
          <a:ln>
            <a:solidFill>
              <a:srgbClr val="C00000"/>
            </a:solidFill>
          </a:ln>
        </p:spPr>
      </p:pic>
      <p:sp>
        <p:nvSpPr>
          <p:cNvPr id="11" name="副標題 2">
            <a:extLst>
              <a:ext uri="{FF2B5EF4-FFF2-40B4-BE49-F238E27FC236}">
                <a16:creationId xmlns:a16="http://schemas.microsoft.com/office/drawing/2014/main" id="{19CA4BCF-8654-458B-863C-4C789E901ABB}"/>
              </a:ext>
            </a:extLst>
          </p:cNvPr>
          <p:cNvSpPr txBox="1">
            <a:spLocks/>
          </p:cNvSpPr>
          <p:nvPr/>
        </p:nvSpPr>
        <p:spPr>
          <a:xfrm>
            <a:off x="4607423" y="1363443"/>
            <a:ext cx="3942462" cy="129614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Select and download “jasperReports-6.7.0-project.zip”</a:t>
            </a:r>
          </a:p>
        </p:txBody>
      </p:sp>
      <p:sp>
        <p:nvSpPr>
          <p:cNvPr id="12" name="Rectangle 11">
            <a:extLst>
              <a:ext uri="{FF2B5EF4-FFF2-40B4-BE49-F238E27FC236}">
                <a16:creationId xmlns:a16="http://schemas.microsoft.com/office/drawing/2014/main" id="{96CF2FAD-833C-4186-BF10-70CAD366FD46}"/>
              </a:ext>
            </a:extLst>
          </p:cNvPr>
          <p:cNvSpPr/>
          <p:nvPr/>
        </p:nvSpPr>
        <p:spPr>
          <a:xfrm>
            <a:off x="5101510" y="4891835"/>
            <a:ext cx="792088" cy="72008"/>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39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48624" y="1412760"/>
            <a:ext cx="8219256" cy="1872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JasperReports Library is the world's most popular open source reporting engine. </a:t>
            </a:r>
          </a:p>
          <a:p>
            <a:pPr marL="342900" indent="-342900" algn="l">
              <a:buClr>
                <a:srgbClr val="0070C0"/>
              </a:buClr>
              <a:buSzPct val="80000"/>
              <a:buFont typeface="Wingdings" pitchFamily="2" charset="2"/>
              <a:buChar char="u"/>
            </a:pPr>
            <a:r>
              <a:rPr lang="en-US" sz="1800" dirty="0">
                <a:solidFill>
                  <a:schemeClr val="tx1"/>
                </a:solidFill>
              </a:rPr>
              <a:t>It is entirely written in Java and it is able to use data coming from any kind of data source and produce pixel-perfect documents that can be viewed, printed or exported in a variety of document formats including HTML, PDF, Excel, OpenOffice and Word.</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4</a:t>
            </a:fld>
            <a:endParaRPr lang="zh-TW" altLang="en-US"/>
          </a:p>
        </p:txBody>
      </p:sp>
      <p:pic>
        <p:nvPicPr>
          <p:cNvPr id="1026" name="Picture 2" descr="https://community.jaspersoft.com/sites/default/files/project/screenshots/firstreportever.jpg">
            <a:extLst>
              <a:ext uri="{FF2B5EF4-FFF2-40B4-BE49-F238E27FC236}">
                <a16:creationId xmlns:a16="http://schemas.microsoft.com/office/drawing/2014/main" id="{6F8B393B-2B47-4D34-8B25-E8CDAE01A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405045"/>
            <a:ext cx="4176464" cy="285391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07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12776"/>
            <a:ext cx="8219256" cy="22322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JasperReports Library?</a:t>
            </a:r>
          </a:p>
          <a:p>
            <a:pPr marL="342900" indent="-342900" algn="l">
              <a:buClr>
                <a:srgbClr val="0070C0"/>
              </a:buClr>
              <a:buSzPct val="80000"/>
              <a:buFont typeface="Wingdings" pitchFamily="2" charset="2"/>
              <a:buChar char="u"/>
            </a:pPr>
            <a:r>
              <a:rPr lang="en-US" sz="1800" dirty="0">
                <a:solidFill>
                  <a:schemeClr val="tx1"/>
                </a:solidFill>
              </a:rPr>
              <a:t>JasperReports Library is a Java Library that offers an interface to the JasperReports Library reporting engine. </a:t>
            </a:r>
          </a:p>
          <a:p>
            <a:pPr marL="342900" indent="-342900" algn="l">
              <a:buClr>
                <a:srgbClr val="0070C0"/>
              </a:buClr>
              <a:buSzPct val="80000"/>
              <a:buFont typeface="Wingdings" pitchFamily="2" charset="2"/>
              <a:buChar char="u"/>
            </a:pPr>
            <a:r>
              <a:rPr lang="en-US" sz="1800" dirty="0">
                <a:solidFill>
                  <a:schemeClr val="tx1"/>
                </a:solidFill>
              </a:rPr>
              <a:t>This library is the engine at the core of the </a:t>
            </a:r>
            <a:r>
              <a:rPr lang="en-US" sz="1800" dirty="0">
                <a:solidFill>
                  <a:schemeClr val="tx1"/>
                </a:solidFill>
                <a:hlinkClick r:id="rId2">
                  <a:extLst>
                    <a:ext uri="{A12FA001-AC4F-418D-AE19-62706E023703}">
                      <ahyp:hlinkClr xmlns:ahyp="http://schemas.microsoft.com/office/drawing/2018/hyperlinkcolor" val="tx"/>
                    </a:ext>
                  </a:extLst>
                </a:hlinkClick>
              </a:rPr>
              <a:t>iReport Designer</a:t>
            </a:r>
            <a:r>
              <a:rPr lang="en-US" sz="1800" dirty="0">
                <a:solidFill>
                  <a:schemeClr val="tx1"/>
                </a:solidFill>
              </a:rPr>
              <a:t>, </a:t>
            </a:r>
            <a:r>
              <a:rPr lang="en-US" sz="1800" dirty="0" err="1">
                <a:solidFill>
                  <a:schemeClr val="tx1"/>
                </a:solidFill>
                <a:hlinkClick r:id="rId3">
                  <a:extLst>
                    <a:ext uri="{A12FA001-AC4F-418D-AE19-62706E023703}">
                      <ahyp:hlinkClr xmlns:ahyp="http://schemas.microsoft.com/office/drawing/2018/hyperlinkcolor" val="tx"/>
                    </a:ext>
                  </a:extLst>
                </a:hlinkClick>
              </a:rPr>
              <a:t>Jaspersoft</a:t>
            </a:r>
            <a:r>
              <a:rPr lang="en-US" sz="1800" dirty="0">
                <a:solidFill>
                  <a:schemeClr val="tx1"/>
                </a:solidFill>
                <a:hlinkClick r:id="rId3">
                  <a:extLst>
                    <a:ext uri="{A12FA001-AC4F-418D-AE19-62706E023703}">
                      <ahyp:hlinkClr xmlns:ahyp="http://schemas.microsoft.com/office/drawing/2018/hyperlinkcolor" val="tx"/>
                    </a:ext>
                  </a:extLst>
                </a:hlinkClick>
              </a:rPr>
              <a:t> Studio</a:t>
            </a:r>
            <a:r>
              <a:rPr lang="en-US" sz="1800" dirty="0">
                <a:solidFill>
                  <a:schemeClr val="tx1"/>
                </a:solidFill>
              </a:rPr>
              <a:t>, and </a:t>
            </a:r>
            <a:r>
              <a:rPr lang="en-US" sz="1800" dirty="0">
                <a:solidFill>
                  <a:schemeClr val="tx1"/>
                </a:solidFill>
                <a:hlinkClick r:id="rId4">
                  <a:extLst>
                    <a:ext uri="{A12FA001-AC4F-418D-AE19-62706E023703}">
                      <ahyp:hlinkClr xmlns:ahyp="http://schemas.microsoft.com/office/drawing/2018/hyperlinkcolor" val="tx"/>
                    </a:ext>
                  </a:extLst>
                </a:hlinkClick>
              </a:rPr>
              <a:t>JasperReports Server</a:t>
            </a:r>
            <a:r>
              <a:rPr lang="en-US" sz="1800" dirty="0">
                <a:solidFill>
                  <a:schemeClr val="tx1"/>
                </a:solidFill>
              </a:rPr>
              <a:t>. In addition, it is embedded in thousands of applications around the world.</a:t>
            </a:r>
          </a:p>
          <a:p>
            <a:pPr marL="342900" indent="-342900" algn="l">
              <a:buClr>
                <a:srgbClr val="0070C0"/>
              </a:buClr>
              <a:buSzPct val="80000"/>
              <a:buFont typeface="Wingdings" pitchFamily="2" charset="2"/>
              <a:buChar char="u"/>
            </a:pPr>
            <a:r>
              <a:rPr lang="en-US" sz="1800" dirty="0">
                <a:solidFill>
                  <a:schemeClr val="tx1"/>
                </a:solidFill>
              </a:rPr>
              <a:t>The list of </a:t>
            </a:r>
            <a:r>
              <a:rPr lang="en-US" sz="1800" dirty="0">
                <a:solidFill>
                  <a:schemeClr val="tx1"/>
                </a:solidFill>
                <a:hlinkClick r:id="rId5">
                  <a:extLst>
                    <a:ext uri="{A12FA001-AC4F-418D-AE19-62706E023703}">
                      <ahyp:hlinkClr xmlns:ahyp="http://schemas.microsoft.com/office/drawing/2018/hyperlinkcolor" val="tx"/>
                    </a:ext>
                  </a:extLst>
                </a:hlinkClick>
              </a:rPr>
              <a:t>JasperReports Library Features</a:t>
            </a:r>
            <a:r>
              <a:rPr lang="en-US" sz="1800" dirty="0">
                <a:solidFill>
                  <a:schemeClr val="tx1"/>
                </a:solidFill>
              </a:rPr>
              <a:t> is as below:</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72564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8"/>
            <a:ext cx="8219256" cy="524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JasperReports Library - Features and Highlights</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6</a:t>
            </a:fld>
            <a:endParaRPr lang="zh-TW" altLang="en-US"/>
          </a:p>
        </p:txBody>
      </p:sp>
      <p:pic>
        <p:nvPicPr>
          <p:cNvPr id="1028" name="Picture 4" descr="https://community.jaspersoft.com/sites/default/files/static/images/highlights_jasperreports_2.gif">
            <a:extLst>
              <a:ext uri="{FF2B5EF4-FFF2-40B4-BE49-F238E27FC236}">
                <a16:creationId xmlns:a16="http://schemas.microsoft.com/office/drawing/2014/main" id="{91D25BF1-B2D2-4ACF-86C6-EE37BFD51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219" y="2158743"/>
            <a:ext cx="6795562" cy="387347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3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8"/>
            <a:ext cx="8219256" cy="43682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Layout and Interactive Features</a:t>
            </a:r>
          </a:p>
          <a:p>
            <a:pPr marL="800100" lvl="1" indent="-342900" algn="l">
              <a:buClr>
                <a:srgbClr val="0070C0"/>
              </a:buClr>
              <a:buSzPct val="80000"/>
              <a:buFont typeface="Wingdings" pitchFamily="2" charset="2"/>
              <a:buChar char="u"/>
            </a:pPr>
            <a:r>
              <a:rPr lang="en-US" sz="1800" dirty="0">
                <a:solidFill>
                  <a:schemeClr val="tx1"/>
                </a:solidFill>
              </a:rPr>
              <a:t>Pixel-perfect page-oriented or continuous output for web or print Dashboards, tables, crosstabs, charts, gauges, and widgets</a:t>
            </a:r>
          </a:p>
          <a:p>
            <a:pPr marL="800100" lvl="1" indent="-342900" algn="l">
              <a:buClr>
                <a:srgbClr val="0070C0"/>
              </a:buClr>
              <a:buSzPct val="80000"/>
              <a:buFont typeface="Wingdings" pitchFamily="2" charset="2"/>
              <a:buChar char="u"/>
            </a:pPr>
            <a:r>
              <a:rPr lang="en-US" sz="1800" dirty="0" err="1">
                <a:solidFill>
                  <a:schemeClr val="tx1"/>
                </a:solidFill>
              </a:rPr>
              <a:t>Subreports</a:t>
            </a:r>
            <a:r>
              <a:rPr lang="en-US" sz="1800" dirty="0">
                <a:solidFill>
                  <a:schemeClr val="tx1"/>
                </a:solidFill>
              </a:rPr>
              <a:t> easily handle highly complex layouts</a:t>
            </a:r>
          </a:p>
          <a:p>
            <a:pPr marL="800100" lvl="1" indent="-342900" algn="l">
              <a:buClr>
                <a:srgbClr val="0070C0"/>
              </a:buClr>
              <a:buSzPct val="80000"/>
              <a:buFont typeface="Wingdings" pitchFamily="2" charset="2"/>
              <a:buChar char="u"/>
            </a:pPr>
            <a:r>
              <a:rPr lang="en-US" sz="1800" dirty="0">
                <a:solidFill>
                  <a:schemeClr val="tx1"/>
                </a:solidFill>
              </a:rPr>
              <a:t>Integrated barcode support</a:t>
            </a:r>
          </a:p>
          <a:p>
            <a:pPr marL="800100" lvl="1" indent="-342900" algn="l">
              <a:buClr>
                <a:srgbClr val="0070C0"/>
              </a:buClr>
              <a:buSzPct val="80000"/>
              <a:buFont typeface="Wingdings" pitchFamily="2" charset="2"/>
              <a:buChar char="u"/>
            </a:pPr>
            <a:r>
              <a:rPr lang="en-US" sz="1800" dirty="0">
                <a:solidFill>
                  <a:schemeClr val="tx1"/>
                </a:solidFill>
              </a:rPr>
              <a:t>Visual text rotation</a:t>
            </a:r>
          </a:p>
          <a:p>
            <a:pPr marL="800100" lvl="1" indent="-342900" algn="l">
              <a:buClr>
                <a:srgbClr val="0070C0"/>
              </a:buClr>
              <a:buSzPct val="80000"/>
              <a:buFont typeface="Wingdings" pitchFamily="2" charset="2"/>
              <a:buChar char="u"/>
            </a:pPr>
            <a:r>
              <a:rPr lang="en-US" sz="1800" dirty="0">
                <a:solidFill>
                  <a:schemeClr val="tx1"/>
                </a:solidFill>
              </a:rPr>
              <a:t>Styles library</a:t>
            </a:r>
          </a:p>
          <a:p>
            <a:pPr marL="800100" lvl="1" indent="-342900" algn="l">
              <a:buClr>
                <a:srgbClr val="0070C0"/>
              </a:buClr>
              <a:buSzPct val="80000"/>
              <a:buFont typeface="Wingdings" pitchFamily="2" charset="2"/>
              <a:buChar char="u"/>
            </a:pPr>
            <a:r>
              <a:rPr lang="en-US" sz="1800" dirty="0">
                <a:solidFill>
                  <a:schemeClr val="tx1"/>
                </a:solidFill>
              </a:rPr>
              <a:t>Drill-through / hypertext links, including support for PDF bookmarks</a:t>
            </a:r>
          </a:p>
          <a:p>
            <a:pPr marL="800100" lvl="1" indent="-342900" algn="l">
              <a:buClr>
                <a:srgbClr val="0070C0"/>
              </a:buClr>
              <a:buSzPct val="80000"/>
              <a:buFont typeface="Wingdings" pitchFamily="2" charset="2"/>
              <a:buChar char="u"/>
            </a:pPr>
            <a:r>
              <a:rPr lang="en-US" sz="1800" dirty="0">
                <a:solidFill>
                  <a:schemeClr val="tx1"/>
                </a:solidFill>
              </a:rPr>
              <a:t>Interactive table elements and </a:t>
            </a:r>
            <a:r>
              <a:rPr lang="en-US" sz="1800" dirty="0" err="1">
                <a:solidFill>
                  <a:schemeClr val="tx1"/>
                </a:solidFill>
              </a:rPr>
              <a:t>subreports</a:t>
            </a:r>
            <a:r>
              <a:rPr lang="en-US" sz="1800" dirty="0">
                <a:solidFill>
                  <a:schemeClr val="tx1"/>
                </a:solidFill>
              </a:rPr>
              <a:t> for interactive and complex layouts</a:t>
            </a:r>
          </a:p>
          <a:p>
            <a:pPr marL="800100" lvl="1" indent="-342900" algn="l">
              <a:buClr>
                <a:srgbClr val="0070C0"/>
              </a:buClr>
              <a:buSzPct val="80000"/>
              <a:buFont typeface="Wingdings" pitchFamily="2" charset="2"/>
              <a:buChar char="u"/>
            </a:pPr>
            <a:r>
              <a:rPr lang="en-US" sz="1800" dirty="0">
                <a:solidFill>
                  <a:schemeClr val="tx1"/>
                </a:solidFill>
              </a:rPr>
              <a:t>Conditional printing</a:t>
            </a:r>
          </a:p>
          <a:p>
            <a:pPr marL="342900" indent="-342900" algn="l">
              <a:buClr>
                <a:srgbClr val="0070C0"/>
              </a:buClr>
              <a:buSzPct val="80000"/>
              <a:buFont typeface="Wingdings" pitchFamily="2" charset="2"/>
              <a:buChar char="u"/>
            </a:pPr>
            <a:r>
              <a:rPr lang="en-US" sz="1800" b="1" dirty="0">
                <a:solidFill>
                  <a:schemeClr val="tx1"/>
                </a:solidFill>
              </a:rPr>
              <a:t>Flexible Deployment and Output</a:t>
            </a:r>
          </a:p>
          <a:p>
            <a:pPr marL="800100" lvl="1" indent="-342900" algn="l">
              <a:buClr>
                <a:srgbClr val="0070C0"/>
              </a:buClr>
              <a:buSzPct val="80000"/>
              <a:buFont typeface="Wingdings" pitchFamily="2" charset="2"/>
              <a:buChar char="u"/>
            </a:pPr>
            <a:r>
              <a:rPr lang="en-US" sz="1800" dirty="0">
                <a:solidFill>
                  <a:schemeClr val="tx1"/>
                </a:solidFill>
              </a:rPr>
              <a:t>Report output in PDF, XML, HTML, CSV, XLS, RTF, TXT</a:t>
            </a:r>
          </a:p>
          <a:p>
            <a:pPr marL="800100" lvl="1" indent="-342900" algn="l">
              <a:buClr>
                <a:srgbClr val="0070C0"/>
              </a:buClr>
              <a:buSzPct val="80000"/>
              <a:buFont typeface="Wingdings" pitchFamily="2" charset="2"/>
              <a:buChar char="u"/>
            </a:pPr>
            <a:r>
              <a:rPr lang="en-US" sz="1800" dirty="0">
                <a:solidFill>
                  <a:schemeClr val="tx1"/>
                </a:solidFill>
              </a:rPr>
              <a:t>Internationalized and localizable for global deployments</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44923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7"/>
            <a:ext cx="8219256" cy="2496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Any Data Source Connectivity (1)</a:t>
            </a:r>
          </a:p>
          <a:p>
            <a:pPr marL="342900" indent="-342900" algn="l">
              <a:buClr>
                <a:srgbClr val="0070C0"/>
              </a:buClr>
              <a:buSzPct val="80000"/>
              <a:buFont typeface="Wingdings" pitchFamily="2" charset="2"/>
              <a:buChar char="u"/>
            </a:pPr>
            <a:r>
              <a:rPr lang="en-US" sz="1800" dirty="0">
                <a:solidFill>
                  <a:schemeClr val="tx1"/>
                </a:solidFill>
              </a:rPr>
              <a:t>JasperReports uses any data source provider, allowing it to extend reporting capabilities to almost any third-party application. </a:t>
            </a:r>
          </a:p>
          <a:p>
            <a:pPr marL="342900" indent="-342900" algn="l">
              <a:buClr>
                <a:srgbClr val="0070C0"/>
              </a:buClr>
              <a:buSzPct val="80000"/>
              <a:buFont typeface="Wingdings" pitchFamily="2" charset="2"/>
              <a:buChar char="u"/>
            </a:pPr>
            <a:r>
              <a:rPr lang="en-US" sz="1800" dirty="0">
                <a:solidFill>
                  <a:schemeClr val="tx1"/>
                </a:solidFill>
              </a:rPr>
              <a:t>When it is not possible to access data through JDBC, or when you do not want JasperReports to interact directly with a database, you can implement a custom JasperReports data source. </a:t>
            </a:r>
          </a:p>
          <a:p>
            <a:pPr marL="342900" indent="-342900" algn="l">
              <a:buClr>
                <a:srgbClr val="0070C0"/>
              </a:buClr>
              <a:buSzPct val="80000"/>
              <a:buFont typeface="Wingdings" pitchFamily="2" charset="2"/>
              <a:buChar char="u"/>
            </a:pPr>
            <a:r>
              <a:rPr lang="en-US" sz="1800" dirty="0">
                <a:solidFill>
                  <a:schemeClr val="tx1"/>
                </a:solidFill>
              </a:rPr>
              <a:t>In addition, any report can use data from multiple data sources, which can be of different types.</a:t>
            </a: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8611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454" y="22676"/>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 JasperReport Library</a:t>
            </a:r>
            <a:endParaRPr lang="zh-TW" altLang="en-US" b="1" dirty="0">
              <a:solidFill>
                <a:srgbClr val="FFFF00"/>
              </a:solidFill>
            </a:endParaRPr>
          </a:p>
        </p:txBody>
      </p:sp>
      <p:sp>
        <p:nvSpPr>
          <p:cNvPr id="3" name="副標題 2"/>
          <p:cNvSpPr>
            <a:spLocks noGrp="1"/>
          </p:cNvSpPr>
          <p:nvPr>
            <p:ph type="subTitle" idx="1"/>
          </p:nvPr>
        </p:nvSpPr>
        <p:spPr>
          <a:xfrm>
            <a:off x="462372" y="1436978"/>
            <a:ext cx="8219256" cy="23220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Any Data Source Connectivity (2)</a:t>
            </a:r>
          </a:p>
          <a:p>
            <a:pPr marL="342900" indent="-342900" algn="l">
              <a:buClr>
                <a:srgbClr val="0070C0"/>
              </a:buClr>
              <a:buSzPct val="80000"/>
              <a:buFont typeface="Wingdings" pitchFamily="2" charset="2"/>
              <a:buChar char="u"/>
            </a:pPr>
            <a:r>
              <a:rPr lang="en-US" sz="1800" dirty="0">
                <a:solidFill>
                  <a:schemeClr val="tx1"/>
                </a:solidFill>
              </a:rPr>
              <a:t>JasperReports includes JDBC-wrapped data providers for relational databases (RDBMS), JavaBeans (EJB, Hibernate), plain old Java objects (POJO), and XML data sources.</a:t>
            </a:r>
          </a:p>
          <a:p>
            <a:pPr marL="342900" indent="-342900" algn="l">
              <a:buClr>
                <a:srgbClr val="0070C0"/>
              </a:buClr>
              <a:buSzPct val="80000"/>
              <a:buFont typeface="Wingdings" pitchFamily="2" charset="2"/>
              <a:buChar char="u"/>
            </a:pPr>
            <a:r>
              <a:rPr lang="en-US" sz="1800" dirty="0">
                <a:solidFill>
                  <a:schemeClr val="tx1"/>
                </a:solidFill>
              </a:rPr>
              <a:t>In addition, parameters can be passed from your application to JasperReports. Parameters are simple to implement and very powerful, allowing you to qualify, restrict, or enhance the data that is delivered to users based on run-time conditions.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25454" y="787379"/>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82654" y="6379025"/>
            <a:ext cx="2133600" cy="404246"/>
          </a:xfrm>
        </p:spPr>
        <p:txBody>
          <a:bodyPr/>
          <a:lstStyle/>
          <a:p>
            <a:fld id="{A4F910E6-8D00-4BAF-8C48-9688E0B449D3}" type="datetime1">
              <a:rPr lang="zh-TW" altLang="en-US" smtClean="0"/>
              <a:pPr/>
              <a:t>2019/1/4</a:t>
            </a:fld>
            <a:endParaRPr lang="zh-TW" altLang="en-US"/>
          </a:p>
        </p:txBody>
      </p:sp>
      <p:sp>
        <p:nvSpPr>
          <p:cNvPr id="6" name="投影片編號版面配置區 5"/>
          <p:cNvSpPr>
            <a:spLocks noGrp="1"/>
          </p:cNvSpPr>
          <p:nvPr>
            <p:ph type="sldNum" sz="quarter" idx="12"/>
          </p:nvPr>
        </p:nvSpPr>
        <p:spPr>
          <a:xfrm>
            <a:off x="6578654" y="6379025"/>
            <a:ext cx="2133600" cy="404246"/>
          </a:xfrm>
        </p:spPr>
        <p:txBody>
          <a:bodyPr/>
          <a:lstStyle/>
          <a:p>
            <a:fld id="{E4D7E63D-91F2-4366-A2C4-1B00C9E2590E}" type="slidenum">
              <a:rPr lang="zh-TW" altLang="en-US" smtClean="0"/>
              <a:pPr/>
              <a:t>9</a:t>
            </a:fld>
            <a:endParaRPr lang="zh-TW" altLang="en-US"/>
          </a:p>
        </p:txBody>
      </p:sp>
      <p:sp>
        <p:nvSpPr>
          <p:cNvPr id="8" name="副標題 2">
            <a:extLst>
              <a:ext uri="{FF2B5EF4-FFF2-40B4-BE49-F238E27FC236}">
                <a16:creationId xmlns:a16="http://schemas.microsoft.com/office/drawing/2014/main" id="{D1C98AA9-02C9-40F1-BE67-658B20DE6643}"/>
              </a:ext>
            </a:extLst>
          </p:cNvPr>
          <p:cNvSpPr txBox="1">
            <a:spLocks/>
          </p:cNvSpPr>
          <p:nvPr/>
        </p:nvSpPr>
        <p:spPr>
          <a:xfrm>
            <a:off x="896054" y="3805988"/>
            <a:ext cx="3713378" cy="25730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Spring-loaded Hibernate connection</a:t>
            </a:r>
          </a:p>
          <a:p>
            <a:pPr marL="342900" indent="-342900" algn="l">
              <a:buClr>
                <a:srgbClr val="0070C0"/>
              </a:buClr>
              <a:buSzPct val="80000"/>
              <a:buFont typeface="Wingdings" pitchFamily="2" charset="2"/>
              <a:buChar char="u"/>
            </a:pPr>
            <a:r>
              <a:rPr lang="en-US" sz="1800" dirty="0">
                <a:solidFill>
                  <a:schemeClr val="tx1"/>
                </a:solidFill>
              </a:rPr>
              <a:t>EJBQL connection</a:t>
            </a:r>
          </a:p>
          <a:p>
            <a:pPr marL="342900" indent="-342900" algn="l">
              <a:buClr>
                <a:srgbClr val="0070C0"/>
              </a:buClr>
              <a:buSzPct val="80000"/>
              <a:buFont typeface="Wingdings" pitchFamily="2" charset="2"/>
              <a:buChar char="u"/>
            </a:pPr>
            <a:r>
              <a:rPr lang="en-US" sz="1800" dirty="0">
                <a:solidFill>
                  <a:schemeClr val="tx1"/>
                </a:solidFill>
              </a:rPr>
              <a:t>Mondrian OLAP connection</a:t>
            </a:r>
          </a:p>
          <a:p>
            <a:pPr marL="342900" indent="-342900" algn="l">
              <a:buClr>
                <a:srgbClr val="0070C0"/>
              </a:buClr>
              <a:buSzPct val="80000"/>
              <a:buFont typeface="Wingdings" pitchFamily="2" charset="2"/>
              <a:buChar char="u"/>
            </a:pPr>
            <a:r>
              <a:rPr lang="en-US" sz="1800" dirty="0">
                <a:solidFill>
                  <a:schemeClr val="tx1"/>
                </a:solidFill>
              </a:rPr>
              <a:t>Query Executor mode</a:t>
            </a:r>
          </a:p>
          <a:p>
            <a:pPr marL="342900" indent="-342900" algn="l">
              <a:buClr>
                <a:srgbClr val="0070C0"/>
              </a:buClr>
              <a:buSzPct val="80000"/>
              <a:buFont typeface="Wingdings" pitchFamily="2" charset="2"/>
              <a:buChar char="u"/>
            </a:pPr>
            <a:r>
              <a:rPr lang="en-US" sz="1800" dirty="0">
                <a:solidFill>
                  <a:schemeClr val="tx1"/>
                </a:solidFill>
              </a:rPr>
              <a:t>Empty data source</a:t>
            </a:r>
          </a:p>
          <a:p>
            <a:pPr marL="342900" indent="-342900" algn="l">
              <a:buClr>
                <a:srgbClr val="0070C0"/>
              </a:buClr>
              <a:buSzPct val="80000"/>
              <a:buFont typeface="Wingdings" pitchFamily="2" charset="2"/>
              <a:buChar char="u"/>
            </a:pPr>
            <a:r>
              <a:rPr lang="en-US" sz="1800" dirty="0">
                <a:solidFill>
                  <a:schemeClr val="tx1"/>
                </a:solidFill>
              </a:rPr>
              <a:t>Custom iReport connection</a:t>
            </a:r>
          </a:p>
          <a:p>
            <a:pPr marL="342900" indent="-342900" algn="l">
              <a:buClr>
                <a:srgbClr val="0070C0"/>
              </a:buClr>
              <a:buSzPct val="80000"/>
              <a:buFont typeface="Wingdings" pitchFamily="2" charset="2"/>
              <a:buChar char="u"/>
            </a:pPr>
            <a:r>
              <a:rPr lang="en-US" sz="1800" dirty="0">
                <a:solidFill>
                  <a:schemeClr val="tx1"/>
                </a:solidFill>
              </a:rPr>
              <a:t>XMLA server connection</a:t>
            </a:r>
          </a:p>
        </p:txBody>
      </p:sp>
      <p:sp>
        <p:nvSpPr>
          <p:cNvPr id="9" name="副標題 2">
            <a:extLst>
              <a:ext uri="{FF2B5EF4-FFF2-40B4-BE49-F238E27FC236}">
                <a16:creationId xmlns:a16="http://schemas.microsoft.com/office/drawing/2014/main" id="{92B733BC-40D2-4E84-B182-47C16B5E64F9}"/>
              </a:ext>
            </a:extLst>
          </p:cNvPr>
          <p:cNvSpPr txBox="1">
            <a:spLocks/>
          </p:cNvSpPr>
          <p:nvPr/>
        </p:nvSpPr>
        <p:spPr>
          <a:xfrm>
            <a:off x="4721965" y="3805988"/>
            <a:ext cx="3713378" cy="25730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Spring-loaded Hibernate connection</a:t>
            </a:r>
          </a:p>
          <a:p>
            <a:pPr marL="342900" indent="-342900" algn="l">
              <a:buClr>
                <a:srgbClr val="0070C0"/>
              </a:buClr>
              <a:buSzPct val="80000"/>
              <a:buFont typeface="Wingdings" pitchFamily="2" charset="2"/>
              <a:buChar char="u"/>
            </a:pPr>
            <a:r>
              <a:rPr lang="en-US" sz="1800" dirty="0">
                <a:solidFill>
                  <a:schemeClr val="tx1"/>
                </a:solidFill>
              </a:rPr>
              <a:t>EJBQL connection</a:t>
            </a:r>
          </a:p>
          <a:p>
            <a:pPr marL="342900" indent="-342900" algn="l">
              <a:buClr>
                <a:srgbClr val="0070C0"/>
              </a:buClr>
              <a:buSzPct val="80000"/>
              <a:buFont typeface="Wingdings" pitchFamily="2" charset="2"/>
              <a:buChar char="u"/>
            </a:pPr>
            <a:r>
              <a:rPr lang="en-US" sz="1800" dirty="0">
                <a:solidFill>
                  <a:schemeClr val="tx1"/>
                </a:solidFill>
              </a:rPr>
              <a:t>Mondrian OLAP connection</a:t>
            </a:r>
          </a:p>
          <a:p>
            <a:pPr marL="342900" indent="-342900" algn="l">
              <a:buClr>
                <a:srgbClr val="0070C0"/>
              </a:buClr>
              <a:buSzPct val="80000"/>
              <a:buFont typeface="Wingdings" pitchFamily="2" charset="2"/>
              <a:buChar char="u"/>
            </a:pPr>
            <a:r>
              <a:rPr lang="en-US" sz="1800" dirty="0">
                <a:solidFill>
                  <a:schemeClr val="tx1"/>
                </a:solidFill>
              </a:rPr>
              <a:t>Query Executor mode</a:t>
            </a:r>
          </a:p>
          <a:p>
            <a:pPr marL="342900" indent="-342900" algn="l">
              <a:buClr>
                <a:srgbClr val="0070C0"/>
              </a:buClr>
              <a:buSzPct val="80000"/>
              <a:buFont typeface="Wingdings" pitchFamily="2" charset="2"/>
              <a:buChar char="u"/>
            </a:pPr>
            <a:r>
              <a:rPr lang="en-US" sz="1800" dirty="0">
                <a:solidFill>
                  <a:schemeClr val="tx1"/>
                </a:solidFill>
              </a:rPr>
              <a:t>Empty data source</a:t>
            </a:r>
          </a:p>
          <a:p>
            <a:pPr marL="342900" indent="-342900" algn="l">
              <a:buClr>
                <a:srgbClr val="0070C0"/>
              </a:buClr>
              <a:buSzPct val="80000"/>
              <a:buFont typeface="Wingdings" pitchFamily="2" charset="2"/>
              <a:buChar char="u"/>
            </a:pPr>
            <a:r>
              <a:rPr lang="en-US" sz="1800" dirty="0">
                <a:solidFill>
                  <a:schemeClr val="tx1"/>
                </a:solidFill>
              </a:rPr>
              <a:t>Custom iReport connection</a:t>
            </a:r>
          </a:p>
          <a:p>
            <a:pPr marL="342900" indent="-342900" algn="l">
              <a:buClr>
                <a:srgbClr val="0070C0"/>
              </a:buClr>
              <a:buSzPct val="80000"/>
              <a:buFont typeface="Wingdings" pitchFamily="2" charset="2"/>
              <a:buChar char="u"/>
            </a:pPr>
            <a:r>
              <a:rPr lang="en-US" sz="1800" dirty="0">
                <a:solidFill>
                  <a:schemeClr val="tx1"/>
                </a:solidFill>
              </a:rPr>
              <a:t>XMLA server connection</a:t>
            </a:r>
          </a:p>
        </p:txBody>
      </p:sp>
    </p:spTree>
    <p:extLst>
      <p:ext uri="{BB962C8B-B14F-4D97-AF65-F5344CB8AC3E}">
        <p14:creationId xmlns:p14="http://schemas.microsoft.com/office/powerpoint/2010/main" val="28829452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2956</TotalTime>
  <Words>800</Words>
  <Application>Microsoft Office PowerPoint</Application>
  <PresentationFormat>On-screen Show (4:3)</PresentationFormat>
  <Paragraphs>129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1 JasperReport Library</vt:lpstr>
      <vt:lpstr>1 JasperReports Library</vt:lpstr>
      <vt:lpstr>1 JasperReport Library</vt:lpstr>
      <vt:lpstr>1 JasperReport Library</vt:lpstr>
      <vt:lpstr>1 JasperReport Library</vt:lpstr>
      <vt:lpstr>1 JasperReport Library</vt:lpstr>
      <vt:lpstr>1 JasperReport Library</vt:lpstr>
      <vt:lpstr>1 JasperReport Library</vt:lpstr>
      <vt:lpstr>1 JasperReport Library</vt:lpstr>
      <vt:lpstr>1 JasperReport Library</vt:lpstr>
      <vt:lpstr>1 JasperReport Library</vt:lpstr>
      <vt:lpstr>1 JasperReport Library</vt:lpstr>
      <vt:lpstr>1 JasperReport Library</vt:lpstr>
      <vt:lpstr>1 JasperReport Library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890</cp:revision>
  <dcterms:created xsi:type="dcterms:W3CDTF">2018-09-28T16:40:41Z</dcterms:created>
  <dcterms:modified xsi:type="dcterms:W3CDTF">2019-01-04T23:59:18Z</dcterms:modified>
</cp:coreProperties>
</file>