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3" r:id="rId3"/>
    <p:sldId id="264" r:id="rId4"/>
    <p:sldId id="265" r:id="rId5"/>
    <p:sldId id="266" r:id="rId6"/>
    <p:sldId id="268" r:id="rId7"/>
    <p:sldId id="269" r:id="rId8"/>
    <p:sldId id="267" r:id="rId9"/>
    <p:sldId id="270" r:id="rId10"/>
    <p:sldId id="271" r:id="rId11"/>
    <p:sldId id="272" r:id="rId12"/>
    <p:sldId id="273" r:id="rId13"/>
    <p:sldId id="274" r:id="rId14"/>
    <p:sldId id="275" r:id="rId15"/>
    <p:sldId id="277" r:id="rId16"/>
    <p:sldId id="278" r:id="rId17"/>
    <p:sldId id="286" r:id="rId18"/>
    <p:sldId id="288" r:id="rId19"/>
    <p:sldId id="290" r:id="rId20"/>
    <p:sldId id="287" r:id="rId21"/>
    <p:sldId id="291" r:id="rId22"/>
    <p:sldId id="289" r:id="rId23"/>
    <p:sldId id="281" r:id="rId24"/>
    <p:sldId id="282" r:id="rId25"/>
    <p:sldId id="283" r:id="rId26"/>
    <p:sldId id="284" r:id="rId27"/>
    <p:sldId id="285" r:id="rId28"/>
    <p:sldId id="259" r:id="rId2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58" autoAdjust="0"/>
    <p:restoredTop sz="99626" autoAdjust="0"/>
  </p:normalViewPr>
  <p:slideViewPr>
    <p:cSldViewPr>
      <p:cViewPr varScale="1">
        <p:scale>
          <a:sx n="97" d="100"/>
          <a:sy n="97" d="100"/>
        </p:scale>
        <p:origin x="150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2019/1/5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2019/1/5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2019/1/5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2019/1/5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2019/1/5</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mvnrepository.co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ant.apache.org/ivy/history/master/ivyfile.html" TargetMode="External"/><Relationship Id="rId2" Type="http://schemas.openxmlformats.org/officeDocument/2006/relationships/hyperlink" Target="http://ant.apache.org/ivy/history/master/tutorial/build-repository.html"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ant.apache.org/ivy/history/master/ant.html" TargetMode="External"/><Relationship Id="rId2" Type="http://schemas.openxmlformats.org/officeDocument/2006/relationships/hyperlink" Target="http://ant.apache.org/ivy/history/master/install.html" TargetMode="External"/><Relationship Id="rId1" Type="http://schemas.openxmlformats.org/officeDocument/2006/relationships/slideLayout" Target="../slideLayouts/slideLayout1.xml"/><Relationship Id="rId5" Type="http://schemas.openxmlformats.org/officeDocument/2006/relationships/hyperlink" Target="http://ant.apache.org/ivy/history/master/use/resolve.html" TargetMode="External"/><Relationship Id="rId4" Type="http://schemas.openxmlformats.org/officeDocument/2006/relationships/hyperlink" Target="http://ant.apache.org/ivy/history/master/use/retrieve.html"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ant.apache.org/ivy/history/master/use/retrieve.html"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ant.apache.org/ivy/history/master/tutorial/start.html"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 Setup Ivy</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2.1 Ivy.xml</a:t>
            </a:r>
            <a:endParaRPr lang="zh-TW" altLang="en-US" b="1" dirty="0">
              <a:solidFill>
                <a:srgbClr val="FFFF00"/>
              </a:solidFill>
            </a:endParaRPr>
          </a:p>
        </p:txBody>
      </p:sp>
      <p:sp>
        <p:nvSpPr>
          <p:cNvPr id="3" name="副標題 2"/>
          <p:cNvSpPr>
            <a:spLocks noGrp="1"/>
          </p:cNvSpPr>
          <p:nvPr>
            <p:ph type="subTitle" idx="1"/>
          </p:nvPr>
        </p:nvSpPr>
        <p:spPr>
          <a:xfrm>
            <a:off x="467544" y="1340767"/>
            <a:ext cx="8136904" cy="17281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Ivy.xml (3):</a:t>
            </a:r>
          </a:p>
          <a:p>
            <a:pPr marL="342900" indent="-342900" algn="l">
              <a:buClr>
                <a:srgbClr val="0070C0"/>
              </a:buClr>
              <a:buSzPct val="80000"/>
              <a:buFont typeface="Wingdings" pitchFamily="2" charset="2"/>
              <a:buChar char="u"/>
            </a:pPr>
            <a:r>
              <a:rPr lang="en-US" altLang="en-US" sz="1800" dirty="0">
                <a:solidFill>
                  <a:schemeClr val="tx1"/>
                </a:solidFill>
              </a:rPr>
              <a:t>To know what to put in these attributes, you need to know the exact information for the libraries you depend on. Ivy uses the Maven 2 central repository by default, so we recommend you use </a:t>
            </a:r>
            <a:r>
              <a:rPr lang="en-US" altLang="en-US" sz="1800" b="1" dirty="0">
                <a:solidFill>
                  <a:schemeClr val="tx1"/>
                </a:solidFill>
                <a:hlinkClick r:id="rId2">
                  <a:extLst>
                    <a:ext uri="{A12FA001-AC4F-418D-AE19-62706E023703}">
                      <ahyp:hlinkClr xmlns:ahyp="http://schemas.microsoft.com/office/drawing/2018/hyperlinkcolor" val="tx"/>
                    </a:ext>
                  </a:extLst>
                </a:hlinkClick>
              </a:rPr>
              <a:t>mvnrepository.com</a:t>
            </a:r>
            <a:r>
              <a:rPr lang="en-US" altLang="en-US" sz="1800" dirty="0">
                <a:solidFill>
                  <a:schemeClr val="tx1"/>
                </a:solidFill>
              </a:rPr>
              <a:t> to look for the module you want. Once you find it, you will have the details of that module in the pom.xml file of that module. For instance:</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http://ant.apache.org/ivy/history/master/tutorial/start.html</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10</a:t>
            </a:fld>
            <a:endParaRPr lang="zh-TW" altLang="en-US"/>
          </a:p>
        </p:txBody>
      </p:sp>
      <p:sp>
        <p:nvSpPr>
          <p:cNvPr id="7" name="副標題 2">
            <a:extLst>
              <a:ext uri="{FF2B5EF4-FFF2-40B4-BE49-F238E27FC236}">
                <a16:creationId xmlns:a16="http://schemas.microsoft.com/office/drawing/2014/main" id="{29298217-C640-4086-932C-FC280CA0274F}"/>
              </a:ext>
            </a:extLst>
          </p:cNvPr>
          <p:cNvSpPr txBox="1">
            <a:spLocks/>
          </p:cNvSpPr>
          <p:nvPr/>
        </p:nvSpPr>
        <p:spPr>
          <a:xfrm>
            <a:off x="1745686" y="3187998"/>
            <a:ext cx="5580620" cy="1728194"/>
          </a:xfrm>
          <a:prstGeom prst="rect">
            <a:avLst/>
          </a:prstGeom>
          <a:solidFill>
            <a:schemeClr val="bg1">
              <a:lumMod val="85000"/>
            </a:schemeClr>
          </a:solidFill>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buClr>
                <a:srgbClr val="0070C0"/>
              </a:buClr>
              <a:buSzPct val="80000"/>
            </a:pPr>
            <a:r>
              <a:rPr lang="en-US" sz="1800" dirty="0">
                <a:solidFill>
                  <a:schemeClr val="tx1"/>
                </a:solidFill>
              </a:rPr>
              <a:t>&lt;</a:t>
            </a:r>
            <a:r>
              <a:rPr lang="en-US" sz="1800" b="1" dirty="0">
                <a:solidFill>
                  <a:schemeClr val="tx1"/>
                </a:solidFill>
              </a:rPr>
              <a:t>project</a:t>
            </a:r>
            <a:r>
              <a:rPr lang="en-US" sz="1800" dirty="0">
                <a:solidFill>
                  <a:schemeClr val="tx1"/>
                </a:solidFill>
              </a:rPr>
              <a:t> ....&gt; </a:t>
            </a:r>
          </a:p>
          <a:p>
            <a:pPr algn="l">
              <a:buClr>
                <a:srgbClr val="0070C0"/>
              </a:buClr>
              <a:buSzPct val="80000"/>
            </a:pPr>
            <a:r>
              <a:rPr lang="en-US" sz="1800" dirty="0">
                <a:solidFill>
                  <a:schemeClr val="tx1"/>
                </a:solidFill>
              </a:rPr>
              <a:t>    &lt;</a:t>
            </a:r>
            <a:r>
              <a:rPr lang="en-US" sz="1800" b="1" dirty="0" err="1">
                <a:solidFill>
                  <a:schemeClr val="tx1"/>
                </a:solidFill>
              </a:rPr>
              <a:t>groupId</a:t>
            </a:r>
            <a:r>
              <a:rPr lang="en-US" sz="1800" dirty="0">
                <a:solidFill>
                  <a:schemeClr val="tx1"/>
                </a:solidFill>
              </a:rPr>
              <a:t>&gt;commons-</a:t>
            </a:r>
            <a:r>
              <a:rPr lang="en-US" sz="1800" dirty="0" err="1">
                <a:solidFill>
                  <a:schemeClr val="tx1"/>
                </a:solidFill>
              </a:rPr>
              <a:t>lang</a:t>
            </a:r>
            <a:r>
              <a:rPr lang="en-US" sz="1800" dirty="0">
                <a:solidFill>
                  <a:schemeClr val="tx1"/>
                </a:solidFill>
              </a:rPr>
              <a:t>&lt;/</a:t>
            </a:r>
            <a:r>
              <a:rPr lang="en-US" sz="1800" b="1" dirty="0" err="1">
                <a:solidFill>
                  <a:schemeClr val="tx1"/>
                </a:solidFill>
              </a:rPr>
              <a:t>groupId</a:t>
            </a:r>
            <a:r>
              <a:rPr lang="en-US" sz="1800" dirty="0">
                <a:solidFill>
                  <a:schemeClr val="tx1"/>
                </a:solidFill>
              </a:rPr>
              <a:t>&gt; </a:t>
            </a:r>
          </a:p>
          <a:p>
            <a:pPr algn="l">
              <a:buClr>
                <a:srgbClr val="0070C0"/>
              </a:buClr>
              <a:buSzPct val="80000"/>
            </a:pPr>
            <a:r>
              <a:rPr lang="en-US" sz="1800" dirty="0">
                <a:solidFill>
                  <a:schemeClr val="tx1"/>
                </a:solidFill>
              </a:rPr>
              <a:t>    &lt;</a:t>
            </a:r>
            <a:r>
              <a:rPr lang="en-US" sz="1800" b="1" dirty="0" err="1">
                <a:solidFill>
                  <a:schemeClr val="tx1"/>
                </a:solidFill>
              </a:rPr>
              <a:t>artifactId</a:t>
            </a:r>
            <a:r>
              <a:rPr lang="en-US" sz="1800" dirty="0">
                <a:solidFill>
                  <a:schemeClr val="tx1"/>
                </a:solidFill>
              </a:rPr>
              <a:t>&gt;commons-</a:t>
            </a:r>
            <a:r>
              <a:rPr lang="en-US" sz="1800" dirty="0" err="1">
                <a:solidFill>
                  <a:schemeClr val="tx1"/>
                </a:solidFill>
              </a:rPr>
              <a:t>lang</a:t>
            </a:r>
            <a:r>
              <a:rPr lang="en-US" sz="1800" dirty="0">
                <a:solidFill>
                  <a:schemeClr val="tx1"/>
                </a:solidFill>
              </a:rPr>
              <a:t>&lt;/</a:t>
            </a:r>
            <a:r>
              <a:rPr lang="en-US" sz="1800" b="1" dirty="0" err="1">
                <a:solidFill>
                  <a:schemeClr val="tx1"/>
                </a:solidFill>
              </a:rPr>
              <a:t>artifactId</a:t>
            </a:r>
            <a:r>
              <a:rPr lang="en-US" sz="1800" dirty="0">
                <a:solidFill>
                  <a:schemeClr val="tx1"/>
                </a:solidFill>
              </a:rPr>
              <a:t>&gt; </a:t>
            </a:r>
          </a:p>
          <a:p>
            <a:pPr algn="l">
              <a:buClr>
                <a:srgbClr val="0070C0"/>
              </a:buClr>
              <a:buSzPct val="80000"/>
            </a:pPr>
            <a:r>
              <a:rPr lang="en-US" sz="1800" dirty="0">
                <a:solidFill>
                  <a:schemeClr val="tx1"/>
                </a:solidFill>
              </a:rPr>
              <a:t>    &lt;</a:t>
            </a:r>
            <a:r>
              <a:rPr lang="en-US" sz="1800" b="1" dirty="0">
                <a:solidFill>
                  <a:schemeClr val="tx1"/>
                </a:solidFill>
              </a:rPr>
              <a:t>version</a:t>
            </a:r>
            <a:r>
              <a:rPr lang="en-US" sz="1800" dirty="0">
                <a:solidFill>
                  <a:schemeClr val="tx1"/>
                </a:solidFill>
              </a:rPr>
              <a:t>&gt;2.0&lt;/</a:t>
            </a:r>
            <a:r>
              <a:rPr lang="en-US" sz="1800" b="1" dirty="0">
                <a:solidFill>
                  <a:schemeClr val="tx1"/>
                </a:solidFill>
              </a:rPr>
              <a:t>version</a:t>
            </a:r>
            <a:r>
              <a:rPr lang="en-US" sz="1800" dirty="0">
                <a:solidFill>
                  <a:schemeClr val="tx1"/>
                </a:solidFill>
              </a:rPr>
              <a:t>&gt; </a:t>
            </a:r>
          </a:p>
          <a:p>
            <a:pPr algn="l">
              <a:buClr>
                <a:srgbClr val="0070C0"/>
              </a:buClr>
              <a:buSzPct val="80000"/>
            </a:pPr>
            <a:r>
              <a:rPr lang="en-US" sz="1800" dirty="0">
                <a:solidFill>
                  <a:schemeClr val="tx1"/>
                </a:solidFill>
              </a:rPr>
              <a:t>...</a:t>
            </a:r>
            <a:endParaRPr lang="en-US" altLang="zh-TW" sz="1800" dirty="0">
              <a:solidFill>
                <a:schemeClr val="tx1"/>
              </a:solidFill>
              <a:latin typeface="+mj-lt"/>
            </a:endParaRPr>
          </a:p>
        </p:txBody>
      </p:sp>
    </p:spTree>
    <p:extLst>
      <p:ext uri="{BB962C8B-B14F-4D97-AF65-F5344CB8AC3E}">
        <p14:creationId xmlns:p14="http://schemas.microsoft.com/office/powerpoint/2010/main" val="2673575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2.1 Ivy.xml</a:t>
            </a:r>
            <a:endParaRPr lang="zh-TW" altLang="en-US" b="1" dirty="0">
              <a:solidFill>
                <a:srgbClr val="FFFF00"/>
              </a:solidFill>
            </a:endParaRPr>
          </a:p>
        </p:txBody>
      </p:sp>
      <p:sp>
        <p:nvSpPr>
          <p:cNvPr id="3" name="副標題 2"/>
          <p:cNvSpPr>
            <a:spLocks noGrp="1"/>
          </p:cNvSpPr>
          <p:nvPr>
            <p:ph type="subTitle" idx="1"/>
          </p:nvPr>
        </p:nvSpPr>
        <p:spPr>
          <a:xfrm>
            <a:off x="467544" y="1340767"/>
            <a:ext cx="8136904" cy="43204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Ivy.xml (4):</a:t>
            </a:r>
          </a:p>
          <a:p>
            <a:pPr marL="342900" indent="-342900" algn="l">
              <a:buClr>
                <a:srgbClr val="0070C0"/>
              </a:buClr>
              <a:buSzPct val="80000"/>
              <a:buFont typeface="Wingdings" pitchFamily="2" charset="2"/>
              <a:buChar char="u"/>
            </a:pPr>
            <a:r>
              <a:rPr lang="en-US" altLang="en-US" sz="1800" dirty="0">
                <a:solidFill>
                  <a:schemeClr val="tx1"/>
                </a:solidFill>
              </a:rPr>
              <a:t>To convert this maven format into an Ivy dependency declaration, all you have to do is use the </a:t>
            </a:r>
            <a:r>
              <a:rPr lang="en-US" altLang="en-US" sz="1800" b="1" dirty="0" err="1">
                <a:solidFill>
                  <a:schemeClr val="tx1"/>
                </a:solidFill>
              </a:rPr>
              <a:t>groupId</a:t>
            </a:r>
            <a:r>
              <a:rPr lang="en-US" altLang="en-US" sz="1800" b="1" dirty="0">
                <a:solidFill>
                  <a:schemeClr val="tx1"/>
                </a:solidFill>
              </a:rPr>
              <a:t> </a:t>
            </a:r>
            <a:r>
              <a:rPr lang="en-US" altLang="en-US" sz="1800" dirty="0">
                <a:solidFill>
                  <a:schemeClr val="tx1"/>
                </a:solidFill>
              </a:rPr>
              <a:t>as</a:t>
            </a:r>
            <a:r>
              <a:rPr lang="en-US" altLang="en-US" sz="1800" b="1" dirty="0">
                <a:solidFill>
                  <a:schemeClr val="tx1"/>
                </a:solidFill>
              </a:rPr>
              <a:t> organization</a:t>
            </a:r>
            <a:r>
              <a:rPr lang="en-US" altLang="en-US" sz="1800" dirty="0">
                <a:solidFill>
                  <a:schemeClr val="tx1"/>
                </a:solidFill>
              </a:rPr>
              <a:t>, the </a:t>
            </a:r>
            <a:r>
              <a:rPr lang="en-US" altLang="en-US" sz="1800" b="1" dirty="0" err="1">
                <a:solidFill>
                  <a:schemeClr val="tx1"/>
                </a:solidFill>
              </a:rPr>
              <a:t>artifactId</a:t>
            </a:r>
            <a:r>
              <a:rPr lang="en-US" altLang="en-US" sz="1800" dirty="0">
                <a:solidFill>
                  <a:schemeClr val="tx1"/>
                </a:solidFill>
              </a:rPr>
              <a:t> as </a:t>
            </a:r>
            <a:r>
              <a:rPr lang="en-US" altLang="en-US" sz="1800" b="1" dirty="0">
                <a:solidFill>
                  <a:schemeClr val="tx1"/>
                </a:solidFill>
              </a:rPr>
              <a:t>module</a:t>
            </a:r>
            <a:r>
              <a:rPr lang="en-US" altLang="en-US" sz="1800" dirty="0">
                <a:solidFill>
                  <a:schemeClr val="tx1"/>
                </a:solidFill>
              </a:rPr>
              <a:t> name, and the </a:t>
            </a:r>
            <a:r>
              <a:rPr lang="en-US" altLang="en-US" sz="1800" b="1" dirty="0">
                <a:solidFill>
                  <a:schemeClr val="tx1"/>
                </a:solidFill>
              </a:rPr>
              <a:t>version</a:t>
            </a:r>
            <a:r>
              <a:rPr lang="en-US" altLang="en-US" sz="1800" dirty="0">
                <a:solidFill>
                  <a:schemeClr val="tx1"/>
                </a:solidFill>
              </a:rPr>
              <a:t> as </a:t>
            </a:r>
            <a:r>
              <a:rPr lang="en-US" altLang="en-US" sz="1800" b="1" dirty="0">
                <a:solidFill>
                  <a:schemeClr val="tx1"/>
                </a:solidFill>
              </a:rPr>
              <a:t>revision</a:t>
            </a:r>
            <a:r>
              <a:rPr lang="en-US" altLang="en-US" sz="1800" dirty="0">
                <a:solidFill>
                  <a:schemeClr val="tx1"/>
                </a:solidFill>
              </a:rPr>
              <a:t>. </a:t>
            </a:r>
          </a:p>
          <a:p>
            <a:pPr marL="342900" indent="-342900" algn="l">
              <a:buClr>
                <a:srgbClr val="0070C0"/>
              </a:buClr>
              <a:buSzPct val="80000"/>
              <a:buFont typeface="Wingdings" pitchFamily="2" charset="2"/>
              <a:buChar char="u"/>
            </a:pPr>
            <a:r>
              <a:rPr lang="en-US" altLang="en-US" sz="1800" dirty="0">
                <a:solidFill>
                  <a:schemeClr val="tx1"/>
                </a:solidFill>
              </a:rPr>
              <a:t>Here, the dependencies is commons-</a:t>
            </a:r>
            <a:r>
              <a:rPr lang="en-US" altLang="en-US" sz="1800" dirty="0" err="1">
                <a:solidFill>
                  <a:schemeClr val="tx1"/>
                </a:solidFill>
              </a:rPr>
              <a:t>lang</a:t>
            </a:r>
            <a:r>
              <a:rPr lang="en-US" altLang="en-US" sz="1800" dirty="0">
                <a:solidFill>
                  <a:schemeClr val="tx1"/>
                </a:solidFill>
              </a:rPr>
              <a:t> and commons-cli. </a:t>
            </a:r>
          </a:p>
          <a:p>
            <a:pPr marL="342900" indent="-342900" algn="l">
              <a:buClr>
                <a:srgbClr val="0070C0"/>
              </a:buClr>
              <a:buSzPct val="80000"/>
              <a:buFont typeface="Wingdings" pitchFamily="2" charset="2"/>
              <a:buChar char="u"/>
            </a:pPr>
            <a:r>
              <a:rPr lang="en-US" altLang="en-US" sz="1800" dirty="0">
                <a:solidFill>
                  <a:schemeClr val="tx1"/>
                </a:solidFill>
              </a:rPr>
              <a:t>Note that having commons-</a:t>
            </a:r>
            <a:r>
              <a:rPr lang="en-US" altLang="en-US" sz="1800" dirty="0" err="1">
                <a:solidFill>
                  <a:schemeClr val="tx1"/>
                </a:solidFill>
              </a:rPr>
              <a:t>lang</a:t>
            </a:r>
            <a:r>
              <a:rPr lang="en-US" altLang="en-US" sz="1800" dirty="0">
                <a:solidFill>
                  <a:schemeClr val="tx1"/>
                </a:solidFill>
              </a:rPr>
              <a:t> and commons-cli as organization is not the best example of what the organization should be. It would be better to use </a:t>
            </a:r>
            <a:r>
              <a:rPr lang="en-US" altLang="en-US" sz="1800" dirty="0" err="1">
                <a:solidFill>
                  <a:schemeClr val="tx1"/>
                </a:solidFill>
              </a:rPr>
              <a:t>org.apache</a:t>
            </a:r>
            <a:r>
              <a:rPr lang="en-US" altLang="en-US" sz="1800" dirty="0">
                <a:solidFill>
                  <a:schemeClr val="tx1"/>
                </a:solidFill>
              </a:rPr>
              <a:t>, </a:t>
            </a:r>
            <a:r>
              <a:rPr lang="en-US" altLang="en-US" sz="1800" dirty="0" err="1">
                <a:solidFill>
                  <a:schemeClr val="tx1"/>
                </a:solidFill>
              </a:rPr>
              <a:t>org.apache.commons</a:t>
            </a:r>
            <a:r>
              <a:rPr lang="en-US" altLang="en-US" sz="1800" dirty="0">
                <a:solidFill>
                  <a:schemeClr val="tx1"/>
                </a:solidFill>
              </a:rPr>
              <a:t>, or </a:t>
            </a:r>
            <a:r>
              <a:rPr lang="en-US" altLang="en-US" sz="1800" dirty="0" err="1">
                <a:solidFill>
                  <a:schemeClr val="tx1"/>
                </a:solidFill>
              </a:rPr>
              <a:t>org.apache.commons.lang</a:t>
            </a:r>
            <a:r>
              <a:rPr lang="en-US" altLang="en-US" sz="1800" dirty="0">
                <a:solidFill>
                  <a:schemeClr val="tx1"/>
                </a:solidFill>
              </a:rPr>
              <a:t>. </a:t>
            </a:r>
          </a:p>
          <a:p>
            <a:pPr marL="342900" indent="-342900" algn="l">
              <a:buClr>
                <a:srgbClr val="0070C0"/>
              </a:buClr>
              <a:buSzPct val="80000"/>
              <a:buFont typeface="Wingdings" pitchFamily="2" charset="2"/>
              <a:buChar char="u"/>
            </a:pPr>
            <a:r>
              <a:rPr lang="en-US" altLang="en-US" sz="1800" dirty="0">
                <a:solidFill>
                  <a:schemeClr val="tx1"/>
                </a:solidFill>
              </a:rPr>
              <a:t>However, this is how these specific modules were identified in the Maven 2 repository, so the simplest way to get them is to use the details as is (you will see in </a:t>
            </a:r>
            <a:r>
              <a:rPr lang="en-US" altLang="en-US" sz="1800" b="1" dirty="0">
                <a:solidFill>
                  <a:schemeClr val="tx1"/>
                </a:solidFill>
                <a:hlinkClick r:id="rId2">
                  <a:extLst>
                    <a:ext uri="{A12FA001-AC4F-418D-AE19-62706E023703}">
                      <ahyp:hlinkClr xmlns:ahyp="http://schemas.microsoft.com/office/drawing/2018/hyperlinkcolor" val="tx"/>
                    </a:ext>
                  </a:extLst>
                </a:hlinkClick>
              </a:rPr>
              <a:t>Building a repository</a:t>
            </a:r>
            <a:r>
              <a:rPr lang="en-US" altLang="en-US" sz="1800" dirty="0">
                <a:solidFill>
                  <a:schemeClr val="tx1"/>
                </a:solidFill>
              </a:rPr>
              <a:t> that you can use namespaces to redefine these names if you want something cleaner).</a:t>
            </a:r>
          </a:p>
          <a:p>
            <a:pPr marL="342900" indent="-342900" algn="l">
              <a:buClr>
                <a:srgbClr val="0070C0"/>
              </a:buClr>
              <a:buSzPct val="80000"/>
              <a:buFont typeface="Wingdings" pitchFamily="2" charset="2"/>
              <a:buChar char="u"/>
            </a:pPr>
            <a:r>
              <a:rPr lang="en-US" altLang="en-US" sz="1800" dirty="0">
                <a:solidFill>
                  <a:schemeClr val="tx1"/>
                </a:solidFill>
              </a:rPr>
              <a:t>If you want more details on what you can do in Ivy files, you can have a look at the </a:t>
            </a:r>
            <a:r>
              <a:rPr lang="en-US" altLang="en-US" sz="1800" b="1" dirty="0">
                <a:solidFill>
                  <a:schemeClr val="tx1"/>
                </a:solidFill>
                <a:hlinkClick r:id="rId3">
                  <a:extLst>
                    <a:ext uri="{A12FA001-AC4F-418D-AE19-62706E023703}">
                      <ahyp:hlinkClr xmlns:ahyp="http://schemas.microsoft.com/office/drawing/2018/hyperlinkcolor" val="tx"/>
                    </a:ext>
                  </a:extLst>
                </a:hlinkClick>
              </a:rPr>
              <a:t>Ivy files reference documentation</a:t>
            </a:r>
            <a:r>
              <a:rPr lang="en-US" altLang="en-US" sz="1800" dirty="0">
                <a:solidFill>
                  <a:schemeClr val="tx1"/>
                </a:solidFill>
              </a:rPr>
              <a: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https://community.jaspersoft.com/project/jasperreports-library</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585884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2.2 build.xml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3545354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 build.xml</a:t>
            </a:r>
            <a:endParaRPr lang="zh-TW" altLang="en-US" b="1" dirty="0">
              <a:solidFill>
                <a:srgbClr val="FFFF00"/>
              </a:solidFill>
            </a:endParaRPr>
          </a:p>
        </p:txBody>
      </p:sp>
      <p:sp>
        <p:nvSpPr>
          <p:cNvPr id="3" name="副標題 2"/>
          <p:cNvSpPr>
            <a:spLocks noGrp="1"/>
          </p:cNvSpPr>
          <p:nvPr>
            <p:ph type="subTitle" idx="1"/>
          </p:nvPr>
        </p:nvSpPr>
        <p:spPr>
          <a:xfrm>
            <a:off x="467544" y="1340767"/>
            <a:ext cx="8136904" cy="6480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build.xml (1):</a:t>
            </a:r>
          </a:p>
          <a:p>
            <a:pPr marL="342900" indent="-342900" algn="l">
              <a:buClr>
                <a:srgbClr val="0070C0"/>
              </a:buClr>
              <a:buSzPct val="80000"/>
              <a:buFont typeface="Wingdings" pitchFamily="2" charset="2"/>
              <a:buChar char="u"/>
            </a:pPr>
            <a:r>
              <a:rPr lang="en-US" altLang="en-US" sz="1800" dirty="0">
                <a:solidFill>
                  <a:srgbClr val="000000"/>
                </a:solidFill>
              </a:rPr>
              <a:t>The build.xml is as follow: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http://ant.apache.org/ivy/history/master/tutorial/start.html</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13</a:t>
            </a:fld>
            <a:endParaRPr lang="zh-TW" altLang="en-US"/>
          </a:p>
        </p:txBody>
      </p:sp>
      <p:pic>
        <p:nvPicPr>
          <p:cNvPr id="8" name="Picture 7">
            <a:extLst>
              <a:ext uri="{FF2B5EF4-FFF2-40B4-BE49-F238E27FC236}">
                <a16:creationId xmlns:a16="http://schemas.microsoft.com/office/drawing/2014/main" id="{B40DDD4E-FA8C-4B52-A89D-416C8E4C5CCB}"/>
              </a:ext>
            </a:extLst>
          </p:cNvPr>
          <p:cNvPicPr>
            <a:picLocks noChangeAspect="1"/>
          </p:cNvPicPr>
          <p:nvPr/>
        </p:nvPicPr>
        <p:blipFill>
          <a:blip r:embed="rId2"/>
          <a:stretch>
            <a:fillRect/>
          </a:stretch>
        </p:blipFill>
        <p:spPr>
          <a:xfrm>
            <a:off x="683568" y="2166287"/>
            <a:ext cx="7776864" cy="3588235"/>
          </a:xfrm>
          <a:prstGeom prst="rect">
            <a:avLst/>
          </a:prstGeom>
          <a:ln>
            <a:solidFill>
              <a:srgbClr val="C00000"/>
            </a:solidFill>
          </a:ln>
        </p:spPr>
      </p:pic>
    </p:spTree>
    <p:extLst>
      <p:ext uri="{BB962C8B-B14F-4D97-AF65-F5344CB8AC3E}">
        <p14:creationId xmlns:p14="http://schemas.microsoft.com/office/powerpoint/2010/main" val="522702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 build.xml</a:t>
            </a:r>
            <a:endParaRPr lang="zh-TW" altLang="en-US" b="1" dirty="0">
              <a:solidFill>
                <a:srgbClr val="FFFF00"/>
              </a:solidFill>
            </a:endParaRPr>
          </a:p>
        </p:txBody>
      </p:sp>
      <p:sp>
        <p:nvSpPr>
          <p:cNvPr id="3" name="副標題 2"/>
          <p:cNvSpPr>
            <a:spLocks noGrp="1"/>
          </p:cNvSpPr>
          <p:nvPr>
            <p:ph type="subTitle" idx="1"/>
          </p:nvPr>
        </p:nvSpPr>
        <p:spPr>
          <a:xfrm>
            <a:off x="467544" y="1340767"/>
            <a:ext cx="8136904" cy="129614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build.xml (2):</a:t>
            </a:r>
          </a:p>
          <a:p>
            <a:pPr marL="342900" indent="-342900" algn="l">
              <a:buClr>
                <a:srgbClr val="0070C0"/>
              </a:buClr>
              <a:buSzPct val="80000"/>
              <a:buFont typeface="Wingdings" pitchFamily="2" charset="2"/>
              <a:buChar char="u"/>
            </a:pPr>
            <a:r>
              <a:rPr lang="en-US" altLang="en-US" sz="1800" dirty="0">
                <a:solidFill>
                  <a:srgbClr val="000000"/>
                </a:solidFill>
              </a:rPr>
              <a:t>The corresponding build file contains a set of targets, allowing you to resolve dependencies declared in the Ivy file, to compile and run the sample code, produce a report of dependency resolution, and clean the cache or the project.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http://ant.apache.org/ivy/history/master/tutorial/start.html</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14</a:t>
            </a:fld>
            <a:endParaRPr lang="zh-TW" altLang="en-US"/>
          </a:p>
        </p:txBody>
      </p:sp>
      <p:sp>
        <p:nvSpPr>
          <p:cNvPr id="7" name="副標題 2">
            <a:extLst>
              <a:ext uri="{FF2B5EF4-FFF2-40B4-BE49-F238E27FC236}">
                <a16:creationId xmlns:a16="http://schemas.microsoft.com/office/drawing/2014/main" id="{8312FF17-C3BA-46B7-A8C6-A4852BD2DB53}"/>
              </a:ext>
            </a:extLst>
          </p:cNvPr>
          <p:cNvSpPr txBox="1">
            <a:spLocks/>
          </p:cNvSpPr>
          <p:nvPr/>
        </p:nvSpPr>
        <p:spPr>
          <a:xfrm>
            <a:off x="611560" y="2755948"/>
            <a:ext cx="7560840" cy="2761285"/>
          </a:xfrm>
          <a:prstGeom prst="rect">
            <a:avLst/>
          </a:prstGeom>
          <a:solidFill>
            <a:schemeClr val="bg1">
              <a:lumMod val="85000"/>
            </a:schemeClr>
          </a:solidFill>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buClr>
                <a:srgbClr val="0070C0"/>
              </a:buClr>
              <a:buSzPct val="80000"/>
            </a:pPr>
            <a:r>
              <a:rPr lang="en-US" sz="1600" dirty="0">
                <a:solidFill>
                  <a:schemeClr val="tx1"/>
                </a:solidFill>
              </a:rPr>
              <a:t>&lt;</a:t>
            </a:r>
            <a:r>
              <a:rPr lang="en-US" sz="1600" b="1" dirty="0">
                <a:solidFill>
                  <a:schemeClr val="tx1"/>
                </a:solidFill>
              </a:rPr>
              <a:t>project</a:t>
            </a:r>
            <a:r>
              <a:rPr lang="en-US" sz="1600" dirty="0">
                <a:solidFill>
                  <a:schemeClr val="tx1"/>
                </a:solidFill>
              </a:rPr>
              <a:t> </a:t>
            </a:r>
            <a:r>
              <a:rPr lang="en-US" sz="1600" dirty="0" err="1">
                <a:solidFill>
                  <a:schemeClr val="tx1"/>
                </a:solidFill>
              </a:rPr>
              <a:t>xmlns:ivy</a:t>
            </a:r>
            <a:r>
              <a:rPr lang="en-US" sz="1600" dirty="0">
                <a:solidFill>
                  <a:schemeClr val="tx1"/>
                </a:solidFill>
              </a:rPr>
              <a:t>="</a:t>
            </a:r>
            <a:r>
              <a:rPr lang="en-US" sz="1600" dirty="0" err="1">
                <a:solidFill>
                  <a:schemeClr val="tx1"/>
                </a:solidFill>
              </a:rPr>
              <a:t>antlib:org.apache.ivy.ant</a:t>
            </a:r>
            <a:r>
              <a:rPr lang="en-US" sz="1600" dirty="0">
                <a:solidFill>
                  <a:schemeClr val="tx1"/>
                </a:solidFill>
              </a:rPr>
              <a:t>" name="hello-ivy" default="run"&gt;</a:t>
            </a:r>
          </a:p>
          <a:p>
            <a:pPr algn="l">
              <a:buClr>
                <a:srgbClr val="0070C0"/>
              </a:buClr>
              <a:buSzPct val="80000"/>
            </a:pPr>
            <a:r>
              <a:rPr lang="en-US" sz="1600" dirty="0">
                <a:solidFill>
                  <a:schemeClr val="tx1"/>
                </a:solidFill>
              </a:rPr>
              <a:t>    ... </a:t>
            </a:r>
          </a:p>
          <a:p>
            <a:pPr algn="l">
              <a:buClr>
                <a:srgbClr val="0070C0"/>
              </a:buClr>
              <a:buSzPct val="80000"/>
            </a:pPr>
            <a:r>
              <a:rPr lang="en-US" sz="1600" dirty="0">
                <a:solidFill>
                  <a:schemeClr val="tx1"/>
                </a:solidFill>
              </a:rPr>
              <a:t>    &lt;!-- ================================= </a:t>
            </a:r>
          </a:p>
          <a:p>
            <a:pPr algn="l">
              <a:buClr>
                <a:srgbClr val="0070C0"/>
              </a:buClr>
              <a:buSzPct val="80000"/>
            </a:pPr>
            <a:r>
              <a:rPr lang="en-US" sz="1600" dirty="0">
                <a:solidFill>
                  <a:schemeClr val="tx1"/>
                </a:solidFill>
              </a:rPr>
              <a:t>            target: resolve </a:t>
            </a:r>
          </a:p>
          <a:p>
            <a:pPr algn="l">
              <a:buClr>
                <a:srgbClr val="0070C0"/>
              </a:buClr>
              <a:buSzPct val="80000"/>
            </a:pPr>
            <a:r>
              <a:rPr lang="en-US" sz="1600" dirty="0">
                <a:solidFill>
                  <a:schemeClr val="tx1"/>
                </a:solidFill>
              </a:rPr>
              <a:t>           ================================= --&gt; </a:t>
            </a:r>
          </a:p>
          <a:p>
            <a:pPr algn="l">
              <a:buClr>
                <a:srgbClr val="0070C0"/>
              </a:buClr>
              <a:buSzPct val="80000"/>
            </a:pPr>
            <a:r>
              <a:rPr lang="en-US" sz="1600" dirty="0">
                <a:solidFill>
                  <a:schemeClr val="tx1"/>
                </a:solidFill>
              </a:rPr>
              <a:t>          &lt;</a:t>
            </a:r>
            <a:r>
              <a:rPr lang="en-US" sz="1600" b="1" dirty="0">
                <a:solidFill>
                  <a:schemeClr val="tx1"/>
                </a:solidFill>
              </a:rPr>
              <a:t>target</a:t>
            </a:r>
            <a:r>
              <a:rPr lang="en-US" sz="1600" dirty="0">
                <a:solidFill>
                  <a:schemeClr val="tx1"/>
                </a:solidFill>
              </a:rPr>
              <a:t> name="resolve" description="--&gt; retrieve dependencies with Ivy"&gt; </a:t>
            </a:r>
          </a:p>
          <a:p>
            <a:pPr algn="l">
              <a:buClr>
                <a:srgbClr val="0070C0"/>
              </a:buClr>
              <a:buSzPct val="80000"/>
            </a:pPr>
            <a:r>
              <a:rPr lang="en-US" sz="1600" dirty="0">
                <a:solidFill>
                  <a:schemeClr val="tx1"/>
                </a:solidFill>
              </a:rPr>
              <a:t>               &lt;</a:t>
            </a:r>
            <a:r>
              <a:rPr lang="en-US" sz="1600" b="1" dirty="0" err="1">
                <a:solidFill>
                  <a:schemeClr val="tx1"/>
                </a:solidFill>
              </a:rPr>
              <a:t>ivy:retrieve</a:t>
            </a:r>
            <a:r>
              <a:rPr lang="en-US" sz="1600" dirty="0">
                <a:solidFill>
                  <a:schemeClr val="tx1"/>
                </a:solidFill>
              </a:rPr>
              <a:t>/&gt; </a:t>
            </a:r>
          </a:p>
          <a:p>
            <a:pPr algn="l">
              <a:buClr>
                <a:srgbClr val="0070C0"/>
              </a:buClr>
              <a:buSzPct val="80000"/>
            </a:pPr>
            <a:r>
              <a:rPr lang="en-US" sz="1600" dirty="0">
                <a:solidFill>
                  <a:schemeClr val="tx1"/>
                </a:solidFill>
              </a:rPr>
              <a:t>          &lt;/</a:t>
            </a:r>
            <a:r>
              <a:rPr lang="en-US" sz="1600" b="1" dirty="0">
                <a:solidFill>
                  <a:schemeClr val="tx1"/>
                </a:solidFill>
              </a:rPr>
              <a:t>target</a:t>
            </a:r>
            <a:r>
              <a:rPr lang="en-US" sz="1600" dirty="0">
                <a:solidFill>
                  <a:schemeClr val="tx1"/>
                </a:solidFill>
              </a:rPr>
              <a:t>&gt; </a:t>
            </a:r>
          </a:p>
          <a:p>
            <a:pPr algn="l">
              <a:buClr>
                <a:srgbClr val="0070C0"/>
              </a:buClr>
              <a:buSzPct val="80000"/>
            </a:pPr>
            <a:r>
              <a:rPr lang="en-US" sz="1600" dirty="0">
                <a:solidFill>
                  <a:schemeClr val="tx1"/>
                </a:solidFill>
              </a:rPr>
              <a:t>&lt;/</a:t>
            </a:r>
            <a:r>
              <a:rPr lang="en-US" sz="1600" b="1" dirty="0">
                <a:solidFill>
                  <a:schemeClr val="tx1"/>
                </a:solidFill>
              </a:rPr>
              <a:t>project</a:t>
            </a:r>
            <a:r>
              <a:rPr lang="en-US" sz="1600" dirty="0">
                <a:solidFill>
                  <a:schemeClr val="tx1"/>
                </a:solidFill>
              </a:rPr>
              <a:t>&gt;</a:t>
            </a:r>
            <a:endParaRPr lang="en-US" altLang="zh-TW" sz="1600" dirty="0">
              <a:solidFill>
                <a:schemeClr val="tx1"/>
              </a:solidFill>
              <a:latin typeface="+mj-lt"/>
            </a:endParaRPr>
          </a:p>
        </p:txBody>
      </p:sp>
      <p:pic>
        <p:nvPicPr>
          <p:cNvPr id="9" name="Picture 8">
            <a:extLst>
              <a:ext uri="{FF2B5EF4-FFF2-40B4-BE49-F238E27FC236}">
                <a16:creationId xmlns:a16="http://schemas.microsoft.com/office/drawing/2014/main" id="{6909E5E7-AD9E-47EA-8E20-199B19AE36AA}"/>
              </a:ext>
            </a:extLst>
          </p:cNvPr>
          <p:cNvPicPr>
            <a:picLocks noChangeAspect="1"/>
          </p:cNvPicPr>
          <p:nvPr/>
        </p:nvPicPr>
        <p:blipFill>
          <a:blip r:embed="rId2"/>
          <a:stretch>
            <a:fillRect/>
          </a:stretch>
        </p:blipFill>
        <p:spPr>
          <a:xfrm>
            <a:off x="4620674" y="4509120"/>
            <a:ext cx="3551726" cy="2179468"/>
          </a:xfrm>
          <a:prstGeom prst="rect">
            <a:avLst/>
          </a:prstGeom>
          <a:ln>
            <a:solidFill>
              <a:srgbClr val="C00000"/>
            </a:solidFill>
          </a:ln>
        </p:spPr>
      </p:pic>
      <p:sp>
        <p:nvSpPr>
          <p:cNvPr id="10" name="Rectangle 9">
            <a:extLst>
              <a:ext uri="{FF2B5EF4-FFF2-40B4-BE49-F238E27FC236}">
                <a16:creationId xmlns:a16="http://schemas.microsoft.com/office/drawing/2014/main" id="{E5996EAA-38B2-4591-A923-DDA414FC1DDC}"/>
              </a:ext>
            </a:extLst>
          </p:cNvPr>
          <p:cNvSpPr/>
          <p:nvPr/>
        </p:nvSpPr>
        <p:spPr>
          <a:xfrm>
            <a:off x="5092068" y="6284342"/>
            <a:ext cx="3080332" cy="40424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9813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2.2 build.xml</a:t>
            </a:r>
            <a:endParaRPr lang="zh-TW" altLang="en-US" b="1" dirty="0">
              <a:solidFill>
                <a:srgbClr val="FFFF00"/>
              </a:solidFill>
            </a:endParaRPr>
          </a:p>
        </p:txBody>
      </p:sp>
      <p:sp>
        <p:nvSpPr>
          <p:cNvPr id="3" name="副標題 2"/>
          <p:cNvSpPr>
            <a:spLocks noGrp="1"/>
          </p:cNvSpPr>
          <p:nvPr>
            <p:ph type="subTitle" idx="1"/>
          </p:nvPr>
        </p:nvSpPr>
        <p:spPr>
          <a:xfrm>
            <a:off x="467544" y="1340767"/>
            <a:ext cx="8136904" cy="410445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build.xml (3):</a:t>
            </a:r>
          </a:p>
          <a:p>
            <a:pPr marL="342900" indent="-342900" algn="l">
              <a:buClr>
                <a:srgbClr val="0070C0"/>
              </a:buClr>
              <a:buSzPct val="80000"/>
              <a:buFont typeface="Wingdings" pitchFamily="2" charset="2"/>
              <a:buChar char="u"/>
            </a:pPr>
            <a:r>
              <a:rPr lang="en-US" altLang="en-US" sz="1800" dirty="0">
                <a:solidFill>
                  <a:schemeClr val="tx1"/>
                </a:solidFill>
              </a:rPr>
              <a:t>Ivy resolves and retrieves dependencies: </a:t>
            </a:r>
          </a:p>
          <a:p>
            <a:pPr marL="342900" indent="-342900" algn="l">
              <a:buClr>
                <a:srgbClr val="0070C0"/>
              </a:buClr>
              <a:buSzPct val="80000"/>
              <a:buFont typeface="Wingdings" pitchFamily="2" charset="2"/>
              <a:buChar char="u"/>
            </a:pPr>
            <a:r>
              <a:rPr lang="en-US" altLang="en-US" sz="1800" dirty="0">
                <a:solidFill>
                  <a:schemeClr val="tx1"/>
                </a:solidFill>
              </a:rPr>
              <a:t>If Ivy is properly </a:t>
            </a:r>
            <a:r>
              <a:rPr lang="en-US" altLang="en-US" sz="1800" b="1" dirty="0">
                <a:solidFill>
                  <a:schemeClr val="tx1"/>
                </a:solidFill>
                <a:hlinkClick r:id="rId2">
                  <a:extLst>
                    <a:ext uri="{A12FA001-AC4F-418D-AE19-62706E023703}">
                      <ahyp:hlinkClr xmlns:ahyp="http://schemas.microsoft.com/office/drawing/2018/hyperlinkcolor" val="tx"/>
                    </a:ext>
                  </a:extLst>
                </a:hlinkClick>
              </a:rPr>
              <a:t>installed</a:t>
            </a:r>
            <a:r>
              <a:rPr lang="en-US" altLang="en-US" sz="1800" dirty="0">
                <a:solidFill>
                  <a:schemeClr val="tx1"/>
                </a:solidFill>
              </a:rPr>
              <a:t> is to define an XML namespace in your Ant file (</a:t>
            </a:r>
            <a:r>
              <a:rPr lang="en-US" altLang="en-US" sz="1800" dirty="0" err="1">
                <a:solidFill>
                  <a:schemeClr val="tx1"/>
                </a:solidFill>
              </a:rPr>
              <a:t>xmlns:ivy</a:t>
            </a:r>
            <a:r>
              <a:rPr lang="en-US" altLang="en-US" sz="1800" dirty="0">
                <a:solidFill>
                  <a:schemeClr val="tx1"/>
                </a:solidFill>
              </a:rPr>
              <a:t>="</a:t>
            </a:r>
            <a:r>
              <a:rPr lang="en-US" altLang="en-US" sz="1800" dirty="0" err="1">
                <a:solidFill>
                  <a:schemeClr val="tx1"/>
                </a:solidFill>
              </a:rPr>
              <a:t>antlib:org.apache.ivy.ant</a:t>
            </a:r>
            <a:r>
              <a:rPr lang="en-US" altLang="en-US" sz="1800" dirty="0">
                <a:solidFill>
                  <a:schemeClr val="tx1"/>
                </a:solidFill>
              </a:rPr>
              <a:t>"). </a:t>
            </a:r>
          </a:p>
          <a:p>
            <a:pPr marL="342900" indent="-342900" algn="l">
              <a:buClr>
                <a:srgbClr val="0070C0"/>
              </a:buClr>
              <a:buSzPct val="80000"/>
              <a:buFont typeface="Wingdings" pitchFamily="2" charset="2"/>
              <a:buChar char="u"/>
            </a:pPr>
            <a:r>
              <a:rPr lang="en-US" altLang="en-US" sz="1800" dirty="0">
                <a:solidFill>
                  <a:schemeClr val="tx1"/>
                </a:solidFill>
              </a:rPr>
              <a:t>Then all the </a:t>
            </a:r>
            <a:r>
              <a:rPr lang="en-US" altLang="en-US" sz="1800" b="1" dirty="0">
                <a:solidFill>
                  <a:schemeClr val="tx1"/>
                </a:solidFill>
                <a:hlinkClick r:id="rId3">
                  <a:extLst>
                    <a:ext uri="{A12FA001-AC4F-418D-AE19-62706E023703}">
                      <ahyp:hlinkClr xmlns:ahyp="http://schemas.microsoft.com/office/drawing/2018/hyperlinkcolor" val="tx"/>
                    </a:ext>
                  </a:extLst>
                </a:hlinkClick>
              </a:rPr>
              <a:t>Ivy Ant tasks</a:t>
            </a:r>
            <a:r>
              <a:rPr lang="en-US" altLang="en-US" sz="1800" dirty="0">
                <a:solidFill>
                  <a:schemeClr val="tx1"/>
                </a:solidFill>
              </a:rPr>
              <a:t> will be available in this namespace.</a:t>
            </a:r>
          </a:p>
          <a:p>
            <a:pPr marL="342900" indent="-342900" algn="l">
              <a:buClr>
                <a:srgbClr val="0070C0"/>
              </a:buClr>
              <a:buSzPct val="80000"/>
              <a:buFont typeface="Wingdings" pitchFamily="2" charset="2"/>
              <a:buChar char="u"/>
            </a:pPr>
            <a:r>
              <a:rPr lang="en-US" altLang="en-US" sz="1800" dirty="0">
                <a:solidFill>
                  <a:schemeClr val="tx1"/>
                </a:solidFill>
              </a:rPr>
              <a:t>Here we use only one task: the </a:t>
            </a:r>
            <a:r>
              <a:rPr lang="en-US" altLang="en-US" sz="1800" b="1" dirty="0">
                <a:solidFill>
                  <a:schemeClr val="tx1"/>
                </a:solidFill>
                <a:hlinkClick r:id="rId4">
                  <a:extLst>
                    <a:ext uri="{A12FA001-AC4F-418D-AE19-62706E023703}">
                      <ahyp:hlinkClr xmlns:ahyp="http://schemas.microsoft.com/office/drawing/2018/hyperlinkcolor" val="tx"/>
                    </a:ext>
                  </a:extLst>
                </a:hlinkClick>
              </a:rPr>
              <a:t>retrieve</a:t>
            </a:r>
            <a:r>
              <a:rPr lang="en-US" altLang="en-US" sz="1800" dirty="0">
                <a:solidFill>
                  <a:schemeClr val="tx1"/>
                </a:solidFill>
              </a:rPr>
              <a:t> task. </a:t>
            </a:r>
          </a:p>
          <a:p>
            <a:pPr marL="342900" indent="-342900" algn="l">
              <a:buClr>
                <a:srgbClr val="0070C0"/>
              </a:buClr>
              <a:buSzPct val="80000"/>
              <a:buFont typeface="Wingdings" pitchFamily="2" charset="2"/>
              <a:buChar char="u"/>
            </a:pPr>
            <a:r>
              <a:rPr lang="en-US" altLang="en-US" sz="1800" dirty="0">
                <a:solidFill>
                  <a:schemeClr val="tx1"/>
                </a:solidFill>
              </a:rPr>
              <a:t>With no attributes, it will use default settings and look for a file named ivy.xml for the dependency definitions. </a:t>
            </a:r>
          </a:p>
          <a:p>
            <a:pPr marL="342900" indent="-342900" algn="l">
              <a:buClr>
                <a:srgbClr val="0070C0"/>
              </a:buClr>
              <a:buSzPct val="80000"/>
              <a:buFont typeface="Wingdings" pitchFamily="2" charset="2"/>
              <a:buChar char="u"/>
            </a:pPr>
            <a:r>
              <a:rPr lang="en-US" altLang="en-US" sz="1800" dirty="0">
                <a:solidFill>
                  <a:schemeClr val="tx1"/>
                </a:solidFill>
              </a:rPr>
              <a:t>That’s exactly what we want, so we need nothing more than that.</a:t>
            </a:r>
          </a:p>
          <a:p>
            <a:pPr marL="342900" indent="-342900" algn="l">
              <a:buClr>
                <a:srgbClr val="0070C0"/>
              </a:buClr>
              <a:buSzPct val="80000"/>
              <a:buFont typeface="Wingdings" pitchFamily="2" charset="2"/>
              <a:buChar char="u"/>
            </a:pPr>
            <a:r>
              <a:rPr lang="en-US" altLang="en-US" sz="1800" dirty="0">
                <a:solidFill>
                  <a:schemeClr val="tx1"/>
                </a:solidFill>
              </a:rPr>
              <a:t>Note that in this case we define a resolve target and call the </a:t>
            </a:r>
            <a:r>
              <a:rPr lang="en-US" altLang="en-US" sz="1800" b="1" dirty="0">
                <a:solidFill>
                  <a:schemeClr val="tx1"/>
                </a:solidFill>
                <a:hlinkClick r:id="rId4">
                  <a:extLst>
                    <a:ext uri="{A12FA001-AC4F-418D-AE19-62706E023703}">
                      <ahyp:hlinkClr xmlns:ahyp="http://schemas.microsoft.com/office/drawing/2018/hyperlinkcolor" val="tx"/>
                    </a:ext>
                  </a:extLst>
                </a:hlinkClick>
              </a:rPr>
              <a:t>retrieve</a:t>
            </a:r>
            <a:r>
              <a:rPr lang="en-US" altLang="en-US" sz="1800" dirty="0">
                <a:solidFill>
                  <a:schemeClr val="tx1"/>
                </a:solidFill>
              </a:rPr>
              <a:t> task. This may sound confusing, actually the retrieve task performs a </a:t>
            </a:r>
            <a:r>
              <a:rPr lang="en-US" altLang="en-US" sz="1800" b="1" dirty="0">
                <a:solidFill>
                  <a:schemeClr val="tx1"/>
                </a:solidFill>
                <a:hlinkClick r:id="rId5">
                  <a:extLst>
                    <a:ext uri="{A12FA001-AC4F-418D-AE19-62706E023703}">
                      <ahyp:hlinkClr xmlns:ahyp="http://schemas.microsoft.com/office/drawing/2018/hyperlinkcolor" val="tx"/>
                    </a:ext>
                  </a:extLst>
                </a:hlinkClick>
              </a:rPr>
              <a:t>resolve</a:t>
            </a:r>
            <a:r>
              <a:rPr lang="en-US" altLang="en-US" sz="1800" dirty="0">
                <a:solidFill>
                  <a:schemeClr val="tx1"/>
                </a:solidFill>
              </a:rPr>
              <a:t> (which resolves dependencies and downloads them to a cache) followed by a retrieve (a copy of those file to a local project directory).</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http://ant.apache.org/ivy/history/master/tutorial/start.html</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15</a:t>
            </a:fld>
            <a:endParaRPr lang="zh-TW" altLang="en-US"/>
          </a:p>
        </p:txBody>
      </p:sp>
    </p:spTree>
    <p:extLst>
      <p:ext uri="{BB962C8B-B14F-4D97-AF65-F5344CB8AC3E}">
        <p14:creationId xmlns:p14="http://schemas.microsoft.com/office/powerpoint/2010/main" val="407104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2.3 Execute Project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1319110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2.3 Execute Project</a:t>
            </a:r>
            <a:endParaRPr lang="zh-TW" altLang="en-US" b="1" dirty="0">
              <a:solidFill>
                <a:srgbClr val="FFFF00"/>
              </a:solidFill>
            </a:endParaRPr>
          </a:p>
        </p:txBody>
      </p:sp>
      <p:sp>
        <p:nvSpPr>
          <p:cNvPr id="3" name="副標題 2"/>
          <p:cNvSpPr>
            <a:spLocks noGrp="1"/>
          </p:cNvSpPr>
          <p:nvPr>
            <p:ph type="subTitle" idx="1"/>
          </p:nvPr>
        </p:nvSpPr>
        <p:spPr>
          <a:xfrm>
            <a:off x="467544" y="1340767"/>
            <a:ext cx="7776864" cy="151216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2000" b="1" dirty="0">
                <a:solidFill>
                  <a:schemeClr val="tx1"/>
                </a:solidFill>
              </a:rPr>
              <a:t>Execute Project (1): </a:t>
            </a:r>
          </a:p>
          <a:p>
            <a:pPr marL="342900" indent="-342900" algn="l">
              <a:buClr>
                <a:srgbClr val="0070C0"/>
              </a:buClr>
              <a:buSzPct val="80000"/>
              <a:buFont typeface="Wingdings" pitchFamily="2" charset="2"/>
              <a:buChar char="u"/>
            </a:pPr>
            <a:r>
              <a:rPr lang="en-US" altLang="zh-TW" sz="2000" dirty="0">
                <a:solidFill>
                  <a:schemeClr val="tx1"/>
                </a:solidFill>
              </a:rPr>
              <a:t>Create lib and build directories</a:t>
            </a:r>
          </a:p>
          <a:p>
            <a:pPr marL="342900" indent="-342900" algn="l">
              <a:buClr>
                <a:srgbClr val="0070C0"/>
              </a:buClr>
              <a:buSzPct val="80000"/>
              <a:buFont typeface="Wingdings" pitchFamily="2" charset="2"/>
              <a:buChar char="u"/>
            </a:pPr>
            <a:r>
              <a:rPr lang="en-US" altLang="zh-TW" sz="2000" dirty="0">
                <a:solidFill>
                  <a:schemeClr val="tx1"/>
                </a:solidFill>
              </a:rPr>
              <a:t>Load jar files from remote repositories. </a:t>
            </a:r>
          </a:p>
          <a:p>
            <a:pPr marL="342900" indent="-342900" algn="l">
              <a:buClr>
                <a:srgbClr val="0070C0"/>
              </a:buClr>
              <a:buSzPct val="80000"/>
              <a:buFont typeface="Wingdings" pitchFamily="2" charset="2"/>
              <a:buChar char="u"/>
            </a:pPr>
            <a:r>
              <a:rPr lang="en-US" altLang="zh-TW" sz="2000" dirty="0">
                <a:solidFill>
                  <a:schemeClr val="tx1"/>
                </a:solidFill>
              </a:rPr>
              <a:t>Compile </a:t>
            </a:r>
            <a:r>
              <a:rPr lang="en-US" altLang="zh-TW" sz="2000" dirty="0" err="1">
                <a:solidFill>
                  <a:schemeClr val="tx1"/>
                </a:solidFill>
              </a:rPr>
              <a:t>src</a:t>
            </a:r>
            <a:r>
              <a:rPr lang="en-US" altLang="zh-TW" sz="2000" dirty="0">
                <a:solidFill>
                  <a:schemeClr val="tx1"/>
                </a:solidFill>
              </a:rPr>
              <a:t>/../*.java files into corresponding build/../*.class.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http://ant.apache.org/ivy/history/master/tutorial/start.html</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17</a:t>
            </a:fld>
            <a:endParaRPr lang="zh-TW" altLang="en-US"/>
          </a:p>
        </p:txBody>
      </p:sp>
      <p:sp>
        <p:nvSpPr>
          <p:cNvPr id="12" name="Rectangle 11">
            <a:extLst>
              <a:ext uri="{FF2B5EF4-FFF2-40B4-BE49-F238E27FC236}">
                <a16:creationId xmlns:a16="http://schemas.microsoft.com/office/drawing/2014/main" id="{D56D3DA5-AF52-49BF-BE2A-D3602CAFEA8B}"/>
              </a:ext>
            </a:extLst>
          </p:cNvPr>
          <p:cNvSpPr/>
          <p:nvPr/>
        </p:nvSpPr>
        <p:spPr>
          <a:xfrm>
            <a:off x="3968784" y="5244498"/>
            <a:ext cx="1296144" cy="310438"/>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build.xml</a:t>
            </a:r>
          </a:p>
        </p:txBody>
      </p:sp>
      <p:sp>
        <p:nvSpPr>
          <p:cNvPr id="14" name="Rectangle 13">
            <a:extLst>
              <a:ext uri="{FF2B5EF4-FFF2-40B4-BE49-F238E27FC236}">
                <a16:creationId xmlns:a16="http://schemas.microsoft.com/office/drawing/2014/main" id="{7EAADA1D-D3C0-432D-8D6E-3F6523CDC2DF}"/>
              </a:ext>
            </a:extLst>
          </p:cNvPr>
          <p:cNvSpPr/>
          <p:nvPr/>
        </p:nvSpPr>
        <p:spPr>
          <a:xfrm>
            <a:off x="3933913" y="3398214"/>
            <a:ext cx="1296144" cy="310438"/>
          </a:xfrm>
          <a:prstGeom prst="rect">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ivy.xml</a:t>
            </a:r>
          </a:p>
        </p:txBody>
      </p:sp>
      <p:sp>
        <p:nvSpPr>
          <p:cNvPr id="16" name="Flowchart: Magnetic Disk 15">
            <a:extLst>
              <a:ext uri="{FF2B5EF4-FFF2-40B4-BE49-F238E27FC236}">
                <a16:creationId xmlns:a16="http://schemas.microsoft.com/office/drawing/2014/main" id="{87B6F275-B421-444E-B3F0-E3415BF64BFE}"/>
              </a:ext>
            </a:extLst>
          </p:cNvPr>
          <p:cNvSpPr/>
          <p:nvPr/>
        </p:nvSpPr>
        <p:spPr>
          <a:xfrm>
            <a:off x="457199" y="2938542"/>
            <a:ext cx="2659627" cy="1786602"/>
          </a:xfrm>
          <a:prstGeom prst="flowChartMagneticDisk">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TIBCO/</a:t>
            </a:r>
            <a:r>
              <a:rPr lang="en-US" dirty="0" err="1">
                <a:solidFill>
                  <a:schemeClr val="tx1"/>
                </a:solidFill>
              </a:rPr>
              <a:t>JasperSoft</a:t>
            </a:r>
            <a:r>
              <a:rPr lang="en-US" dirty="0">
                <a:solidFill>
                  <a:schemeClr val="tx1"/>
                </a:solidFill>
              </a:rPr>
              <a:t> </a:t>
            </a:r>
          </a:p>
          <a:p>
            <a:pPr algn="ctr"/>
            <a:r>
              <a:rPr lang="en-US" dirty="0">
                <a:solidFill>
                  <a:schemeClr val="tx1"/>
                </a:solidFill>
              </a:rPr>
              <a:t>Remote Repositories: *.jar</a:t>
            </a:r>
          </a:p>
        </p:txBody>
      </p:sp>
      <p:sp>
        <p:nvSpPr>
          <p:cNvPr id="17" name="Flowchart: Magnetic Disk 16">
            <a:extLst>
              <a:ext uri="{FF2B5EF4-FFF2-40B4-BE49-F238E27FC236}">
                <a16:creationId xmlns:a16="http://schemas.microsoft.com/office/drawing/2014/main" id="{833E1314-BFD0-45E3-8F69-7B491F98DBDD}"/>
              </a:ext>
            </a:extLst>
          </p:cNvPr>
          <p:cNvSpPr/>
          <p:nvPr/>
        </p:nvSpPr>
        <p:spPr>
          <a:xfrm>
            <a:off x="6027174" y="3133705"/>
            <a:ext cx="1835224" cy="1170593"/>
          </a:xfrm>
          <a:prstGeom prst="flowChartMagneticDisk">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folder</a:t>
            </a:r>
          </a:p>
          <a:p>
            <a:pPr algn="ctr"/>
            <a:r>
              <a:rPr lang="en-US" dirty="0">
                <a:solidFill>
                  <a:schemeClr val="tx1"/>
                </a:solidFill>
              </a:rPr>
              <a:t>lib/*.jar</a:t>
            </a:r>
          </a:p>
        </p:txBody>
      </p:sp>
      <p:sp>
        <p:nvSpPr>
          <p:cNvPr id="20" name="Freeform: Shape 19">
            <a:extLst>
              <a:ext uri="{FF2B5EF4-FFF2-40B4-BE49-F238E27FC236}">
                <a16:creationId xmlns:a16="http://schemas.microsoft.com/office/drawing/2014/main" id="{97E20119-83A5-4629-AEE0-5D2C7C232490}"/>
              </a:ext>
            </a:extLst>
          </p:cNvPr>
          <p:cNvSpPr/>
          <p:nvPr/>
        </p:nvSpPr>
        <p:spPr>
          <a:xfrm>
            <a:off x="3116826" y="3227443"/>
            <a:ext cx="2905432" cy="489590"/>
          </a:xfrm>
          <a:custGeom>
            <a:avLst/>
            <a:gdLst>
              <a:gd name="connsiteX0" fmla="*/ 0 w 3431458"/>
              <a:gd name="connsiteY0" fmla="*/ 669250 h 669250"/>
              <a:gd name="connsiteX1" fmla="*/ 1681316 w 3431458"/>
              <a:gd name="connsiteY1" fmla="*/ 656 h 669250"/>
              <a:gd name="connsiteX2" fmla="*/ 3431458 w 3431458"/>
              <a:gd name="connsiteY2" fmla="*/ 570927 h 669250"/>
            </a:gdLst>
            <a:ahLst/>
            <a:cxnLst>
              <a:cxn ang="0">
                <a:pos x="connsiteX0" y="connsiteY0"/>
              </a:cxn>
              <a:cxn ang="0">
                <a:pos x="connsiteX1" y="connsiteY1"/>
              </a:cxn>
              <a:cxn ang="0">
                <a:pos x="connsiteX2" y="connsiteY2"/>
              </a:cxn>
            </a:cxnLst>
            <a:rect l="l" t="t" r="r" b="b"/>
            <a:pathLst>
              <a:path w="3431458" h="669250">
                <a:moveTo>
                  <a:pt x="0" y="669250"/>
                </a:moveTo>
                <a:cubicBezTo>
                  <a:pt x="554703" y="343146"/>
                  <a:pt x="1109406" y="17043"/>
                  <a:pt x="1681316" y="656"/>
                </a:cubicBezTo>
                <a:cubicBezTo>
                  <a:pt x="2253226" y="-15731"/>
                  <a:pt x="2842342" y="277598"/>
                  <a:pt x="3431458" y="570927"/>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a:extLst>
              <a:ext uri="{FF2B5EF4-FFF2-40B4-BE49-F238E27FC236}">
                <a16:creationId xmlns:a16="http://schemas.microsoft.com/office/drawing/2014/main" id="{89CE365A-F3FB-4846-B43B-C3BA525F97D3}"/>
              </a:ext>
            </a:extLst>
          </p:cNvPr>
          <p:cNvSpPr/>
          <p:nvPr/>
        </p:nvSpPr>
        <p:spPr>
          <a:xfrm>
            <a:off x="1129203" y="4955450"/>
            <a:ext cx="1835224" cy="1170593"/>
          </a:xfrm>
          <a:prstGeom prst="flowChartMagneticDisk">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folder</a:t>
            </a:r>
          </a:p>
          <a:p>
            <a:pPr algn="ctr"/>
            <a:r>
              <a:rPr lang="en-US" dirty="0" err="1">
                <a:solidFill>
                  <a:schemeClr val="tx1"/>
                </a:solidFill>
              </a:rPr>
              <a:t>src</a:t>
            </a:r>
            <a:r>
              <a:rPr lang="en-US" dirty="0">
                <a:solidFill>
                  <a:schemeClr val="tx1"/>
                </a:solidFill>
              </a:rPr>
              <a:t>/../*.java</a:t>
            </a:r>
          </a:p>
        </p:txBody>
      </p:sp>
      <p:sp>
        <p:nvSpPr>
          <p:cNvPr id="22" name="Flowchart: Magnetic Disk 21">
            <a:extLst>
              <a:ext uri="{FF2B5EF4-FFF2-40B4-BE49-F238E27FC236}">
                <a16:creationId xmlns:a16="http://schemas.microsoft.com/office/drawing/2014/main" id="{D73AB337-51E2-49DD-B183-DCD2374B3024}"/>
              </a:ext>
            </a:extLst>
          </p:cNvPr>
          <p:cNvSpPr/>
          <p:nvPr/>
        </p:nvSpPr>
        <p:spPr>
          <a:xfrm>
            <a:off x="6179574" y="4833968"/>
            <a:ext cx="1835224" cy="1170593"/>
          </a:xfrm>
          <a:prstGeom prst="flowChartMagneticDisk">
            <a:avLst/>
          </a:prstGeom>
          <a:solidFill>
            <a:schemeClr val="bg1">
              <a:lumMod val="8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folder</a:t>
            </a:r>
          </a:p>
          <a:p>
            <a:pPr algn="ctr"/>
            <a:r>
              <a:rPr lang="en-US" dirty="0">
                <a:solidFill>
                  <a:schemeClr val="tx1"/>
                </a:solidFill>
              </a:rPr>
              <a:t>build/../*.class</a:t>
            </a:r>
          </a:p>
        </p:txBody>
      </p:sp>
      <p:sp>
        <p:nvSpPr>
          <p:cNvPr id="23" name="Freeform: Shape 22">
            <a:extLst>
              <a:ext uri="{FF2B5EF4-FFF2-40B4-BE49-F238E27FC236}">
                <a16:creationId xmlns:a16="http://schemas.microsoft.com/office/drawing/2014/main" id="{3C39180B-FBD7-412A-AAB1-FA580100C2BE}"/>
              </a:ext>
            </a:extLst>
          </p:cNvPr>
          <p:cNvSpPr/>
          <p:nvPr/>
        </p:nvSpPr>
        <p:spPr>
          <a:xfrm>
            <a:off x="2964426" y="4986234"/>
            <a:ext cx="3215147" cy="552779"/>
          </a:xfrm>
          <a:custGeom>
            <a:avLst/>
            <a:gdLst>
              <a:gd name="connsiteX0" fmla="*/ 0 w 3431458"/>
              <a:gd name="connsiteY0" fmla="*/ 669250 h 669250"/>
              <a:gd name="connsiteX1" fmla="*/ 1681316 w 3431458"/>
              <a:gd name="connsiteY1" fmla="*/ 656 h 669250"/>
              <a:gd name="connsiteX2" fmla="*/ 3431458 w 3431458"/>
              <a:gd name="connsiteY2" fmla="*/ 570927 h 669250"/>
            </a:gdLst>
            <a:ahLst/>
            <a:cxnLst>
              <a:cxn ang="0">
                <a:pos x="connsiteX0" y="connsiteY0"/>
              </a:cxn>
              <a:cxn ang="0">
                <a:pos x="connsiteX1" y="connsiteY1"/>
              </a:cxn>
              <a:cxn ang="0">
                <a:pos x="connsiteX2" y="connsiteY2"/>
              </a:cxn>
            </a:cxnLst>
            <a:rect l="l" t="t" r="r" b="b"/>
            <a:pathLst>
              <a:path w="3431458" h="669250">
                <a:moveTo>
                  <a:pt x="0" y="669250"/>
                </a:moveTo>
                <a:cubicBezTo>
                  <a:pt x="554703" y="343146"/>
                  <a:pt x="1109406" y="17043"/>
                  <a:pt x="1681316" y="656"/>
                </a:cubicBezTo>
                <a:cubicBezTo>
                  <a:pt x="2253226" y="-15731"/>
                  <a:pt x="2842342" y="277598"/>
                  <a:pt x="3431458" y="570927"/>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7233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2.3 Execute Project</a:t>
            </a:r>
            <a:endParaRPr lang="zh-TW" altLang="en-US" b="1" dirty="0">
              <a:solidFill>
                <a:srgbClr val="FFFF00"/>
              </a:solidFill>
            </a:endParaRPr>
          </a:p>
        </p:txBody>
      </p:sp>
      <p:sp>
        <p:nvSpPr>
          <p:cNvPr id="3" name="副標題 2"/>
          <p:cNvSpPr>
            <a:spLocks noGrp="1"/>
          </p:cNvSpPr>
          <p:nvPr>
            <p:ph type="subTitle" idx="1"/>
          </p:nvPr>
        </p:nvSpPr>
        <p:spPr>
          <a:xfrm>
            <a:off x="467544" y="1340767"/>
            <a:ext cx="7776864" cy="143543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2000" b="1" dirty="0">
                <a:solidFill>
                  <a:schemeClr val="tx1"/>
                </a:solidFill>
              </a:rPr>
              <a:t>Execute Project (2): </a:t>
            </a:r>
          </a:p>
          <a:p>
            <a:pPr marL="342900" indent="-342900" algn="l">
              <a:buClr>
                <a:srgbClr val="0070C0"/>
              </a:buClr>
              <a:buSzPct val="80000"/>
              <a:buFont typeface="Wingdings" pitchFamily="2" charset="2"/>
              <a:buChar char="u"/>
            </a:pPr>
            <a:r>
              <a:rPr lang="en-US" altLang="zh-TW" sz="2000" dirty="0">
                <a:solidFill>
                  <a:schemeClr val="tx1"/>
                </a:solidFill>
              </a:rPr>
              <a:t>If lib and build folders are existed, manually remote them (lib and build).</a:t>
            </a:r>
          </a:p>
          <a:p>
            <a:pPr marL="342900" indent="-342900" algn="l">
              <a:buClr>
                <a:srgbClr val="0070C0"/>
              </a:buClr>
              <a:buSzPct val="80000"/>
              <a:buFont typeface="Wingdings" pitchFamily="2" charset="2"/>
              <a:buChar char="u"/>
            </a:pPr>
            <a:r>
              <a:rPr lang="en-US" altLang="zh-TW" sz="2000" dirty="0">
                <a:solidFill>
                  <a:schemeClr val="tx1"/>
                </a:solidFill>
              </a:rPr>
              <a:t>The working directory only have ivy.xml, build.xml, and </a:t>
            </a:r>
            <a:r>
              <a:rPr lang="en-US" altLang="zh-TW" sz="2000" dirty="0" err="1">
                <a:solidFill>
                  <a:schemeClr val="tx1"/>
                </a:solidFill>
              </a:rPr>
              <a:t>src</a:t>
            </a:r>
            <a:r>
              <a:rPr lang="en-US" altLang="zh-TW" sz="2000" dirty="0">
                <a:solidFill>
                  <a:schemeClr val="tx1"/>
                </a:solidFill>
              </a:rPr>
              <a:t>/…/*.java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http://ant.apache.org/ivy/history/master/tutorial/start.html</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18</a:t>
            </a:fld>
            <a:endParaRPr lang="zh-TW" altLang="en-US"/>
          </a:p>
        </p:txBody>
      </p:sp>
      <p:pic>
        <p:nvPicPr>
          <p:cNvPr id="10" name="Picture 9">
            <a:extLst>
              <a:ext uri="{FF2B5EF4-FFF2-40B4-BE49-F238E27FC236}">
                <a16:creationId xmlns:a16="http://schemas.microsoft.com/office/drawing/2014/main" id="{E14A27B9-54D7-4932-9291-A97B95FACFE2}"/>
              </a:ext>
            </a:extLst>
          </p:cNvPr>
          <p:cNvPicPr>
            <a:picLocks noChangeAspect="1"/>
          </p:cNvPicPr>
          <p:nvPr/>
        </p:nvPicPr>
        <p:blipFill>
          <a:blip r:embed="rId2"/>
          <a:stretch>
            <a:fillRect/>
          </a:stretch>
        </p:blipFill>
        <p:spPr>
          <a:xfrm>
            <a:off x="467584" y="2852936"/>
            <a:ext cx="6238875" cy="1591122"/>
          </a:xfrm>
          <a:prstGeom prst="rect">
            <a:avLst/>
          </a:prstGeom>
          <a:ln>
            <a:solidFill>
              <a:srgbClr val="C00000"/>
            </a:solidFill>
          </a:ln>
        </p:spPr>
      </p:pic>
      <p:pic>
        <p:nvPicPr>
          <p:cNvPr id="11" name="Picture 10">
            <a:extLst>
              <a:ext uri="{FF2B5EF4-FFF2-40B4-BE49-F238E27FC236}">
                <a16:creationId xmlns:a16="http://schemas.microsoft.com/office/drawing/2014/main" id="{53A7418F-AEC3-4724-83FB-EB1206C48589}"/>
              </a:ext>
            </a:extLst>
          </p:cNvPr>
          <p:cNvPicPr>
            <a:picLocks noChangeAspect="1"/>
          </p:cNvPicPr>
          <p:nvPr/>
        </p:nvPicPr>
        <p:blipFill>
          <a:blip r:embed="rId3"/>
          <a:stretch>
            <a:fillRect/>
          </a:stretch>
        </p:blipFill>
        <p:spPr>
          <a:xfrm>
            <a:off x="1907704" y="4691831"/>
            <a:ext cx="6238875" cy="1435431"/>
          </a:xfrm>
          <a:prstGeom prst="rect">
            <a:avLst/>
          </a:prstGeom>
          <a:ln>
            <a:solidFill>
              <a:srgbClr val="C00000"/>
            </a:solidFill>
          </a:ln>
        </p:spPr>
      </p:pic>
      <p:sp>
        <p:nvSpPr>
          <p:cNvPr id="7" name="Rectangle 6">
            <a:extLst>
              <a:ext uri="{FF2B5EF4-FFF2-40B4-BE49-F238E27FC236}">
                <a16:creationId xmlns:a16="http://schemas.microsoft.com/office/drawing/2014/main" id="{404B5BAA-C8AE-429E-9EDF-86BE8508B780}"/>
              </a:ext>
            </a:extLst>
          </p:cNvPr>
          <p:cNvSpPr/>
          <p:nvPr/>
        </p:nvSpPr>
        <p:spPr>
          <a:xfrm>
            <a:off x="2555816" y="3648497"/>
            <a:ext cx="576064" cy="32313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7D3FC88-401A-4781-8ABF-482D67DC02EB}"/>
              </a:ext>
            </a:extLst>
          </p:cNvPr>
          <p:cNvSpPr/>
          <p:nvPr/>
        </p:nvSpPr>
        <p:spPr>
          <a:xfrm>
            <a:off x="3861447" y="5448281"/>
            <a:ext cx="576064" cy="32313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918D0C0D-A10A-46E0-BF7C-8AB2F783219C}"/>
              </a:ext>
            </a:extLst>
          </p:cNvPr>
          <p:cNvCxnSpPr>
            <a:stCxn id="7" idx="2"/>
            <a:endCxn id="12" idx="0"/>
          </p:cNvCxnSpPr>
          <p:nvPr/>
        </p:nvCxnSpPr>
        <p:spPr>
          <a:xfrm>
            <a:off x="2843848" y="3971633"/>
            <a:ext cx="1305631" cy="147664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33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A72B531-8247-4014-9490-C6B2F6F1FF07}"/>
              </a:ext>
            </a:extLst>
          </p:cNvPr>
          <p:cNvPicPr>
            <a:picLocks noChangeAspect="1"/>
          </p:cNvPicPr>
          <p:nvPr/>
        </p:nvPicPr>
        <p:blipFill>
          <a:blip r:embed="rId2"/>
          <a:stretch>
            <a:fillRect/>
          </a:stretch>
        </p:blipFill>
        <p:spPr>
          <a:xfrm>
            <a:off x="467544" y="2292634"/>
            <a:ext cx="6576392" cy="1111477"/>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2.3 Execute Project</a:t>
            </a:r>
            <a:endParaRPr lang="zh-TW" altLang="en-US" b="1" dirty="0">
              <a:solidFill>
                <a:srgbClr val="FFFF00"/>
              </a:solidFill>
            </a:endParaRPr>
          </a:p>
        </p:txBody>
      </p:sp>
      <p:sp>
        <p:nvSpPr>
          <p:cNvPr id="3" name="副標題 2"/>
          <p:cNvSpPr>
            <a:spLocks noGrp="1"/>
          </p:cNvSpPr>
          <p:nvPr>
            <p:ph type="subTitle" idx="1"/>
          </p:nvPr>
        </p:nvSpPr>
        <p:spPr>
          <a:xfrm>
            <a:off x="467544" y="1340768"/>
            <a:ext cx="7776864" cy="82540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2000" b="1" dirty="0">
                <a:solidFill>
                  <a:schemeClr val="tx1"/>
                </a:solidFill>
              </a:rPr>
              <a:t>Execute Project (3): </a:t>
            </a:r>
          </a:p>
          <a:p>
            <a:pPr marL="342900" indent="-342900" algn="l">
              <a:buClr>
                <a:srgbClr val="0070C0"/>
              </a:buClr>
              <a:buSzPct val="80000"/>
              <a:buFont typeface="Wingdings" pitchFamily="2" charset="2"/>
              <a:buChar char="u"/>
            </a:pPr>
            <a:r>
              <a:rPr lang="en-US" altLang="zh-TW" sz="2000" dirty="0">
                <a:solidFill>
                  <a:schemeClr val="tx1"/>
                </a:solidFill>
              </a:rPr>
              <a:t>Examine the </a:t>
            </a:r>
            <a:r>
              <a:rPr lang="en-US" altLang="zh-TW" sz="2000" dirty="0" err="1">
                <a:solidFill>
                  <a:schemeClr val="tx1"/>
                </a:solidFill>
              </a:rPr>
              <a:t>src</a:t>
            </a:r>
            <a:r>
              <a:rPr lang="en-US" altLang="zh-TW" sz="2000" dirty="0">
                <a:solidFill>
                  <a:schemeClr val="tx1"/>
                </a:solidFill>
              </a:rPr>
              <a:t>/../*.java</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http://ant.apache.org/ivy/history/master/tutorial/start.html</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19</a:t>
            </a:fld>
            <a:endParaRPr lang="zh-TW" altLang="en-US"/>
          </a:p>
        </p:txBody>
      </p:sp>
      <p:sp>
        <p:nvSpPr>
          <p:cNvPr id="12" name="Rectangle 11">
            <a:extLst>
              <a:ext uri="{FF2B5EF4-FFF2-40B4-BE49-F238E27FC236}">
                <a16:creationId xmlns:a16="http://schemas.microsoft.com/office/drawing/2014/main" id="{07D3FC88-401A-4781-8ABF-482D67DC02EB}"/>
              </a:ext>
            </a:extLst>
          </p:cNvPr>
          <p:cNvSpPr/>
          <p:nvPr/>
        </p:nvSpPr>
        <p:spPr>
          <a:xfrm>
            <a:off x="2267744" y="2522987"/>
            <a:ext cx="3744416" cy="8811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4AF157C-A240-43A1-BA92-4ADB96796156}"/>
              </a:ext>
            </a:extLst>
          </p:cNvPr>
          <p:cNvPicPr>
            <a:picLocks noChangeAspect="1"/>
          </p:cNvPicPr>
          <p:nvPr/>
        </p:nvPicPr>
        <p:blipFill>
          <a:blip r:embed="rId3"/>
          <a:stretch>
            <a:fillRect/>
          </a:stretch>
        </p:blipFill>
        <p:spPr>
          <a:xfrm>
            <a:off x="2267744" y="3609021"/>
            <a:ext cx="4318125" cy="3131206"/>
          </a:xfrm>
          <a:prstGeom prst="rect">
            <a:avLst/>
          </a:prstGeom>
          <a:ln>
            <a:solidFill>
              <a:srgbClr val="C00000"/>
            </a:solidFill>
          </a:ln>
        </p:spPr>
      </p:pic>
    </p:spTree>
    <p:extLst>
      <p:ext uri="{BB962C8B-B14F-4D97-AF65-F5344CB8AC3E}">
        <p14:creationId xmlns:p14="http://schemas.microsoft.com/office/powerpoint/2010/main" val="1742652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Setup Ivy</a:t>
            </a:r>
            <a:endParaRPr lang="zh-TW" altLang="en-US" b="1" dirty="0">
              <a:solidFill>
                <a:srgbClr val="FFFF00"/>
              </a:solidFill>
            </a:endParaRPr>
          </a:p>
        </p:txBody>
      </p:sp>
      <p:sp>
        <p:nvSpPr>
          <p:cNvPr id="3" name="副標題 2"/>
          <p:cNvSpPr>
            <a:spLocks noGrp="1"/>
          </p:cNvSpPr>
          <p:nvPr>
            <p:ph type="subTitle" idx="1"/>
          </p:nvPr>
        </p:nvSpPr>
        <p:spPr>
          <a:xfrm>
            <a:off x="467544" y="1340768"/>
            <a:ext cx="8136904"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Go to ant.apache.org/ivy</a:t>
            </a:r>
            <a:r>
              <a:rPr lang="en-US" sz="1800" dirty="0">
                <a:solidFill>
                  <a:schemeClr val="tx1"/>
                </a:solidFill>
                <a:latin typeface="+mj-lt"/>
              </a:rPr>
              <a:t> and download ivy.</a:t>
            </a:r>
          </a:p>
          <a:p>
            <a:pPr marL="342900" indent="-342900" algn="l">
              <a:buClr>
                <a:srgbClr val="0070C0"/>
              </a:buClr>
              <a:buSzPct val="80000"/>
              <a:buFont typeface="Wingdings" pitchFamily="2" charset="2"/>
              <a:buChar char="u"/>
            </a:pPr>
            <a:r>
              <a:rPr lang="en-US" altLang="zh-TW" sz="1800" dirty="0">
                <a:solidFill>
                  <a:schemeClr val="tx1"/>
                </a:solidFill>
                <a:latin typeface="+mj-lt"/>
              </a:rPr>
              <a:t>Unzip ivy into C:\Tools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https://community.jaspersoft.com/project/jasperreports-library</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pic>
        <p:nvPicPr>
          <p:cNvPr id="7" name="Picture 6">
            <a:extLst>
              <a:ext uri="{FF2B5EF4-FFF2-40B4-BE49-F238E27FC236}">
                <a16:creationId xmlns:a16="http://schemas.microsoft.com/office/drawing/2014/main" id="{141CBDAA-00BE-4A10-8652-C7CC22A02F75}"/>
              </a:ext>
            </a:extLst>
          </p:cNvPr>
          <p:cNvPicPr>
            <a:picLocks noChangeAspect="1"/>
          </p:cNvPicPr>
          <p:nvPr/>
        </p:nvPicPr>
        <p:blipFill>
          <a:blip r:embed="rId2"/>
          <a:stretch>
            <a:fillRect/>
          </a:stretch>
        </p:blipFill>
        <p:spPr>
          <a:xfrm>
            <a:off x="1979712" y="2348880"/>
            <a:ext cx="4699292" cy="3359398"/>
          </a:xfrm>
          <a:prstGeom prst="rect">
            <a:avLst/>
          </a:prstGeom>
          <a:ln>
            <a:solidFill>
              <a:srgbClr val="C00000"/>
            </a:solid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2.3 Execute Project</a:t>
            </a:r>
            <a:endParaRPr lang="zh-TW" altLang="en-US" b="1" dirty="0">
              <a:solidFill>
                <a:srgbClr val="FFFF00"/>
              </a:solidFill>
            </a:endParaRPr>
          </a:p>
        </p:txBody>
      </p:sp>
      <p:sp>
        <p:nvSpPr>
          <p:cNvPr id="3" name="副標題 2"/>
          <p:cNvSpPr>
            <a:spLocks noGrp="1"/>
          </p:cNvSpPr>
          <p:nvPr>
            <p:ph type="subTitle" idx="1"/>
          </p:nvPr>
        </p:nvSpPr>
        <p:spPr>
          <a:xfrm>
            <a:off x="467544" y="1340767"/>
            <a:ext cx="8424936" cy="115212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2000" b="1" dirty="0">
                <a:solidFill>
                  <a:schemeClr val="tx1"/>
                </a:solidFill>
              </a:rPr>
              <a:t>Execute Project (4): </a:t>
            </a:r>
          </a:p>
          <a:p>
            <a:pPr marL="342900" indent="-342900" algn="l">
              <a:buClr>
                <a:srgbClr val="0070C0"/>
              </a:buClr>
              <a:buSzPct val="80000"/>
              <a:buFont typeface="Wingdings" pitchFamily="2" charset="2"/>
              <a:buChar char="u"/>
            </a:pPr>
            <a:r>
              <a:rPr lang="en-US" altLang="en-US" sz="2000" dirty="0">
                <a:solidFill>
                  <a:srgbClr val="000000"/>
                </a:solidFill>
              </a:rPr>
              <a:t>&gt; cd C:\Tools\apache-x.x.x-xxx\src\sample\hello-ivy</a:t>
            </a:r>
          </a:p>
          <a:p>
            <a:pPr marL="342900" indent="-342900" algn="l">
              <a:buClr>
                <a:srgbClr val="0070C0"/>
              </a:buClr>
              <a:buSzPct val="80000"/>
              <a:buFont typeface="Wingdings" pitchFamily="2" charset="2"/>
              <a:buChar char="u"/>
            </a:pPr>
            <a:r>
              <a:rPr lang="en-US" altLang="en-US" sz="2000" dirty="0">
                <a:solidFill>
                  <a:srgbClr val="000000"/>
                </a:solidFill>
              </a:rPr>
              <a:t>&gt; ant</a:t>
            </a:r>
            <a:r>
              <a:rPr lang="en-US" altLang="en-US" sz="2000" dirty="0">
                <a:solidFill>
                  <a:schemeClr val="tx1"/>
                </a:solidFill>
              </a:rPr>
              <a:t> </a:t>
            </a:r>
            <a:r>
              <a:rPr lang="en-US" altLang="en-US" sz="2000" dirty="0">
                <a:solidFill>
                  <a:srgbClr val="000000"/>
                </a:solidFill>
              </a:rPr>
              <a:t>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http://ant.apache.org/ivy/history/master/tutorial/start.html</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20</a:t>
            </a:fld>
            <a:endParaRPr lang="zh-TW" altLang="en-US"/>
          </a:p>
        </p:txBody>
      </p:sp>
      <p:pic>
        <p:nvPicPr>
          <p:cNvPr id="7" name="Picture 6">
            <a:extLst>
              <a:ext uri="{FF2B5EF4-FFF2-40B4-BE49-F238E27FC236}">
                <a16:creationId xmlns:a16="http://schemas.microsoft.com/office/drawing/2014/main" id="{B1B64017-F825-410E-93E2-2FF3C893AF1F}"/>
              </a:ext>
            </a:extLst>
          </p:cNvPr>
          <p:cNvPicPr>
            <a:picLocks noChangeAspect="1"/>
          </p:cNvPicPr>
          <p:nvPr/>
        </p:nvPicPr>
        <p:blipFill>
          <a:blip r:embed="rId2"/>
          <a:stretch>
            <a:fillRect/>
          </a:stretch>
        </p:blipFill>
        <p:spPr>
          <a:xfrm>
            <a:off x="900955" y="2656221"/>
            <a:ext cx="7558114" cy="3700129"/>
          </a:xfrm>
          <a:prstGeom prst="rect">
            <a:avLst/>
          </a:prstGeom>
          <a:ln>
            <a:solidFill>
              <a:srgbClr val="C00000"/>
            </a:solidFill>
          </a:ln>
        </p:spPr>
      </p:pic>
      <p:sp>
        <p:nvSpPr>
          <p:cNvPr id="8" name="Rectangle 7">
            <a:extLst>
              <a:ext uri="{FF2B5EF4-FFF2-40B4-BE49-F238E27FC236}">
                <a16:creationId xmlns:a16="http://schemas.microsoft.com/office/drawing/2014/main" id="{FD5C01AC-098A-4D7E-A031-A3C13E2948E6}"/>
              </a:ext>
            </a:extLst>
          </p:cNvPr>
          <p:cNvSpPr/>
          <p:nvPr/>
        </p:nvSpPr>
        <p:spPr>
          <a:xfrm>
            <a:off x="1043608" y="5373216"/>
            <a:ext cx="4968552" cy="50405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2209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3FE1158-3F11-40F0-9D6E-DBD9EBC490D3}"/>
              </a:ext>
            </a:extLst>
          </p:cNvPr>
          <p:cNvPicPr>
            <a:picLocks noChangeAspect="1"/>
          </p:cNvPicPr>
          <p:nvPr/>
        </p:nvPicPr>
        <p:blipFill>
          <a:blip r:embed="rId2"/>
          <a:stretch>
            <a:fillRect/>
          </a:stretch>
        </p:blipFill>
        <p:spPr>
          <a:xfrm>
            <a:off x="1151592" y="2343618"/>
            <a:ext cx="7512893" cy="2461708"/>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2.3 Execute Project</a:t>
            </a:r>
            <a:endParaRPr lang="zh-TW" altLang="en-US" b="1" dirty="0">
              <a:solidFill>
                <a:srgbClr val="FFFF00"/>
              </a:solidFill>
            </a:endParaRPr>
          </a:p>
        </p:txBody>
      </p:sp>
      <p:sp>
        <p:nvSpPr>
          <p:cNvPr id="3" name="副標題 2"/>
          <p:cNvSpPr>
            <a:spLocks noGrp="1"/>
          </p:cNvSpPr>
          <p:nvPr>
            <p:ph type="subTitle" idx="1"/>
          </p:nvPr>
        </p:nvSpPr>
        <p:spPr>
          <a:xfrm>
            <a:off x="467544" y="1340768"/>
            <a:ext cx="7776864" cy="82540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2000" b="1" dirty="0">
                <a:solidFill>
                  <a:schemeClr val="tx1"/>
                </a:solidFill>
              </a:rPr>
              <a:t>Execute Project (5): </a:t>
            </a:r>
          </a:p>
          <a:p>
            <a:pPr marL="342900" indent="-342900" algn="l">
              <a:buClr>
                <a:srgbClr val="0070C0"/>
              </a:buClr>
              <a:buSzPct val="80000"/>
              <a:buFont typeface="Wingdings" pitchFamily="2" charset="2"/>
              <a:buChar char="u"/>
            </a:pPr>
            <a:r>
              <a:rPr lang="en-US" altLang="zh-TW" sz="2000" dirty="0">
                <a:solidFill>
                  <a:schemeClr val="tx1"/>
                </a:solidFill>
              </a:rPr>
              <a:t>Examine the lib/*.jar</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http://ant.apache.org/ivy/history/master/tutorial/start.html</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21</a:t>
            </a:fld>
            <a:endParaRPr lang="zh-TW" altLang="en-US"/>
          </a:p>
        </p:txBody>
      </p:sp>
      <p:sp>
        <p:nvSpPr>
          <p:cNvPr id="12" name="Rectangle 11">
            <a:extLst>
              <a:ext uri="{FF2B5EF4-FFF2-40B4-BE49-F238E27FC236}">
                <a16:creationId xmlns:a16="http://schemas.microsoft.com/office/drawing/2014/main" id="{07D3FC88-401A-4781-8ABF-482D67DC02EB}"/>
              </a:ext>
            </a:extLst>
          </p:cNvPr>
          <p:cNvSpPr/>
          <p:nvPr/>
        </p:nvSpPr>
        <p:spPr>
          <a:xfrm>
            <a:off x="3707904" y="3267432"/>
            <a:ext cx="1728192" cy="153789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2629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DF4A717-A648-46E5-BA05-5E3444A548DA}"/>
              </a:ext>
            </a:extLst>
          </p:cNvPr>
          <p:cNvPicPr>
            <a:picLocks noChangeAspect="1"/>
          </p:cNvPicPr>
          <p:nvPr/>
        </p:nvPicPr>
        <p:blipFill>
          <a:blip r:embed="rId2"/>
          <a:stretch>
            <a:fillRect/>
          </a:stretch>
        </p:blipFill>
        <p:spPr>
          <a:xfrm>
            <a:off x="499864" y="2632557"/>
            <a:ext cx="8610600" cy="145732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2.3 Execute Project</a:t>
            </a:r>
            <a:endParaRPr lang="zh-TW" altLang="en-US" b="1" dirty="0">
              <a:solidFill>
                <a:srgbClr val="FFFF00"/>
              </a:solidFill>
            </a:endParaRPr>
          </a:p>
        </p:txBody>
      </p:sp>
      <p:sp>
        <p:nvSpPr>
          <p:cNvPr id="3" name="副標題 2"/>
          <p:cNvSpPr>
            <a:spLocks noGrp="1"/>
          </p:cNvSpPr>
          <p:nvPr>
            <p:ph type="subTitle" idx="1"/>
          </p:nvPr>
        </p:nvSpPr>
        <p:spPr>
          <a:xfrm>
            <a:off x="467544" y="1340768"/>
            <a:ext cx="7776864" cy="82540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2000" b="1" dirty="0">
                <a:solidFill>
                  <a:schemeClr val="tx1"/>
                </a:solidFill>
              </a:rPr>
              <a:t>Execute Project (6): </a:t>
            </a:r>
          </a:p>
          <a:p>
            <a:pPr marL="342900" indent="-342900" algn="l">
              <a:buClr>
                <a:srgbClr val="0070C0"/>
              </a:buClr>
              <a:buSzPct val="80000"/>
              <a:buFont typeface="Wingdings" pitchFamily="2" charset="2"/>
              <a:buChar char="u"/>
            </a:pPr>
            <a:r>
              <a:rPr lang="en-US" altLang="zh-TW" sz="2000" dirty="0">
                <a:solidFill>
                  <a:schemeClr val="tx1"/>
                </a:solidFill>
              </a:rPr>
              <a:t>Examine the build/../*.class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http://ant.apache.org/ivy/history/master/tutorial/start.html</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22</a:t>
            </a:fld>
            <a:endParaRPr lang="zh-TW" altLang="en-US"/>
          </a:p>
        </p:txBody>
      </p:sp>
      <p:sp>
        <p:nvSpPr>
          <p:cNvPr id="12" name="Rectangle 11">
            <a:extLst>
              <a:ext uri="{FF2B5EF4-FFF2-40B4-BE49-F238E27FC236}">
                <a16:creationId xmlns:a16="http://schemas.microsoft.com/office/drawing/2014/main" id="{07D3FC88-401A-4781-8ABF-482D67DC02EB}"/>
              </a:ext>
            </a:extLst>
          </p:cNvPr>
          <p:cNvSpPr/>
          <p:nvPr/>
        </p:nvSpPr>
        <p:spPr>
          <a:xfrm>
            <a:off x="3203848" y="3140968"/>
            <a:ext cx="4896544" cy="86409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7471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2.4 Re-Execute Project</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1047735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2.4 Re-Execute Project</a:t>
            </a:r>
            <a:endParaRPr lang="zh-TW" altLang="en-US" b="1" dirty="0">
              <a:solidFill>
                <a:srgbClr val="FFFF00"/>
              </a:solidFill>
            </a:endParaRPr>
          </a:p>
        </p:txBody>
      </p:sp>
      <p:sp>
        <p:nvSpPr>
          <p:cNvPr id="3" name="副標題 2"/>
          <p:cNvSpPr>
            <a:spLocks noGrp="1"/>
          </p:cNvSpPr>
          <p:nvPr>
            <p:ph type="subTitle" idx="1"/>
          </p:nvPr>
        </p:nvSpPr>
        <p:spPr>
          <a:xfrm>
            <a:off x="467544" y="1340767"/>
            <a:ext cx="8136904" cy="46169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Re-Execute Project (1):</a:t>
            </a:r>
          </a:p>
          <a:p>
            <a:pPr marL="342900" indent="-342900" algn="l">
              <a:buClr>
                <a:srgbClr val="0070C0"/>
              </a:buClr>
              <a:buSzPct val="80000"/>
              <a:buFont typeface="Wingdings" pitchFamily="2" charset="2"/>
              <a:buChar char="u"/>
            </a:pPr>
            <a:r>
              <a:rPr lang="en-US" altLang="en-US" sz="1800" dirty="0">
                <a:solidFill>
                  <a:srgbClr val="000000"/>
                </a:solidFill>
              </a:rPr>
              <a:t>Without any settings, Ivy retrieves files from the Maven 2 repository. </a:t>
            </a:r>
          </a:p>
          <a:p>
            <a:pPr marL="342900" indent="-342900" algn="l">
              <a:buClr>
                <a:srgbClr val="0070C0"/>
              </a:buClr>
              <a:buSzPct val="80000"/>
              <a:buFont typeface="Wingdings" pitchFamily="2" charset="2"/>
              <a:buChar char="u"/>
            </a:pPr>
            <a:r>
              <a:rPr lang="en-US" altLang="en-US" sz="1800" dirty="0">
                <a:solidFill>
                  <a:srgbClr val="000000"/>
                </a:solidFill>
              </a:rPr>
              <a:t>That’s what happened here. The resolve task has found the commons-</a:t>
            </a:r>
            <a:r>
              <a:rPr lang="en-US" altLang="en-US" sz="1800" dirty="0" err="1">
                <a:solidFill>
                  <a:srgbClr val="000000"/>
                </a:solidFill>
              </a:rPr>
              <a:t>lang</a:t>
            </a:r>
            <a:r>
              <a:rPr lang="en-US" altLang="en-US" sz="1800" dirty="0">
                <a:solidFill>
                  <a:srgbClr val="000000"/>
                </a:solidFill>
              </a:rPr>
              <a:t> and commons-cli modules in the Maven 2 central repository, identified that commons-cli depends on commons-logging and so resolved it as a transitive dependency. </a:t>
            </a:r>
          </a:p>
          <a:p>
            <a:pPr marL="342900" indent="-342900" algn="l">
              <a:buClr>
                <a:srgbClr val="0070C0"/>
              </a:buClr>
              <a:buSzPct val="80000"/>
              <a:buFont typeface="Wingdings" pitchFamily="2" charset="2"/>
              <a:buChar char="u"/>
            </a:pPr>
            <a:r>
              <a:rPr lang="en-US" altLang="en-US" sz="1800" dirty="0">
                <a:solidFill>
                  <a:srgbClr val="000000"/>
                </a:solidFill>
              </a:rPr>
              <a:t>Then Ivy has downloaded all corresponding artifacts in its cache (by default in your user home, in a .ivy2/cache directory). </a:t>
            </a:r>
          </a:p>
          <a:p>
            <a:pPr marL="342900" indent="-342900" algn="l">
              <a:buClr>
                <a:srgbClr val="0070C0"/>
              </a:buClr>
              <a:buSzPct val="80000"/>
              <a:buFont typeface="Wingdings" pitchFamily="2" charset="2"/>
              <a:buChar char="u"/>
            </a:pPr>
            <a:r>
              <a:rPr lang="en-US" altLang="en-US" sz="1800" dirty="0">
                <a:solidFill>
                  <a:srgbClr val="000000"/>
                </a:solidFill>
              </a:rPr>
              <a:t>Finally, the retrieve task copies the resolved jars from the Ivy cache to the default library directory of the project: the lib </a:t>
            </a:r>
            <a:r>
              <a:rPr lang="en-US" altLang="en-US" sz="1800" dirty="0" err="1">
                <a:solidFill>
                  <a:srgbClr val="000000"/>
                </a:solidFill>
              </a:rPr>
              <a:t>dir</a:t>
            </a:r>
            <a:r>
              <a:rPr lang="en-US" altLang="en-US" sz="1800" dirty="0">
                <a:solidFill>
                  <a:srgbClr val="000000"/>
                </a:solidFill>
              </a:rPr>
              <a:t> (you can change this easily by setting the pattern attribute on the </a:t>
            </a:r>
            <a:r>
              <a:rPr lang="en-US" altLang="en-US" sz="1800" b="1" dirty="0">
                <a:solidFill>
                  <a:srgbClr val="7A9438"/>
                </a:solidFill>
                <a:hlinkClick r:id="rId2"/>
              </a:rPr>
              <a:t>retrieve</a:t>
            </a:r>
            <a:r>
              <a:rPr lang="en-US" altLang="en-US" sz="1800" dirty="0">
                <a:solidFill>
                  <a:srgbClr val="000000"/>
                </a:solidFill>
              </a:rPr>
              <a:t> task).</a:t>
            </a:r>
            <a:endParaRPr lang="en-US" altLang="en-US" sz="1800" dirty="0">
              <a:solidFill>
                <a:schemeClr val="tx1"/>
              </a:solidFill>
            </a:endParaRPr>
          </a:p>
          <a:p>
            <a:pPr marL="342900" indent="-342900" algn="l">
              <a:buClr>
                <a:srgbClr val="0070C0"/>
              </a:buClr>
              <a:buSzPct val="80000"/>
              <a:buFont typeface="Wingdings" pitchFamily="2" charset="2"/>
              <a:buChar char="u"/>
            </a:pPr>
            <a:r>
              <a:rPr lang="en-US" altLang="en-US" sz="1800" dirty="0">
                <a:solidFill>
                  <a:srgbClr val="000000"/>
                </a:solidFill>
              </a:rPr>
              <a:t>You might say that the task took a long time just to write out a "Hello Ivy!" message. But remember that a lot of time was spent downloading the required files from the web. </a:t>
            </a:r>
          </a:p>
          <a:p>
            <a:pPr marL="342900" indent="-342900" algn="l">
              <a:buClr>
                <a:srgbClr val="0070C0"/>
              </a:buClr>
              <a:buSzPct val="80000"/>
              <a:buFont typeface="Wingdings" pitchFamily="2" charset="2"/>
              <a:buChar char="u"/>
            </a:pPr>
            <a:r>
              <a:rPr lang="en-US" altLang="en-US" sz="1800" dirty="0">
                <a:solidFill>
                  <a:srgbClr val="000000"/>
                </a:solidFill>
              </a:rPr>
              <a:t>Let’s try to run it again:</a:t>
            </a:r>
            <a:endParaRPr lang="en-US" alt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http://ant.apache.org/ivy/history/master/tutorial/start.html</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24</a:t>
            </a:fld>
            <a:endParaRPr lang="zh-TW" altLang="en-US"/>
          </a:p>
        </p:txBody>
      </p:sp>
    </p:spTree>
    <p:extLst>
      <p:ext uri="{BB962C8B-B14F-4D97-AF65-F5344CB8AC3E}">
        <p14:creationId xmlns:p14="http://schemas.microsoft.com/office/powerpoint/2010/main" val="3463088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2.4 Re-Execute Project</a:t>
            </a:r>
            <a:endParaRPr lang="zh-TW" altLang="en-US" b="1" dirty="0">
              <a:solidFill>
                <a:srgbClr val="FFFF00"/>
              </a:solidFill>
            </a:endParaRPr>
          </a:p>
        </p:txBody>
      </p:sp>
      <p:sp>
        <p:nvSpPr>
          <p:cNvPr id="3" name="副標題 2"/>
          <p:cNvSpPr>
            <a:spLocks noGrp="1"/>
          </p:cNvSpPr>
          <p:nvPr>
            <p:ph type="subTitle" idx="1"/>
          </p:nvPr>
        </p:nvSpPr>
        <p:spPr>
          <a:xfrm>
            <a:off x="467544" y="1340767"/>
            <a:ext cx="8136904" cy="131630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rPr>
              <a:t>Re-Execute Project (2):</a:t>
            </a:r>
          </a:p>
          <a:p>
            <a:pPr marL="342900" indent="-342900" algn="l">
              <a:buClr>
                <a:srgbClr val="0070C0"/>
              </a:buClr>
              <a:buSzPct val="80000"/>
              <a:buFont typeface="Wingdings" pitchFamily="2" charset="2"/>
              <a:buChar char="u"/>
            </a:pPr>
            <a:r>
              <a:rPr lang="en-US" altLang="en-US" sz="1800" dirty="0">
                <a:solidFill>
                  <a:srgbClr val="000000"/>
                </a:solidFill>
              </a:rPr>
              <a:t>Let’s try to run it again. </a:t>
            </a:r>
          </a:p>
          <a:p>
            <a:pPr marL="342900" indent="-342900" algn="l">
              <a:buClr>
                <a:srgbClr val="0070C0"/>
              </a:buClr>
              <a:buSzPct val="80000"/>
              <a:buFont typeface="Wingdings" pitchFamily="2" charset="2"/>
              <a:buChar char="u"/>
            </a:pPr>
            <a:r>
              <a:rPr lang="en-US" altLang="en-US" sz="1800" dirty="0">
                <a:solidFill>
                  <a:srgbClr val="000000"/>
                </a:solidFill>
              </a:rPr>
              <a:t>No remote TIBCO/Jasper repositories/*.jar transfer</a:t>
            </a:r>
          </a:p>
          <a:p>
            <a:pPr marL="342900" indent="-342900" algn="l">
              <a:buClr>
                <a:srgbClr val="0070C0"/>
              </a:buClr>
              <a:buSzPct val="80000"/>
              <a:buFont typeface="Wingdings" pitchFamily="2" charset="2"/>
              <a:buChar char="u"/>
            </a:pPr>
            <a:r>
              <a:rPr lang="en-US" altLang="en-US" sz="1800" dirty="0">
                <a:solidFill>
                  <a:srgbClr val="000000"/>
                </a:solidFill>
              </a:rPr>
              <a:t>No compilation from *.java into *.class</a:t>
            </a:r>
            <a:endParaRPr lang="en-US" altLang="en-US" sz="1800" dirty="0">
              <a:solidFill>
                <a:schemeClr val="tx1"/>
              </a:solidFill>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http://ant.apache.org/ivy/history/master/tutorial/start.html</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25</a:t>
            </a:fld>
            <a:endParaRPr lang="zh-TW" altLang="en-US"/>
          </a:p>
        </p:txBody>
      </p:sp>
      <p:pic>
        <p:nvPicPr>
          <p:cNvPr id="8" name="Picture 7">
            <a:extLst>
              <a:ext uri="{FF2B5EF4-FFF2-40B4-BE49-F238E27FC236}">
                <a16:creationId xmlns:a16="http://schemas.microsoft.com/office/drawing/2014/main" id="{9B6F4B8C-A932-42C4-B3FA-84B8D6B0E218}"/>
              </a:ext>
            </a:extLst>
          </p:cNvPr>
          <p:cNvPicPr>
            <a:picLocks noChangeAspect="1"/>
          </p:cNvPicPr>
          <p:nvPr/>
        </p:nvPicPr>
        <p:blipFill>
          <a:blip r:embed="rId2"/>
          <a:stretch>
            <a:fillRect/>
          </a:stretch>
        </p:blipFill>
        <p:spPr>
          <a:xfrm>
            <a:off x="937286" y="2834520"/>
            <a:ext cx="7631832" cy="3436223"/>
          </a:xfrm>
          <a:prstGeom prst="rect">
            <a:avLst/>
          </a:prstGeom>
          <a:ln>
            <a:solidFill>
              <a:srgbClr val="C00000"/>
            </a:solidFill>
          </a:ln>
        </p:spPr>
      </p:pic>
      <p:sp>
        <p:nvSpPr>
          <p:cNvPr id="9" name="Rectangle 8">
            <a:extLst>
              <a:ext uri="{FF2B5EF4-FFF2-40B4-BE49-F238E27FC236}">
                <a16:creationId xmlns:a16="http://schemas.microsoft.com/office/drawing/2014/main" id="{27FA7B31-7649-4AC2-9164-4402DDB33908}"/>
              </a:ext>
            </a:extLst>
          </p:cNvPr>
          <p:cNvSpPr/>
          <p:nvPr/>
        </p:nvSpPr>
        <p:spPr>
          <a:xfrm>
            <a:off x="1224810" y="5465057"/>
            <a:ext cx="4320988" cy="33506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7646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2.5 Summary</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1283360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2.5 Summary</a:t>
            </a:r>
            <a:endParaRPr lang="zh-TW" altLang="en-US" b="1" dirty="0">
              <a:solidFill>
                <a:srgbClr val="FFFF00"/>
              </a:solidFill>
            </a:endParaRPr>
          </a:p>
        </p:txBody>
      </p:sp>
      <p:sp>
        <p:nvSpPr>
          <p:cNvPr id="3" name="副標題 2"/>
          <p:cNvSpPr>
            <a:spLocks noGrp="1"/>
          </p:cNvSpPr>
          <p:nvPr>
            <p:ph type="subTitle" idx="1"/>
          </p:nvPr>
        </p:nvSpPr>
        <p:spPr>
          <a:xfrm>
            <a:off x="467544" y="1340767"/>
            <a:ext cx="8136904" cy="22322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Before JasperReport 6.2.2, we need to copy the third party of *.jar into the lib folder. </a:t>
            </a:r>
          </a:p>
          <a:p>
            <a:pPr marL="800100" lvl="1" indent="-342900" algn="l">
              <a:buClr>
                <a:srgbClr val="0070C0"/>
              </a:buClr>
              <a:buSzPct val="80000"/>
              <a:buFont typeface="Wingdings" pitchFamily="2" charset="2"/>
              <a:buChar char="u"/>
            </a:pPr>
            <a:r>
              <a:rPr lang="en-US" sz="1800" dirty="0">
                <a:solidFill>
                  <a:schemeClr val="tx1"/>
                </a:solidFill>
              </a:rPr>
              <a:t>ant is to compile the </a:t>
            </a:r>
            <a:r>
              <a:rPr lang="en-US" sz="1800" dirty="0" err="1">
                <a:solidFill>
                  <a:schemeClr val="tx1"/>
                </a:solidFill>
              </a:rPr>
              <a:t>src</a:t>
            </a:r>
            <a:r>
              <a:rPr lang="en-US" sz="1800" dirty="0">
                <a:solidFill>
                  <a:schemeClr val="tx1"/>
                </a:solidFill>
              </a:rPr>
              <a:t>/../*.java into build/../*.class.</a:t>
            </a:r>
          </a:p>
          <a:p>
            <a:pPr marL="342900" indent="-342900" algn="l">
              <a:buClr>
                <a:srgbClr val="0070C0"/>
              </a:buClr>
              <a:buSzPct val="80000"/>
              <a:buFont typeface="Wingdings" pitchFamily="2" charset="2"/>
              <a:buChar char="u"/>
            </a:pPr>
            <a:r>
              <a:rPr lang="en-US" sz="1800" dirty="0">
                <a:solidFill>
                  <a:schemeClr val="tx1"/>
                </a:solidFill>
              </a:rPr>
              <a:t>After JasperReport 6.2.2, </a:t>
            </a:r>
          </a:p>
          <a:p>
            <a:pPr marL="800100" lvl="1" indent="-342900" algn="l">
              <a:buClr>
                <a:srgbClr val="0070C0"/>
              </a:buClr>
              <a:buSzPct val="80000"/>
              <a:buFont typeface="Wingdings" pitchFamily="2" charset="2"/>
              <a:buChar char="u"/>
            </a:pPr>
            <a:r>
              <a:rPr lang="en-US" sz="1800" dirty="0">
                <a:solidFill>
                  <a:schemeClr val="tx1"/>
                </a:solidFill>
              </a:rPr>
              <a:t>we need to use ivy to copy *.jar files from the TIBCO/</a:t>
            </a:r>
            <a:r>
              <a:rPr lang="en-US" sz="1800" dirty="0" err="1">
                <a:solidFill>
                  <a:schemeClr val="tx1"/>
                </a:solidFill>
              </a:rPr>
              <a:t>JasperSoft</a:t>
            </a:r>
            <a:r>
              <a:rPr lang="en-US" sz="1800" dirty="0">
                <a:solidFill>
                  <a:schemeClr val="tx1"/>
                </a:solidFill>
              </a:rPr>
              <a:t> into the local lib/*.jar.</a:t>
            </a:r>
          </a:p>
          <a:p>
            <a:pPr marL="800100" lvl="1" indent="-342900" algn="l">
              <a:buClr>
                <a:srgbClr val="0070C0"/>
              </a:buClr>
              <a:buSzPct val="80000"/>
              <a:buFont typeface="Wingdings" pitchFamily="2" charset="2"/>
              <a:buChar char="u"/>
            </a:pPr>
            <a:r>
              <a:rPr lang="en-US" sz="1800" dirty="0">
                <a:solidFill>
                  <a:schemeClr val="tx1"/>
                </a:solidFill>
              </a:rPr>
              <a:t>ant is to compile the </a:t>
            </a:r>
            <a:r>
              <a:rPr lang="en-US" sz="1800" dirty="0" err="1">
                <a:solidFill>
                  <a:schemeClr val="tx1"/>
                </a:solidFill>
              </a:rPr>
              <a:t>src</a:t>
            </a:r>
            <a:r>
              <a:rPr lang="en-US" sz="1800" dirty="0">
                <a:solidFill>
                  <a:schemeClr val="tx1"/>
                </a:solidFill>
              </a:rPr>
              <a:t>/../*.java into build/../*.class.</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http://ant.apache.org/ivy/history/master/tutorial/start.html</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27</a:t>
            </a:fld>
            <a:endParaRPr lang="zh-TW" altLang="en-US"/>
          </a:p>
        </p:txBody>
      </p:sp>
    </p:spTree>
    <p:extLst>
      <p:ext uri="{BB962C8B-B14F-4D97-AF65-F5344CB8AC3E}">
        <p14:creationId xmlns:p14="http://schemas.microsoft.com/office/powerpoint/2010/main" val="3063523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Setup Ivy</a:t>
            </a:r>
            <a:endParaRPr lang="zh-TW" altLang="en-US" b="1" dirty="0">
              <a:solidFill>
                <a:srgbClr val="FFFF00"/>
              </a:solidFill>
            </a:endParaRPr>
          </a:p>
        </p:txBody>
      </p:sp>
      <p:sp>
        <p:nvSpPr>
          <p:cNvPr id="3" name="副標題 2"/>
          <p:cNvSpPr>
            <a:spLocks noGrp="1"/>
          </p:cNvSpPr>
          <p:nvPr>
            <p:ph type="subTitle" idx="1"/>
          </p:nvPr>
        </p:nvSpPr>
        <p:spPr>
          <a:xfrm>
            <a:off x="467544" y="1340768"/>
            <a:ext cx="8136904" cy="72008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Under C:\Tools\apache-ivy-x.x.x-xxx.</a:t>
            </a:r>
          </a:p>
          <a:p>
            <a:pPr marL="342900" indent="-342900" algn="l">
              <a:buClr>
                <a:srgbClr val="0070C0"/>
              </a:buClr>
              <a:buSzPct val="80000"/>
              <a:buFont typeface="Wingdings" pitchFamily="2" charset="2"/>
              <a:buChar char="u"/>
            </a:pPr>
            <a:r>
              <a:rPr lang="en-US" altLang="zh-TW" sz="1800" dirty="0">
                <a:solidFill>
                  <a:schemeClr val="tx1"/>
                </a:solidFill>
                <a:latin typeface="+mj-lt"/>
              </a:rPr>
              <a:t>Find “ivy-x.x.x-xxx.tar” and copy to “C:\Tools\a[ache-ant-</a:t>
            </a:r>
            <a:r>
              <a:rPr lang="en-US" altLang="zh-TW" sz="1800" dirty="0" err="1">
                <a:solidFill>
                  <a:schemeClr val="tx1"/>
                </a:solidFill>
                <a:latin typeface="+mj-lt"/>
              </a:rPr>
              <a:t>x.x.x</a:t>
            </a:r>
            <a:r>
              <a:rPr lang="en-US" altLang="zh-TW" sz="1800" dirty="0">
                <a:solidFill>
                  <a:schemeClr val="tx1"/>
                </a:solidFill>
                <a:latin typeface="+mj-lt"/>
              </a:rPr>
              <a:t>\lib”</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https://community.jaspersoft.com/project/jasperreports-library</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pic>
        <p:nvPicPr>
          <p:cNvPr id="8" name="Picture 7">
            <a:extLst>
              <a:ext uri="{FF2B5EF4-FFF2-40B4-BE49-F238E27FC236}">
                <a16:creationId xmlns:a16="http://schemas.microsoft.com/office/drawing/2014/main" id="{4DFE6CBE-FB29-4513-A73C-CD22AC96D6BF}"/>
              </a:ext>
            </a:extLst>
          </p:cNvPr>
          <p:cNvPicPr>
            <a:picLocks noChangeAspect="1"/>
          </p:cNvPicPr>
          <p:nvPr/>
        </p:nvPicPr>
        <p:blipFill>
          <a:blip r:embed="rId2"/>
          <a:stretch>
            <a:fillRect/>
          </a:stretch>
        </p:blipFill>
        <p:spPr>
          <a:xfrm>
            <a:off x="457200" y="2249709"/>
            <a:ext cx="4993184" cy="1791096"/>
          </a:xfrm>
          <a:prstGeom prst="rect">
            <a:avLst/>
          </a:prstGeom>
          <a:ln>
            <a:solidFill>
              <a:srgbClr val="C00000"/>
            </a:solidFill>
          </a:ln>
        </p:spPr>
      </p:pic>
      <p:sp>
        <p:nvSpPr>
          <p:cNvPr id="9" name="Rectangle 8">
            <a:extLst>
              <a:ext uri="{FF2B5EF4-FFF2-40B4-BE49-F238E27FC236}">
                <a16:creationId xmlns:a16="http://schemas.microsoft.com/office/drawing/2014/main" id="{F9895576-A9C3-4ED1-B803-6A4888B93904}"/>
              </a:ext>
            </a:extLst>
          </p:cNvPr>
          <p:cNvSpPr/>
          <p:nvPr/>
        </p:nvSpPr>
        <p:spPr>
          <a:xfrm>
            <a:off x="2136262" y="3503967"/>
            <a:ext cx="909076" cy="18379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7A276915-6D8A-4E35-9A7B-52A007CBBF35}"/>
              </a:ext>
            </a:extLst>
          </p:cNvPr>
          <p:cNvPicPr>
            <a:picLocks noChangeAspect="1"/>
          </p:cNvPicPr>
          <p:nvPr/>
        </p:nvPicPr>
        <p:blipFill>
          <a:blip r:embed="rId3"/>
          <a:stretch>
            <a:fillRect/>
          </a:stretch>
        </p:blipFill>
        <p:spPr>
          <a:xfrm>
            <a:off x="3888924" y="2691951"/>
            <a:ext cx="5048840" cy="2849789"/>
          </a:xfrm>
          <a:prstGeom prst="rect">
            <a:avLst/>
          </a:prstGeom>
          <a:ln>
            <a:solidFill>
              <a:srgbClr val="C00000"/>
            </a:solidFill>
          </a:ln>
        </p:spPr>
      </p:pic>
      <p:sp>
        <p:nvSpPr>
          <p:cNvPr id="11" name="Rectangle 10">
            <a:extLst>
              <a:ext uri="{FF2B5EF4-FFF2-40B4-BE49-F238E27FC236}">
                <a16:creationId xmlns:a16="http://schemas.microsoft.com/office/drawing/2014/main" id="{10CA01B9-2C6E-4EE2-8200-765291F31503}"/>
              </a:ext>
            </a:extLst>
          </p:cNvPr>
          <p:cNvSpPr/>
          <p:nvPr/>
        </p:nvSpPr>
        <p:spPr>
          <a:xfrm>
            <a:off x="5148064" y="5144670"/>
            <a:ext cx="909076" cy="18379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8466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647AA0B-8F2D-4973-AA8D-820DC66946C6}"/>
              </a:ext>
            </a:extLst>
          </p:cNvPr>
          <p:cNvPicPr>
            <a:picLocks noChangeAspect="1"/>
          </p:cNvPicPr>
          <p:nvPr/>
        </p:nvPicPr>
        <p:blipFill>
          <a:blip r:embed="rId2"/>
          <a:stretch>
            <a:fillRect/>
          </a:stretch>
        </p:blipFill>
        <p:spPr>
          <a:xfrm>
            <a:off x="1205880" y="2395001"/>
            <a:ext cx="6732240" cy="354798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Setup Ivy</a:t>
            </a:r>
            <a:endParaRPr lang="zh-TW" altLang="en-US" b="1" dirty="0">
              <a:solidFill>
                <a:srgbClr val="FFFF00"/>
              </a:solidFill>
            </a:endParaRPr>
          </a:p>
        </p:txBody>
      </p:sp>
      <p:sp>
        <p:nvSpPr>
          <p:cNvPr id="3" name="副標題 2"/>
          <p:cNvSpPr>
            <a:spLocks noGrp="1"/>
          </p:cNvSpPr>
          <p:nvPr>
            <p:ph type="subTitle" idx="1"/>
          </p:nvPr>
        </p:nvSpPr>
        <p:spPr>
          <a:xfrm>
            <a:off x="467544" y="1340767"/>
            <a:ext cx="8136904" cy="65561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&gt; ant</a:t>
            </a:r>
          </a:p>
          <a:p>
            <a:pPr marL="342900" indent="-342900" algn="l">
              <a:buClr>
                <a:srgbClr val="0070C0"/>
              </a:buClr>
              <a:buSzPct val="80000"/>
              <a:buFont typeface="Wingdings" pitchFamily="2" charset="2"/>
              <a:buChar char="u"/>
            </a:pPr>
            <a:r>
              <a:rPr lang="en-US" altLang="zh-TW" sz="1800" dirty="0">
                <a:solidFill>
                  <a:schemeClr val="tx1"/>
                </a:solidFill>
                <a:latin typeface="+mj-lt"/>
              </a:rPr>
              <a:t>Execute ant and ivy to parse ivy.xml and build.xml</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https://community.jaspersoft.com/project/jasperreports-library</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
        <p:nvSpPr>
          <p:cNvPr id="9" name="Rectangle 8">
            <a:extLst>
              <a:ext uri="{FF2B5EF4-FFF2-40B4-BE49-F238E27FC236}">
                <a16:creationId xmlns:a16="http://schemas.microsoft.com/office/drawing/2014/main" id="{F9895576-A9C3-4ED1-B803-6A4888B93904}"/>
              </a:ext>
            </a:extLst>
          </p:cNvPr>
          <p:cNvSpPr/>
          <p:nvPr/>
        </p:nvSpPr>
        <p:spPr>
          <a:xfrm>
            <a:off x="1205880" y="2683765"/>
            <a:ext cx="4302224" cy="31318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8961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C3F2CC-D3A5-49CD-8B0E-344071111016}"/>
              </a:ext>
            </a:extLst>
          </p:cNvPr>
          <p:cNvPicPr>
            <a:picLocks noChangeAspect="1"/>
          </p:cNvPicPr>
          <p:nvPr/>
        </p:nvPicPr>
        <p:blipFill>
          <a:blip r:embed="rId2"/>
          <a:stretch>
            <a:fillRect/>
          </a:stretch>
        </p:blipFill>
        <p:spPr>
          <a:xfrm>
            <a:off x="821179" y="2694528"/>
            <a:ext cx="7895128" cy="348492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 Setup Ivy</a:t>
            </a:r>
            <a:endParaRPr lang="zh-TW" altLang="en-US" b="1" dirty="0">
              <a:solidFill>
                <a:srgbClr val="FFFF00"/>
              </a:solidFill>
            </a:endParaRPr>
          </a:p>
        </p:txBody>
      </p:sp>
      <p:sp>
        <p:nvSpPr>
          <p:cNvPr id="3" name="副標題 2"/>
          <p:cNvSpPr>
            <a:spLocks noGrp="1"/>
          </p:cNvSpPr>
          <p:nvPr>
            <p:ph type="subTitle" idx="1"/>
          </p:nvPr>
        </p:nvSpPr>
        <p:spPr>
          <a:xfrm>
            <a:off x="467544" y="1340767"/>
            <a:ext cx="8136904" cy="92962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hlinkClick r:id="rId3"/>
              </a:rPr>
              <a:t>http://ant.apache.org/ivy/history/master/tutorial/start.html</a:t>
            </a:r>
            <a:endParaRPr lang="en-US" altLang="zh-TW" sz="1800" dirty="0">
              <a:solidFill>
                <a:schemeClr val="tx1"/>
              </a:solidFill>
              <a:latin typeface="+mj-lt"/>
            </a:endParaRPr>
          </a:p>
          <a:p>
            <a:pPr marL="342900" indent="-342900" algn="l">
              <a:buClr>
                <a:srgbClr val="0070C0"/>
              </a:buClr>
              <a:buSzPct val="80000"/>
              <a:buFont typeface="Wingdings" pitchFamily="2" charset="2"/>
              <a:buChar char="u"/>
            </a:pPr>
            <a:r>
              <a:rPr lang="en-US" altLang="zh-TW" sz="1800" dirty="0">
                <a:solidFill>
                  <a:schemeClr val="tx1"/>
                </a:solidFill>
                <a:latin typeface="+mj-lt"/>
              </a:rPr>
              <a:t>In the “C:\Tools\apache-</a:t>
            </a:r>
            <a:r>
              <a:rPr lang="en-US" altLang="zh-TW" sz="1800" dirty="0" err="1">
                <a:solidFill>
                  <a:schemeClr val="tx1"/>
                </a:solidFill>
                <a:latin typeface="+mj-lt"/>
              </a:rPr>
              <a:t>x.x.x</a:t>
            </a:r>
            <a:r>
              <a:rPr lang="en-US" altLang="zh-TW" sz="1800" dirty="0">
                <a:solidFill>
                  <a:schemeClr val="tx1"/>
                </a:solidFill>
                <a:latin typeface="+mj-lt"/>
              </a:rPr>
              <a:t>-xxx\</a:t>
            </a:r>
            <a:r>
              <a:rPr lang="en-US" altLang="zh-TW" sz="1800" dirty="0" err="1">
                <a:solidFill>
                  <a:schemeClr val="tx1"/>
                </a:solidFill>
                <a:latin typeface="+mj-lt"/>
              </a:rPr>
              <a:t>src</a:t>
            </a:r>
            <a:r>
              <a:rPr lang="en-US" altLang="zh-TW" sz="1800" dirty="0">
                <a:solidFill>
                  <a:schemeClr val="tx1"/>
                </a:solidFill>
                <a:latin typeface="+mj-lt"/>
              </a:rPr>
              <a:t>\example\hello-ivy folder, we have ivy.xml and build.xml</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https://community.jaspersoft.com/project/jasperreports-library</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5</a:t>
            </a:fld>
            <a:endParaRPr lang="zh-TW" altLang="en-US"/>
          </a:p>
        </p:txBody>
      </p:sp>
      <p:sp>
        <p:nvSpPr>
          <p:cNvPr id="9" name="Rectangle 8">
            <a:extLst>
              <a:ext uri="{FF2B5EF4-FFF2-40B4-BE49-F238E27FC236}">
                <a16:creationId xmlns:a16="http://schemas.microsoft.com/office/drawing/2014/main" id="{F9895576-A9C3-4ED1-B803-6A4888B93904}"/>
              </a:ext>
            </a:extLst>
          </p:cNvPr>
          <p:cNvSpPr/>
          <p:nvPr/>
        </p:nvSpPr>
        <p:spPr>
          <a:xfrm>
            <a:off x="3377371" y="3908281"/>
            <a:ext cx="909076" cy="44890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4259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2.1 Ivy.xml</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2019/1/5</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D3EFBD12-04F4-4B58-8ECB-452BDA61B1E7}"/>
              </a:ext>
            </a:extLst>
          </p:cNvPr>
          <p:cNvPicPr>
            <a:picLocks noChangeAspect="1"/>
          </p:cNvPicPr>
          <p:nvPr/>
        </p:nvPicPr>
        <p:blipFill>
          <a:blip r:embed="rId2"/>
          <a:stretch>
            <a:fillRect/>
          </a:stretch>
        </p:blipFill>
        <p:spPr>
          <a:xfrm>
            <a:off x="4038600" y="3634897"/>
            <a:ext cx="990447" cy="946231"/>
          </a:xfrm>
          <a:prstGeom prst="rect">
            <a:avLst/>
          </a:prstGeom>
        </p:spPr>
      </p:pic>
    </p:spTree>
    <p:extLst>
      <p:ext uri="{BB962C8B-B14F-4D97-AF65-F5344CB8AC3E}">
        <p14:creationId xmlns:p14="http://schemas.microsoft.com/office/powerpoint/2010/main" val="946803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5C9853C-1561-476D-89DC-EF6939FD02EE}"/>
              </a:ext>
            </a:extLst>
          </p:cNvPr>
          <p:cNvPicPr>
            <a:picLocks noChangeAspect="1"/>
          </p:cNvPicPr>
          <p:nvPr/>
        </p:nvPicPr>
        <p:blipFill>
          <a:blip r:embed="rId2"/>
          <a:stretch>
            <a:fillRect/>
          </a:stretch>
        </p:blipFill>
        <p:spPr>
          <a:xfrm>
            <a:off x="827584" y="1845926"/>
            <a:ext cx="8136904" cy="4247370"/>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2.1 Ivy.xml</a:t>
            </a:r>
            <a:endParaRPr lang="zh-TW" altLang="en-US" b="1" dirty="0">
              <a:solidFill>
                <a:srgbClr val="FFFF00"/>
              </a:solidFill>
            </a:endParaRPr>
          </a:p>
        </p:txBody>
      </p:sp>
      <p:sp>
        <p:nvSpPr>
          <p:cNvPr id="3" name="副標題 2"/>
          <p:cNvSpPr>
            <a:spLocks noGrp="1"/>
          </p:cNvSpPr>
          <p:nvPr>
            <p:ph type="subTitle" idx="1"/>
          </p:nvPr>
        </p:nvSpPr>
        <p:spPr>
          <a:xfrm>
            <a:off x="467544" y="1340767"/>
            <a:ext cx="8136904" cy="3986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dirty="0">
                <a:solidFill>
                  <a:schemeClr val="tx1"/>
                </a:solidFill>
                <a:latin typeface="+mj-lt"/>
              </a:rPr>
              <a:t>Open “C:\Tools\apache-</a:t>
            </a:r>
            <a:r>
              <a:rPr lang="en-US" altLang="zh-TW" sz="1800" dirty="0" err="1">
                <a:solidFill>
                  <a:schemeClr val="tx1"/>
                </a:solidFill>
                <a:latin typeface="+mj-lt"/>
              </a:rPr>
              <a:t>x.x.x</a:t>
            </a:r>
            <a:r>
              <a:rPr lang="en-US" altLang="zh-TW" sz="1800" dirty="0">
                <a:solidFill>
                  <a:schemeClr val="tx1"/>
                </a:solidFill>
                <a:latin typeface="+mj-lt"/>
              </a:rPr>
              <a:t>-xxx\</a:t>
            </a:r>
            <a:r>
              <a:rPr lang="en-US" altLang="zh-TW" sz="1800" dirty="0" err="1">
                <a:solidFill>
                  <a:schemeClr val="tx1"/>
                </a:solidFill>
                <a:latin typeface="+mj-lt"/>
              </a:rPr>
              <a:t>src</a:t>
            </a:r>
            <a:r>
              <a:rPr lang="en-US" altLang="zh-TW" sz="1800" dirty="0">
                <a:solidFill>
                  <a:schemeClr val="tx1"/>
                </a:solidFill>
                <a:latin typeface="+mj-lt"/>
              </a:rPr>
              <a:t>\example\ivy.xml”</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http://ant.apache.org/ivy/history/master/tutorial/start.html</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7</a:t>
            </a:fld>
            <a:endParaRPr lang="zh-TW" altLang="en-US"/>
          </a:p>
        </p:txBody>
      </p:sp>
      <p:sp>
        <p:nvSpPr>
          <p:cNvPr id="9" name="Rectangle 8">
            <a:extLst>
              <a:ext uri="{FF2B5EF4-FFF2-40B4-BE49-F238E27FC236}">
                <a16:creationId xmlns:a16="http://schemas.microsoft.com/office/drawing/2014/main" id="{F9895576-A9C3-4ED1-B803-6A4888B93904}"/>
              </a:ext>
            </a:extLst>
          </p:cNvPr>
          <p:cNvSpPr/>
          <p:nvPr/>
        </p:nvSpPr>
        <p:spPr>
          <a:xfrm>
            <a:off x="4427984" y="4963139"/>
            <a:ext cx="4464496" cy="110818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7858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2.1 Ivy.xml</a:t>
            </a:r>
            <a:endParaRPr lang="zh-TW" altLang="en-US" b="1" dirty="0">
              <a:solidFill>
                <a:srgbClr val="FFFF00"/>
              </a:solidFill>
            </a:endParaRPr>
          </a:p>
        </p:txBody>
      </p:sp>
      <p:sp>
        <p:nvSpPr>
          <p:cNvPr id="3" name="副標題 2"/>
          <p:cNvSpPr>
            <a:spLocks noGrp="1"/>
          </p:cNvSpPr>
          <p:nvPr>
            <p:ph type="subTitle" idx="1"/>
          </p:nvPr>
        </p:nvSpPr>
        <p:spPr>
          <a:xfrm>
            <a:off x="467544" y="1340767"/>
            <a:ext cx="8136904" cy="7200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Ivy.xml (1):</a:t>
            </a:r>
          </a:p>
          <a:p>
            <a:pPr marL="342900" indent="-342900" algn="l">
              <a:buClr>
                <a:srgbClr val="0070C0"/>
              </a:buClr>
              <a:buSzPct val="80000"/>
              <a:buFont typeface="Wingdings" pitchFamily="2" charset="2"/>
              <a:buChar char="u"/>
            </a:pPr>
            <a:r>
              <a:rPr lang="en-US" sz="1800" dirty="0">
                <a:solidFill>
                  <a:schemeClr val="tx1"/>
                </a:solidFill>
              </a:rPr>
              <a:t>The ivy.xml describes the dependencies of the project on other libraries:</a:t>
            </a:r>
            <a:endParaRPr lang="en-US" altLang="zh-TW" sz="1800" b="1" dirty="0">
              <a:solidFill>
                <a:schemeClr val="tx1"/>
              </a:solidFill>
              <a:latin typeface="+mj-lt"/>
            </a:endParaRP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http://ant.apache.org/ivy/history/master/tutorial/start.html</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8</a:t>
            </a:fld>
            <a:endParaRPr lang="zh-TW" altLang="en-US"/>
          </a:p>
        </p:txBody>
      </p:sp>
      <p:sp>
        <p:nvSpPr>
          <p:cNvPr id="10" name="副標題 2">
            <a:extLst>
              <a:ext uri="{FF2B5EF4-FFF2-40B4-BE49-F238E27FC236}">
                <a16:creationId xmlns:a16="http://schemas.microsoft.com/office/drawing/2014/main" id="{0E9EBE86-D7E4-4F20-8155-EB2CD779B74F}"/>
              </a:ext>
            </a:extLst>
          </p:cNvPr>
          <p:cNvSpPr txBox="1">
            <a:spLocks/>
          </p:cNvSpPr>
          <p:nvPr/>
        </p:nvSpPr>
        <p:spPr>
          <a:xfrm>
            <a:off x="719572" y="2218755"/>
            <a:ext cx="7704856" cy="2534751"/>
          </a:xfrm>
          <a:prstGeom prst="rect">
            <a:avLst/>
          </a:prstGeom>
          <a:solidFill>
            <a:schemeClr val="bg1">
              <a:lumMod val="85000"/>
            </a:schemeClr>
          </a:solidFill>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buClr>
                <a:srgbClr val="0070C0"/>
              </a:buClr>
              <a:buSzPct val="80000"/>
            </a:pPr>
            <a:r>
              <a:rPr lang="en-US" sz="1800" dirty="0">
                <a:solidFill>
                  <a:schemeClr val="tx1"/>
                </a:solidFill>
              </a:rPr>
              <a:t>&lt;</a:t>
            </a:r>
            <a:r>
              <a:rPr lang="en-US" sz="1800" b="1" dirty="0">
                <a:solidFill>
                  <a:schemeClr val="tx1"/>
                </a:solidFill>
              </a:rPr>
              <a:t>ivy-module</a:t>
            </a:r>
            <a:r>
              <a:rPr lang="en-US" sz="1800" dirty="0">
                <a:solidFill>
                  <a:schemeClr val="tx1"/>
                </a:solidFill>
              </a:rPr>
              <a:t> version="2.0"&gt; </a:t>
            </a:r>
          </a:p>
          <a:p>
            <a:pPr algn="l">
              <a:buClr>
                <a:srgbClr val="0070C0"/>
              </a:buClr>
              <a:buSzPct val="80000"/>
            </a:pPr>
            <a:r>
              <a:rPr lang="en-US" sz="1800" dirty="0">
                <a:solidFill>
                  <a:schemeClr val="tx1"/>
                </a:solidFill>
              </a:rPr>
              <a:t>    &lt;</a:t>
            </a:r>
            <a:r>
              <a:rPr lang="en-US" sz="1800" b="1" dirty="0">
                <a:solidFill>
                  <a:schemeClr val="tx1"/>
                </a:solidFill>
              </a:rPr>
              <a:t>info</a:t>
            </a:r>
            <a:r>
              <a:rPr lang="en-US" sz="1800" dirty="0">
                <a:solidFill>
                  <a:schemeClr val="tx1"/>
                </a:solidFill>
              </a:rPr>
              <a:t> </a:t>
            </a:r>
            <a:r>
              <a:rPr lang="en-US" sz="1800" dirty="0" err="1">
                <a:solidFill>
                  <a:schemeClr val="tx1"/>
                </a:solidFill>
              </a:rPr>
              <a:t>organisation</a:t>
            </a:r>
            <a:r>
              <a:rPr lang="en-US" sz="1800" dirty="0">
                <a:solidFill>
                  <a:schemeClr val="tx1"/>
                </a:solidFill>
              </a:rPr>
              <a:t>="</a:t>
            </a:r>
            <a:r>
              <a:rPr lang="en-US" sz="1800" dirty="0" err="1">
                <a:solidFill>
                  <a:schemeClr val="tx1"/>
                </a:solidFill>
              </a:rPr>
              <a:t>org.apache</a:t>
            </a:r>
            <a:r>
              <a:rPr lang="en-US" sz="1800" dirty="0">
                <a:solidFill>
                  <a:schemeClr val="tx1"/>
                </a:solidFill>
              </a:rPr>
              <a:t>" module="hello-ivy"/&gt; </a:t>
            </a:r>
          </a:p>
          <a:p>
            <a:pPr algn="l">
              <a:buClr>
                <a:srgbClr val="0070C0"/>
              </a:buClr>
              <a:buSzPct val="80000"/>
            </a:pPr>
            <a:r>
              <a:rPr lang="en-US" sz="1800" dirty="0">
                <a:solidFill>
                  <a:schemeClr val="tx1"/>
                </a:solidFill>
              </a:rPr>
              <a:t>    &lt;</a:t>
            </a:r>
            <a:r>
              <a:rPr lang="en-US" sz="1800" b="1" dirty="0">
                <a:solidFill>
                  <a:schemeClr val="tx1"/>
                </a:solidFill>
              </a:rPr>
              <a:t>dependencies</a:t>
            </a:r>
            <a:r>
              <a:rPr lang="en-US" sz="1800" dirty="0">
                <a:solidFill>
                  <a:schemeClr val="tx1"/>
                </a:solidFill>
              </a:rPr>
              <a:t>&gt; </a:t>
            </a:r>
          </a:p>
          <a:p>
            <a:pPr algn="l">
              <a:buClr>
                <a:srgbClr val="0070C0"/>
              </a:buClr>
              <a:buSzPct val="80000"/>
            </a:pPr>
            <a:r>
              <a:rPr lang="en-US" sz="1800" dirty="0">
                <a:solidFill>
                  <a:schemeClr val="tx1"/>
                </a:solidFill>
              </a:rPr>
              <a:t>        &lt;</a:t>
            </a:r>
            <a:r>
              <a:rPr lang="en-US" sz="1800" b="1" dirty="0">
                <a:solidFill>
                  <a:schemeClr val="tx1"/>
                </a:solidFill>
              </a:rPr>
              <a:t>dependency</a:t>
            </a:r>
            <a:r>
              <a:rPr lang="en-US" sz="1800" dirty="0">
                <a:solidFill>
                  <a:schemeClr val="tx1"/>
                </a:solidFill>
              </a:rPr>
              <a:t> org="commons-</a:t>
            </a:r>
            <a:r>
              <a:rPr lang="en-US" sz="1800" dirty="0" err="1">
                <a:solidFill>
                  <a:schemeClr val="tx1"/>
                </a:solidFill>
              </a:rPr>
              <a:t>lang</a:t>
            </a:r>
            <a:r>
              <a:rPr lang="en-US" sz="1800" dirty="0">
                <a:solidFill>
                  <a:schemeClr val="tx1"/>
                </a:solidFill>
              </a:rPr>
              <a:t>" name="commons-</a:t>
            </a:r>
            <a:r>
              <a:rPr lang="en-US" sz="1800" dirty="0" err="1">
                <a:solidFill>
                  <a:schemeClr val="tx1"/>
                </a:solidFill>
              </a:rPr>
              <a:t>lang</a:t>
            </a:r>
            <a:r>
              <a:rPr lang="en-US" sz="1800" dirty="0">
                <a:solidFill>
                  <a:schemeClr val="tx1"/>
                </a:solidFill>
              </a:rPr>
              <a:t>" rev="2.0"/&gt; </a:t>
            </a:r>
          </a:p>
          <a:p>
            <a:pPr algn="l">
              <a:buClr>
                <a:srgbClr val="0070C0"/>
              </a:buClr>
              <a:buSzPct val="80000"/>
            </a:pPr>
            <a:r>
              <a:rPr lang="en-US" sz="1800" dirty="0">
                <a:solidFill>
                  <a:schemeClr val="tx1"/>
                </a:solidFill>
              </a:rPr>
              <a:t>        &lt;</a:t>
            </a:r>
            <a:r>
              <a:rPr lang="en-US" sz="1800" b="1" dirty="0">
                <a:solidFill>
                  <a:schemeClr val="tx1"/>
                </a:solidFill>
              </a:rPr>
              <a:t>dependency</a:t>
            </a:r>
            <a:r>
              <a:rPr lang="en-US" sz="1800" dirty="0">
                <a:solidFill>
                  <a:schemeClr val="tx1"/>
                </a:solidFill>
              </a:rPr>
              <a:t> org="commons-cli" name="commons-cli" rev="1.0"/&gt;     </a:t>
            </a:r>
          </a:p>
          <a:p>
            <a:pPr algn="l">
              <a:buClr>
                <a:srgbClr val="0070C0"/>
              </a:buClr>
              <a:buSzPct val="80000"/>
            </a:pPr>
            <a:r>
              <a:rPr lang="en-US" sz="1800" dirty="0">
                <a:solidFill>
                  <a:schemeClr val="tx1"/>
                </a:solidFill>
              </a:rPr>
              <a:t>   &lt;/</a:t>
            </a:r>
            <a:r>
              <a:rPr lang="en-US" sz="1800" b="1" dirty="0">
                <a:solidFill>
                  <a:schemeClr val="tx1"/>
                </a:solidFill>
              </a:rPr>
              <a:t>dependencies</a:t>
            </a:r>
            <a:r>
              <a:rPr lang="en-US" sz="1800" dirty="0">
                <a:solidFill>
                  <a:schemeClr val="tx1"/>
                </a:solidFill>
              </a:rPr>
              <a:t>&gt; </a:t>
            </a:r>
          </a:p>
          <a:p>
            <a:pPr algn="l">
              <a:buClr>
                <a:srgbClr val="0070C0"/>
              </a:buClr>
              <a:buSzPct val="80000"/>
            </a:pPr>
            <a:r>
              <a:rPr lang="en-US" sz="1800" dirty="0">
                <a:solidFill>
                  <a:schemeClr val="tx1"/>
                </a:solidFill>
              </a:rPr>
              <a:t>&lt;/</a:t>
            </a:r>
            <a:r>
              <a:rPr lang="en-US" sz="1800" b="1" dirty="0">
                <a:solidFill>
                  <a:schemeClr val="tx1"/>
                </a:solidFill>
              </a:rPr>
              <a:t>ivy-module</a:t>
            </a:r>
            <a:r>
              <a:rPr lang="en-US" sz="1800" dirty="0">
                <a:solidFill>
                  <a:schemeClr val="tx1"/>
                </a:solidFill>
              </a:rPr>
              <a:t>&gt;</a:t>
            </a:r>
            <a:endParaRPr lang="en-US" altLang="zh-TW" sz="1800" dirty="0">
              <a:solidFill>
                <a:schemeClr val="tx1"/>
              </a:solidFill>
              <a:latin typeface="+mj-lt"/>
            </a:endParaRPr>
          </a:p>
        </p:txBody>
      </p:sp>
    </p:spTree>
    <p:extLst>
      <p:ext uri="{BB962C8B-B14F-4D97-AF65-F5344CB8AC3E}">
        <p14:creationId xmlns:p14="http://schemas.microsoft.com/office/powerpoint/2010/main" val="3443586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2.1 Ivy.xml</a:t>
            </a:r>
            <a:endParaRPr lang="zh-TW" altLang="en-US" b="1" dirty="0">
              <a:solidFill>
                <a:srgbClr val="FFFF00"/>
              </a:solidFill>
            </a:endParaRPr>
          </a:p>
        </p:txBody>
      </p:sp>
      <p:sp>
        <p:nvSpPr>
          <p:cNvPr id="3" name="副標題 2"/>
          <p:cNvSpPr>
            <a:spLocks noGrp="1"/>
          </p:cNvSpPr>
          <p:nvPr>
            <p:ph type="subTitle" idx="1"/>
          </p:nvPr>
        </p:nvSpPr>
        <p:spPr>
          <a:xfrm>
            <a:off x="467544" y="1340767"/>
            <a:ext cx="8136904" cy="360040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800" b="1" dirty="0">
                <a:solidFill>
                  <a:schemeClr val="tx1"/>
                </a:solidFill>
                <a:latin typeface="+mj-lt"/>
              </a:rPr>
              <a:t>Ivy.xml (2):</a:t>
            </a:r>
          </a:p>
          <a:p>
            <a:pPr marL="342900" indent="-342900" algn="l">
              <a:buClr>
                <a:srgbClr val="0070C0"/>
              </a:buClr>
              <a:buSzPct val="80000"/>
              <a:buFont typeface="Wingdings" pitchFamily="2" charset="2"/>
              <a:buChar char="u"/>
            </a:pPr>
            <a:r>
              <a:rPr lang="en-US" altLang="en-US" sz="1800" dirty="0">
                <a:solidFill>
                  <a:schemeClr val="tx1"/>
                </a:solidFill>
              </a:rPr>
              <a:t>First, the root element is ivy-module, with the version attribute telling Ivy which lowest version of Ivy this file is compatible with.</a:t>
            </a:r>
          </a:p>
          <a:p>
            <a:pPr marL="342900" indent="-342900" algn="l">
              <a:buClr>
                <a:srgbClr val="0070C0"/>
              </a:buClr>
              <a:buSzPct val="80000"/>
              <a:buFont typeface="Wingdings" pitchFamily="2" charset="2"/>
              <a:buChar char="u"/>
            </a:pPr>
            <a:r>
              <a:rPr lang="en-US" altLang="en-US" sz="1800" dirty="0">
                <a:solidFill>
                  <a:schemeClr val="tx1"/>
                </a:solidFill>
              </a:rPr>
              <a:t>Second, there is an info tag, which provides information about the module for which we are defining dependencies. Here we define only the organization and module names. You are free to choose whatever you want for them, but we recommend avoiding spaces for both.</a:t>
            </a:r>
          </a:p>
          <a:p>
            <a:pPr marL="342900" indent="-342900" algn="l">
              <a:buClr>
                <a:srgbClr val="0070C0"/>
              </a:buClr>
              <a:buSzPct val="80000"/>
              <a:buFont typeface="Wingdings" pitchFamily="2" charset="2"/>
              <a:buChar char="u"/>
            </a:pPr>
            <a:r>
              <a:rPr lang="en-US" altLang="en-US" sz="1800" dirty="0">
                <a:solidFill>
                  <a:schemeClr val="tx1"/>
                </a:solidFill>
              </a:rPr>
              <a:t>Finally, the dependencies section defines dependencies. In this example, this module depends on two libraries: commons-</a:t>
            </a:r>
            <a:r>
              <a:rPr lang="en-US" altLang="en-US" sz="1800" dirty="0" err="1">
                <a:solidFill>
                  <a:schemeClr val="tx1"/>
                </a:solidFill>
              </a:rPr>
              <a:t>lang</a:t>
            </a:r>
            <a:r>
              <a:rPr lang="en-US" altLang="en-US" sz="1800" dirty="0">
                <a:solidFill>
                  <a:schemeClr val="tx1"/>
                </a:solidFill>
              </a:rPr>
              <a:t> and commons-cli. As you can see, we use the org and name attributes to define the organization and module name of the dependencies we need. The rev attribute is used to specify the version of the module you depend on.</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altLang="zh-TW" sz="1600" b="1" i="1" dirty="0"/>
              <a:t>http://ant.apache.org/ivy/history/master/tutorial/start.html</a:t>
            </a:r>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2019/1/5</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290241013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3089</TotalTime>
  <Words>1258</Words>
  <Application>Microsoft Office PowerPoint</Application>
  <PresentationFormat>On-screen Show (4:3)</PresentationFormat>
  <Paragraphs>204</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Wingdings</vt:lpstr>
      <vt:lpstr>Office 佈景主題</vt:lpstr>
      <vt:lpstr>2 Setup Ivy</vt:lpstr>
      <vt:lpstr>2 Setup Ivy</vt:lpstr>
      <vt:lpstr>2 Setup Ivy</vt:lpstr>
      <vt:lpstr>2 Setup Ivy</vt:lpstr>
      <vt:lpstr>2 Setup Ivy</vt:lpstr>
      <vt:lpstr>2.1 Ivy.xml</vt:lpstr>
      <vt:lpstr>2.1 Ivy.xml</vt:lpstr>
      <vt:lpstr>2.1 Ivy.xml</vt:lpstr>
      <vt:lpstr>2.1 Ivy.xml</vt:lpstr>
      <vt:lpstr>2.1 Ivy.xml</vt:lpstr>
      <vt:lpstr>2.1 Ivy.xml</vt:lpstr>
      <vt:lpstr>2.2 build.xml</vt:lpstr>
      <vt:lpstr>2.2 build.xml</vt:lpstr>
      <vt:lpstr>2.2 build.xml</vt:lpstr>
      <vt:lpstr>2.2 build.xml</vt:lpstr>
      <vt:lpstr>2.3 Execute Project</vt:lpstr>
      <vt:lpstr>2.3 Execute Project</vt:lpstr>
      <vt:lpstr>2.3 Execute Project</vt:lpstr>
      <vt:lpstr>2.3 Execute Project</vt:lpstr>
      <vt:lpstr>2.3 Execute Project</vt:lpstr>
      <vt:lpstr>2.3 Execute Project</vt:lpstr>
      <vt:lpstr>2.3 Execute Project</vt:lpstr>
      <vt:lpstr>2.4 Re-Execute Project</vt:lpstr>
      <vt:lpstr>2.4 Re-Execute Project</vt:lpstr>
      <vt:lpstr>2.4 Re-Execute Project</vt:lpstr>
      <vt:lpstr>2.5 Summary</vt:lpstr>
      <vt:lpstr>2.5 Summary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963</cp:revision>
  <dcterms:created xsi:type="dcterms:W3CDTF">2018-09-28T16:40:41Z</dcterms:created>
  <dcterms:modified xsi:type="dcterms:W3CDTF">2019-01-06T05:01:45Z</dcterms:modified>
</cp:coreProperties>
</file>