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2" r:id="rId4"/>
    <p:sldId id="293" r:id="rId5"/>
    <p:sldId id="292" r:id="rId6"/>
    <p:sldId id="291" r:id="rId7"/>
    <p:sldId id="294" r:id="rId8"/>
    <p:sldId id="284" r:id="rId9"/>
    <p:sldId id="286" r:id="rId10"/>
    <p:sldId id="287" r:id="rId11"/>
    <p:sldId id="290" r:id="rId12"/>
    <p:sldId id="288" r:id="rId13"/>
    <p:sldId id="289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3" autoAdjust="0"/>
    <p:restoredTop sz="99626" autoAdjust="0"/>
  </p:normalViewPr>
  <p:slideViewPr>
    <p:cSldViewPr>
      <p:cViewPr varScale="1">
        <p:scale>
          <a:sx n="110" d="100"/>
          <a:sy n="110" d="100"/>
        </p:scale>
        <p:origin x="9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jasperreports/files/jasperreports/" TargetMode="External"/><Relationship Id="rId2" Type="http://schemas.openxmlformats.org/officeDocument/2006/relationships/hyperlink" Target="https://sourceforge.net/projects/jasperreports/files/archiv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73 JasperReports API 6.7.0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(5):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2193"/>
              </p:ext>
            </p:extLst>
          </p:nvPr>
        </p:nvGraphicFramePr>
        <p:xfrm>
          <a:off x="467544" y="1731990"/>
          <a:ext cx="7445891" cy="39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01445244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659651610"/>
                    </a:ext>
                  </a:extLst>
                </a:gridCol>
                <a:gridCol w="3373064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mondrian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Mondrian type of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nopagebreak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tables without page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report compile.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noxmldesign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openflashchart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Multiple Paragraphs with different colors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Pdfencrypt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Encrypt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Printservice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 only. No design compilation.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Query: 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Paragraph text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(6):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84874"/>
              </p:ext>
            </p:extLst>
          </p:nvPr>
        </p:nvGraphicFramePr>
        <p:xfrm>
          <a:off x="467545" y="1731990"/>
          <a:ext cx="7663750" cy="39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873631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1693831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856129761"/>
                    </a:ext>
                  </a:extLst>
                </a:gridCol>
                <a:gridCol w="302945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scriptlet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of Script: Address Report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08704"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Draw different shapes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spiderchartcomponent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Spider web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Composite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styledtext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Styled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subreport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Sub-report under master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 (same as tabular)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tableofcontents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 of content of order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Tabular (same as 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Varied styles and backgrounds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(7):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68319"/>
              </p:ext>
            </p:extLst>
          </p:nvPr>
        </p:nvGraphicFramePr>
        <p:xfrm>
          <a:off x="437146" y="1751567"/>
          <a:ext cx="7879935" cy="407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50075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0575390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809524891"/>
                    </a:ext>
                  </a:extLst>
                </a:gridCol>
                <a:gridCol w="3618513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pure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Unicode/Internationalization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virtualizer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 very long string (virtualizer)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webapp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Prepare the war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Webapp</a:t>
                      </a:r>
                      <a:r>
                        <a:rPr lang="en-US" sz="1400" dirty="0"/>
                        <a:t>-repo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Prepare the war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xchart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chart report (Same as </a:t>
                      </a:r>
                      <a:r>
                        <a:rPr lang="en-US" sz="1400" dirty="0" err="1"/>
                        <a:t>jcharts</a:t>
                      </a:r>
                      <a:r>
                        <a:rPr lang="en-US" sz="1400" dirty="0"/>
                        <a:t> in 5.x.x)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xchartcomponent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chart component (</a:t>
                      </a:r>
                      <a:r>
                        <a:rPr lang="en-US" sz="1400" dirty="0" err="1"/>
                        <a:t>jchartcompnent</a:t>
                      </a:r>
                      <a:r>
                        <a:rPr lang="en-US" sz="1400" dirty="0"/>
                        <a:t> in 5.x.x)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xlsdatasource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</a:t>
                      </a:r>
                      <a:r>
                        <a:rPr lang="en-US" sz="1400" dirty="0" err="1"/>
                        <a:t>xlsxdatasource</a:t>
                      </a:r>
                      <a:r>
                        <a:rPr lang="en-US" sz="1400" dirty="0"/>
                        <a:t> instead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xlsfeatures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 </a:t>
                      </a:r>
                      <a:r>
                        <a:rPr lang="en-US" sz="1400" dirty="0" err="1"/>
                        <a:t>xls</a:t>
                      </a:r>
                      <a:r>
                        <a:rPr lang="en-US" sz="1400" dirty="0"/>
                        <a:t> format and display: Customer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68993"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xlsformula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Math 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7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JasperReport Project Version Comparison (8):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84570"/>
              </p:ext>
            </p:extLst>
          </p:nvPr>
        </p:nvGraphicFramePr>
        <p:xfrm>
          <a:off x="457198" y="1799959"/>
          <a:ext cx="7966813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285177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096306628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029476360"/>
                    </a:ext>
                  </a:extLst>
                </a:gridCol>
                <a:gridCol w="3920973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xlsxdatasource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Parse/display xlsx (Excel format): 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Parse/display  xml format: Customer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API: Overall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136904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Version 0.x.x to 4.x.x: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https://sourceforge.net/projects/jasperreports/files/archive/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Version 5.0.0 to 6.7.0: </a:t>
            </a:r>
            <a:r>
              <a:rPr lang="en-US" sz="1800" b="1" dirty="0">
                <a:solidFill>
                  <a:schemeClr val="tx1"/>
                </a:solidFill>
                <a:hlinkClick r:id="rId3"/>
              </a:rPr>
              <a:t>https://sourceforge.net/projects/jasperreports/files/jasperreports/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43724"/>
              </p:ext>
            </p:extLst>
          </p:nvPr>
        </p:nvGraphicFramePr>
        <p:xfrm>
          <a:off x="1835696" y="3225202"/>
          <a:ext cx="40318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09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1730596404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412380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71/72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68/68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63/65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63/65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Pass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7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57CEC8-4915-48BB-A6CD-2DEFC017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34873"/>
            <a:ext cx="3823692" cy="390190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JasperReport 5.0.0 (first release), 5.0.1 (tutorialspoint.com), 5.5.1 (birst.com), 6.7.0 (newest release) under C:\Tools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05D2F-FF2C-4947-BA1F-1447FD27E8F3}"/>
              </a:ext>
            </a:extLst>
          </p:cNvPr>
          <p:cNvSpPr/>
          <p:nvPr/>
        </p:nvSpPr>
        <p:spPr>
          <a:xfrm>
            <a:off x="4067944" y="5027897"/>
            <a:ext cx="1728192" cy="777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0708DF-D29B-4BBF-8A1B-D9C2FE38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9226"/>
            <a:ext cx="5646588" cy="35680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10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JasperReport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C:\Tools\jasperreports-6.7.0\demo\hsqldb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</a:t>
            </a:r>
            <a:r>
              <a:rPr lang="en-US" sz="1800" b="1" dirty="0" err="1">
                <a:solidFill>
                  <a:schemeClr val="tx1"/>
                </a:solidFill>
              </a:rPr>
              <a:t>runServer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JasperReport API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sample, e.g. C:\Tools\jasperreports-6.7.0\demo\samples\chartthemes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B98E55-2319-407D-80F9-2498732B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60240"/>
            <a:ext cx="2608077" cy="39330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A6C1FE4E-7D4D-41E9-994B-31EDE28831A2}"/>
              </a:ext>
            </a:extLst>
          </p:cNvPr>
          <p:cNvSpPr txBox="1">
            <a:spLocks/>
          </p:cNvSpPr>
          <p:nvPr/>
        </p:nvSpPr>
        <p:spPr>
          <a:xfrm>
            <a:off x="549896" y="2238295"/>
            <a:ext cx="3374032" cy="16947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</a:t>
            </a:r>
            <a:r>
              <a:rPr lang="en-US" sz="1800" b="1" dirty="0" err="1">
                <a:solidFill>
                  <a:schemeClr val="tx1"/>
                </a:solidFill>
              </a:rPr>
              <a:t>javac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compile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fill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ant clean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36B46-7250-4837-958F-C5364EDD4246}"/>
              </a:ext>
            </a:extLst>
          </p:cNvPr>
          <p:cNvSpPr/>
          <p:nvPr/>
        </p:nvSpPr>
        <p:spPr>
          <a:xfrm>
            <a:off x="1115616" y="3212975"/>
            <a:ext cx="1080120" cy="373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655FBF-FBB5-46A5-972B-CB8A32ACD29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195736" y="3399795"/>
            <a:ext cx="2664296" cy="726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6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(1):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OK: Pass, NG: Not Good, NA: Not Available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67488"/>
              </p:ext>
            </p:extLst>
          </p:nvPr>
        </p:nvGraphicFramePr>
        <p:xfrm>
          <a:off x="457200" y="2109759"/>
          <a:ext cx="7976964" cy="401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26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451102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153778848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847139106"/>
                    </a:ext>
                  </a:extLst>
                </a:gridCol>
                <a:gridCol w="377261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09244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alterdesign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 design report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antcompile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compile1 (compile)/compile2 (re-compile).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antupdate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 report design update1 and update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Demo Bar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barcode4j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Bar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batchexport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view1-3. Print PDF, HTML, XLS,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 Table of Content, Tab, charts, and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chartcustomizers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Compose Bar and line chart.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 </a:t>
                      </a:r>
                      <a:r>
                        <a:rPr lang="en-US" sz="1400" dirty="0" err="1"/>
                        <a:t>runServer</a:t>
                      </a:r>
                      <a:r>
                        <a:rPr lang="en-US" sz="1400" dirty="0"/>
                        <a:t>. Area Chart with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chartthemes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3D bar, Pie, bar, area, dot, line, meter chart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96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(2):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565" y="1844824"/>
          <a:ext cx="7770859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64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702092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841431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1730596404"/>
                    </a:ext>
                  </a:extLst>
                </a:gridCol>
                <a:gridCol w="668722">
                  <a:extLst>
                    <a:ext uri="{9D8B030D-6E8A-4147-A177-3AD203B41FA5}">
                      <a16:colId xmlns:a16="http://schemas.microsoft.com/office/drawing/2014/main" val="4123807627"/>
                    </a:ext>
                  </a:extLst>
                </a:gridCol>
                <a:gridCol w="2528306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crosstabs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ant </a:t>
                      </a:r>
                      <a:r>
                        <a:rPr lang="en-US" sz="1400" b="1" dirty="0" err="1"/>
                        <a:t>runServer</a:t>
                      </a:r>
                      <a:r>
                        <a:rPr lang="en-US" sz="1400" b="1" dirty="0"/>
                        <a:t>. Multiple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csvdatasource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customvisualization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fill1-3 data 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daterange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 range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ejbql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Movie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exceldataadapter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Excel Data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Font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187528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Empty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built-in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7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(3):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81352"/>
              </p:ext>
            </p:extLst>
          </p:nvPr>
        </p:nvGraphicFramePr>
        <p:xfrm>
          <a:off x="457200" y="1762873"/>
          <a:ext cx="831687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415225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38403193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210330169"/>
                    </a:ext>
                  </a:extLst>
                </a:gridCol>
                <a:gridCol w="4140991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genericelement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Generic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Groovy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 </a:t>
                      </a:r>
                      <a:r>
                        <a:rPr lang="en-US" sz="1400" dirty="0" err="1"/>
                        <a:t>runServer</a:t>
                      </a:r>
                      <a:r>
                        <a:rPr lang="en-US" sz="1400" dirty="0"/>
                        <a:t>; use hibernate to get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horizontal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ant </a:t>
                      </a:r>
                      <a:r>
                        <a:rPr lang="en-US" sz="1400" dirty="0" err="1"/>
                        <a:t>runServer</a:t>
                      </a:r>
                      <a:r>
                        <a:rPr lang="en-US" sz="1400" dirty="0"/>
                        <a:t>; display horizontal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htmlcomponent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Hrnl</a:t>
                      </a:r>
                      <a:r>
                        <a:rPr lang="en-US" sz="1400" dirty="0"/>
                        <a:t>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httpdataadapter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 data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hyperlink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hyperlink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a dialog for language selection and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iconlabel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View the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6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73 JasperReports API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Project Version Comparison (4):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1886-0CEB-40B3-9499-B452851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04658"/>
              </p:ext>
            </p:extLst>
          </p:nvPr>
        </p:nvGraphicFramePr>
        <p:xfrm>
          <a:off x="495874" y="1735482"/>
          <a:ext cx="7742556" cy="456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425712739"/>
                    </a:ext>
                  </a:extLst>
                </a:gridCol>
                <a:gridCol w="1469835">
                  <a:extLst>
                    <a:ext uri="{9D8B030D-6E8A-4147-A177-3AD203B41FA5}">
                      <a16:colId xmlns:a16="http://schemas.microsoft.com/office/drawing/2014/main" val="187032028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178682879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6054975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77948256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705203063"/>
                    </a:ext>
                  </a:extLst>
                </a:gridCol>
                <a:gridCol w="3512058">
                  <a:extLst>
                    <a:ext uri="{9D8B030D-6E8A-4147-A177-3AD203B41FA5}">
                      <a16:colId xmlns:a16="http://schemas.microsoft.com/office/drawing/2014/main" val="44458145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7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 </a:t>
                      </a:r>
                      <a:r>
                        <a:rPr lang="en-US" sz="1400" dirty="0" err="1"/>
                        <a:t>runServer</a:t>
                      </a:r>
                      <a:r>
                        <a:rPr lang="en-US" sz="1400" dirty="0"/>
                        <a:t>; Multiple Tables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71255"/>
                  </a:ext>
                </a:extLst>
              </a:tr>
              <a:tr h="316953"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Javascript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21968"/>
                  </a:ext>
                </a:extLst>
              </a:tr>
              <a:tr h="2772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jcharts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Chart Report (Same as </a:t>
                      </a:r>
                      <a:r>
                        <a:rPr lang="en-US" sz="1400" dirty="0" err="1"/>
                        <a:t>xchart</a:t>
                      </a:r>
                      <a:r>
                        <a:rPr lang="en-US" sz="1400" dirty="0"/>
                        <a:t> in 6.7.0)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jchartcomponent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Chart Component (</a:t>
                      </a:r>
                      <a:r>
                        <a:rPr lang="en-US" sz="1400" dirty="0" err="1"/>
                        <a:t>xchartcomponent</a:t>
                      </a:r>
                      <a:r>
                        <a:rPr lang="en-US" sz="1400" dirty="0"/>
                        <a:t> in 6.7.0)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7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jfreechart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3D pie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jsondatasource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table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jsonqldatasource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Output: HTML,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landscape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landscape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6013"/>
                  </a:ext>
                </a:extLst>
              </a:tr>
              <a:tr h="278472"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Road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Markup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1296</Words>
  <Application>Microsoft Office PowerPoint</Application>
  <PresentationFormat>On-screen Show (4:3)</PresentationFormat>
  <Paragraphs>665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73 JasperReports API 6.7.0</vt:lpstr>
      <vt:lpstr>73 JasperReports API: Overall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73 JasperReports API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1482</cp:revision>
  <dcterms:created xsi:type="dcterms:W3CDTF">2018-09-28T16:40:41Z</dcterms:created>
  <dcterms:modified xsi:type="dcterms:W3CDTF">2019-01-10T23:11:43Z</dcterms:modified>
</cp:coreProperties>
</file>