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3" r:id="rId3"/>
    <p:sldId id="290" r:id="rId4"/>
    <p:sldId id="334" r:id="rId5"/>
    <p:sldId id="333" r:id="rId6"/>
    <p:sldId id="335" r:id="rId7"/>
    <p:sldId id="336" r:id="rId8"/>
    <p:sldId id="337" r:id="rId9"/>
    <p:sldId id="338" r:id="rId10"/>
    <p:sldId id="340" r:id="rId11"/>
    <p:sldId id="339" r:id="rId12"/>
    <p:sldId id="341" r:id="rId13"/>
    <p:sldId id="321" r:id="rId14"/>
    <p:sldId id="342" r:id="rId15"/>
    <p:sldId id="33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259"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0" d="100"/>
          <a:sy n="90" d="100"/>
        </p:scale>
        <p:origin x="10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Crosstab</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Sub Elements (6)</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whenNoDataCell</a:t>
            </a:r>
            <a:r>
              <a:rPr lang="en-US" sz="1800" b="1" dirty="0">
                <a:solidFill>
                  <a:schemeClr val="tx1"/>
                </a:solidFill>
              </a:rPr>
              <a:t>&gt;</a:t>
            </a:r>
            <a:r>
              <a:rPr lang="en-US" sz="1800" dirty="0">
                <a:solidFill>
                  <a:schemeClr val="tx1"/>
                </a:solidFill>
              </a:rPr>
              <a:t> − This element defines what to display on an empty crosstab cell. This element contains no attributes.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22615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Grouping in Crosstab</a:t>
            </a:r>
          </a:p>
          <a:p>
            <a:pPr marL="342900" indent="-342900" algn="l">
              <a:buClr>
                <a:srgbClr val="0070C0"/>
              </a:buClr>
              <a:buSzPct val="80000"/>
              <a:buFont typeface="Wingdings" pitchFamily="2" charset="2"/>
              <a:buChar char="u"/>
            </a:pPr>
            <a:r>
              <a:rPr lang="en-US" sz="1800" dirty="0">
                <a:solidFill>
                  <a:schemeClr val="tx1"/>
                </a:solidFill>
              </a:rPr>
              <a:t>The crosstab calculation engine aggregates data by iterating through the associated dataset records. In order to aggregate data, one needs to group them first. In a crosstab, rows and columns are based on specific group items, called </a:t>
            </a:r>
            <a:r>
              <a:rPr lang="en-US" sz="1800" b="1" dirty="0">
                <a:solidFill>
                  <a:schemeClr val="tx1"/>
                </a:solidFill>
              </a:rPr>
              <a:t>buckets</a:t>
            </a:r>
            <a:r>
              <a:rPr lang="en-US" sz="1800" dirty="0">
                <a:solidFill>
                  <a:schemeClr val="tx1"/>
                </a:solidFill>
              </a:rPr>
              <a:t>. A bucket definition should contain −</a:t>
            </a:r>
          </a:p>
          <a:p>
            <a:pPr marL="800100" lvl="1" indent="-342900" algn="l">
              <a:buClr>
                <a:srgbClr val="0070C0"/>
              </a:buClr>
              <a:buSzPct val="80000"/>
              <a:buFont typeface="Wingdings" pitchFamily="2" charset="2"/>
              <a:buChar char="u"/>
            </a:pPr>
            <a:r>
              <a:rPr lang="en-US" sz="1800" i="1" dirty="0" err="1">
                <a:solidFill>
                  <a:schemeClr val="tx1"/>
                </a:solidFill>
              </a:rPr>
              <a:t>bucketExpression</a:t>
            </a:r>
            <a:r>
              <a:rPr lang="en-US" sz="1800" dirty="0">
                <a:solidFill>
                  <a:schemeClr val="tx1"/>
                </a:solidFill>
              </a:rPr>
              <a:t> − The expression to be evaluated in order to obtain data group items.</a:t>
            </a:r>
          </a:p>
          <a:p>
            <a:pPr marL="800100" lvl="1" indent="-342900" algn="l">
              <a:buClr>
                <a:srgbClr val="0070C0"/>
              </a:buClr>
              <a:buSzPct val="80000"/>
              <a:buFont typeface="Wingdings" pitchFamily="2" charset="2"/>
              <a:buChar char="u"/>
            </a:pPr>
            <a:r>
              <a:rPr lang="en-US" sz="1800" i="1" dirty="0" err="1">
                <a:solidFill>
                  <a:schemeClr val="tx1"/>
                </a:solidFill>
              </a:rPr>
              <a:t>comparatorExpression</a:t>
            </a:r>
            <a:r>
              <a:rPr lang="en-US" sz="1800" dirty="0">
                <a:solidFill>
                  <a:schemeClr val="tx1"/>
                </a:solidFill>
              </a:rPr>
              <a:t> − Needed in the case the natural ordering of the values is not the best choice.</a:t>
            </a:r>
          </a:p>
          <a:p>
            <a:pPr marL="800100" lvl="1" indent="-342900" algn="l">
              <a:buClr>
                <a:srgbClr val="0070C0"/>
              </a:buClr>
              <a:buSzPct val="80000"/>
              <a:buFont typeface="Wingdings" pitchFamily="2" charset="2"/>
              <a:buChar char="u"/>
            </a:pPr>
            <a:r>
              <a:rPr lang="en-US" sz="1800" i="1" dirty="0" err="1">
                <a:solidFill>
                  <a:schemeClr val="tx1"/>
                </a:solidFill>
              </a:rPr>
              <a:t>orderByExpression</a:t>
            </a:r>
            <a:r>
              <a:rPr lang="en-US" sz="1800" dirty="0">
                <a:solidFill>
                  <a:schemeClr val="tx1"/>
                </a:solidFill>
              </a:rPr>
              <a:t> − Indicates the value used to sort data.</a:t>
            </a:r>
          </a:p>
          <a:p>
            <a:pPr marL="342900" indent="-342900" algn="l">
              <a:buClr>
                <a:srgbClr val="0070C0"/>
              </a:buClr>
              <a:buSzPct val="80000"/>
              <a:buFont typeface="Wingdings" pitchFamily="2" charset="2"/>
              <a:buChar char="u"/>
            </a:pPr>
            <a:r>
              <a:rPr lang="en-US" sz="1800" dirty="0">
                <a:solidFill>
                  <a:schemeClr val="tx1"/>
                </a:solidFill>
              </a:rPr>
              <a:t>Row and column groups (defined above) in a crosstab rely on </a:t>
            </a:r>
            <a:r>
              <a:rPr lang="en-US" sz="1800" b="1" dirty="0">
                <a:solidFill>
                  <a:schemeClr val="tx1"/>
                </a:solidFill>
              </a:rPr>
              <a:t>buckets</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532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7444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Built-In Crosstab Total Variables</a:t>
            </a:r>
          </a:p>
          <a:p>
            <a:pPr marL="342900" indent="-342900" algn="l">
              <a:buClr>
                <a:srgbClr val="0070C0"/>
              </a:buClr>
              <a:buSzPct val="80000"/>
              <a:buFont typeface="Wingdings" pitchFamily="2" charset="2"/>
              <a:buChar char="u"/>
            </a:pPr>
            <a:r>
              <a:rPr lang="en-US" sz="1800" dirty="0">
                <a:solidFill>
                  <a:schemeClr val="tx1"/>
                </a:solidFill>
              </a:rPr>
              <a:t>Below is a list of current value of measure and totals of different levels corresponding to the cell can be accessed through variables named according to the following scheme −</a:t>
            </a:r>
          </a:p>
          <a:p>
            <a:pPr marL="800100" lvl="1" indent="-342900" algn="l">
              <a:buClr>
                <a:srgbClr val="0070C0"/>
              </a:buClr>
              <a:buSzPct val="80000"/>
              <a:buFont typeface="Wingdings" pitchFamily="2" charset="2"/>
              <a:buChar char="u"/>
            </a:pPr>
            <a:r>
              <a:rPr lang="en-US" sz="1800" dirty="0">
                <a:solidFill>
                  <a:schemeClr val="tx1"/>
                </a:solidFill>
              </a:rPr>
              <a:t>The current value of a measure calculation is stored in a variable having the same name as the measure.</a:t>
            </a:r>
          </a:p>
          <a:p>
            <a:pPr marL="800100" lvl="1" indent="-342900" algn="l">
              <a:buClr>
                <a:srgbClr val="0070C0"/>
              </a:buClr>
              <a:buSzPct val="80000"/>
              <a:buFont typeface="Wingdings" pitchFamily="2" charset="2"/>
              <a:buChar char="u"/>
            </a:pPr>
            <a:r>
              <a:rPr lang="en-US" sz="1800" i="1" dirty="0">
                <a:solidFill>
                  <a:schemeClr val="tx1"/>
                </a:solidFill>
              </a:rPr>
              <a:t>&lt;Measure&gt;_&lt;Column Group&gt;_ALL</a:t>
            </a:r>
            <a:r>
              <a:rPr lang="en-US" sz="1800" dirty="0">
                <a:solidFill>
                  <a:schemeClr val="tx1"/>
                </a:solidFill>
              </a:rPr>
              <a:t> − This yields the total for all the entries in the column group from the same row.</a:t>
            </a:r>
          </a:p>
          <a:p>
            <a:pPr marL="800100" lvl="1" indent="-342900" algn="l">
              <a:buClr>
                <a:srgbClr val="0070C0"/>
              </a:buClr>
              <a:buSzPct val="80000"/>
              <a:buFont typeface="Wingdings" pitchFamily="2" charset="2"/>
              <a:buChar char="u"/>
            </a:pPr>
            <a:r>
              <a:rPr lang="en-US" sz="1800" i="1" dirty="0">
                <a:solidFill>
                  <a:schemeClr val="tx1"/>
                </a:solidFill>
              </a:rPr>
              <a:t>&lt;Measure&gt;_&lt;Row Group&gt;_ALL</a:t>
            </a:r>
            <a:r>
              <a:rPr lang="en-US" sz="1800" dirty="0">
                <a:solidFill>
                  <a:schemeClr val="tx1"/>
                </a:solidFill>
              </a:rPr>
              <a:t> − This yields the total for all the entries in the row group from the same column.</a:t>
            </a:r>
          </a:p>
          <a:p>
            <a:pPr marL="800100" lvl="1" indent="-342900" algn="l">
              <a:buClr>
                <a:srgbClr val="0070C0"/>
              </a:buClr>
              <a:buSzPct val="80000"/>
              <a:buFont typeface="Wingdings" pitchFamily="2" charset="2"/>
              <a:buChar char="u"/>
            </a:pPr>
            <a:r>
              <a:rPr lang="en-US" sz="1800" i="1" dirty="0">
                <a:solidFill>
                  <a:schemeClr val="tx1"/>
                </a:solidFill>
              </a:rPr>
              <a:t>&lt;Measure&gt;_&lt;Row Group&gt;_&lt;Column Group&gt;_ALL</a:t>
            </a:r>
            <a:r>
              <a:rPr lang="en-US" sz="1800" dirty="0">
                <a:solidFill>
                  <a:schemeClr val="tx1"/>
                </a:solidFill>
              </a:rPr>
              <a:t> − This yields the combined total corresponding to all the entries in both row and column groups.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85840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t>
            </a:r>
            <a:r>
              <a:rPr lang="en-US" sz="1800" dirty="0" err="1">
                <a:solidFill>
                  <a:schemeClr val="tx1"/>
                </a:solidFill>
              </a:rPr>
              <a:t>jasper_report_template.jrxml</a:t>
            </a:r>
            <a:r>
              <a:rPr lang="en-US" sz="1800" dirty="0">
                <a:solidFill>
                  <a:schemeClr val="tx1"/>
                </a:solidFill>
              </a:rPr>
              <a:t>. Add the crosstab to summary section.</a:t>
            </a:r>
          </a:p>
          <a:p>
            <a:pPr marL="342900" indent="-342900" algn="l">
              <a:buClr>
                <a:srgbClr val="0070C0"/>
              </a:buClr>
              <a:buSzPct val="80000"/>
              <a:buFont typeface="Wingdings" pitchFamily="2" charset="2"/>
              <a:buChar char="u"/>
            </a:pPr>
            <a:r>
              <a:rPr lang="en-US" sz="1800" dirty="0">
                <a:solidFill>
                  <a:schemeClr val="tx1"/>
                </a:solidFill>
              </a:rPr>
              <a:t>Save </a:t>
            </a:r>
            <a:r>
              <a:rPr lang="en-US" sz="1800" dirty="0" err="1">
                <a:solidFill>
                  <a:schemeClr val="tx1"/>
                </a:solidFill>
              </a:rPr>
              <a:t>jasper_report_template.jrxml</a:t>
            </a:r>
            <a:r>
              <a:rPr lang="en-US" sz="1800" dirty="0">
                <a:solidFill>
                  <a:schemeClr val="tx1"/>
                </a:solidFill>
              </a:rPr>
              <a:t> to the directory </a:t>
            </a:r>
            <a:r>
              <a:rPr lang="en-US" sz="1800" b="1" dirty="0">
                <a:solidFill>
                  <a:schemeClr val="tx1"/>
                </a:solidFill>
              </a:rPr>
              <a:t>C:\tools\jasperreports-5.0.1\test</a:t>
            </a:r>
            <a:r>
              <a:rPr lang="en-US" sz="1800" dirty="0">
                <a:solidFill>
                  <a:schemeClr val="tx1"/>
                </a:solidFill>
              </a:rPr>
              <a:t>. The contents of the file are as given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027A1DFD-7965-4EEA-84F8-058C1CB12C76}"/>
              </a:ext>
            </a:extLst>
          </p:cNvPr>
          <p:cNvPicPr>
            <a:picLocks noChangeAspect="1"/>
          </p:cNvPicPr>
          <p:nvPr/>
        </p:nvPicPr>
        <p:blipFill>
          <a:blip r:embed="rId2"/>
          <a:stretch>
            <a:fillRect/>
          </a:stretch>
        </p:blipFill>
        <p:spPr>
          <a:xfrm>
            <a:off x="1763688" y="2454320"/>
            <a:ext cx="6027819" cy="3955929"/>
          </a:xfrm>
          <a:prstGeom prst="rect">
            <a:avLst/>
          </a:prstGeom>
          <a:ln>
            <a:solidFill>
              <a:srgbClr val="C00000"/>
            </a:solidFill>
          </a:ln>
        </p:spPr>
      </p:pic>
    </p:spTree>
    <p:extLst>
      <p:ext uri="{BB962C8B-B14F-4D97-AF65-F5344CB8AC3E}">
        <p14:creationId xmlns:p14="http://schemas.microsoft.com/office/powerpoint/2010/main" val="311294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details of the above file are as follows (1) −</a:t>
            </a:r>
          </a:p>
          <a:p>
            <a:pPr marL="342900" indent="-342900" algn="l">
              <a:buClr>
                <a:srgbClr val="0070C0"/>
              </a:buClr>
              <a:buSzPct val="80000"/>
              <a:buFont typeface="Wingdings" pitchFamily="2" charset="2"/>
              <a:buChar char="u"/>
            </a:pPr>
            <a:r>
              <a:rPr lang="en-US" sz="1800" dirty="0">
                <a:solidFill>
                  <a:schemeClr val="tx1"/>
                </a:solidFill>
              </a:rPr>
              <a:t>Crosstab is defined by the &lt;crosstab&gt; element.</a:t>
            </a:r>
          </a:p>
          <a:p>
            <a:pPr marL="342900"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rowGroup</a:t>
            </a:r>
            <a:r>
              <a:rPr lang="en-US" sz="1800" dirty="0">
                <a:solidFill>
                  <a:schemeClr val="tx1"/>
                </a:solidFill>
              </a:rPr>
              <a:t>&gt; element defines a group to split the data into rows. Here, each row will display data for a different name.</a:t>
            </a:r>
          </a:p>
          <a:p>
            <a:pPr marL="342900" indent="-342900" algn="l">
              <a:buClr>
                <a:srgbClr val="0070C0"/>
              </a:buClr>
              <a:buSzPct val="80000"/>
              <a:buFont typeface="Wingdings" pitchFamily="2" charset="2"/>
              <a:buChar char="u"/>
            </a:pPr>
            <a:r>
              <a:rPr lang="en-US" sz="1800" dirty="0">
                <a:solidFill>
                  <a:schemeClr val="tx1"/>
                </a:solidFill>
              </a:rPr>
              <a:t>The &lt;bucket&gt; and &lt;</a:t>
            </a:r>
            <a:r>
              <a:rPr lang="en-US" sz="1800" dirty="0" err="1">
                <a:solidFill>
                  <a:schemeClr val="tx1"/>
                </a:solidFill>
              </a:rPr>
              <a:t>bucketExpression</a:t>
            </a:r>
            <a:r>
              <a:rPr lang="en-US" sz="1800" dirty="0">
                <a:solidFill>
                  <a:schemeClr val="tx1"/>
                </a:solidFill>
              </a:rPr>
              <a:t>&gt; elements define what report expression to use as a group delimiter for &lt;</a:t>
            </a:r>
            <a:r>
              <a:rPr lang="en-US" sz="1800" dirty="0" err="1">
                <a:solidFill>
                  <a:schemeClr val="tx1"/>
                </a:solidFill>
              </a:rPr>
              <a:t>rowGroup</a:t>
            </a:r>
            <a:r>
              <a:rPr lang="en-US" sz="1800" dirty="0">
                <a:solidFill>
                  <a:schemeClr val="tx1"/>
                </a:solidFill>
              </a:rPr>
              <a:t>&gt;. Here, we used the name field as a delimiter, in order to split the rows by name.</a:t>
            </a:r>
          </a:p>
          <a:p>
            <a:pPr marL="342900"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crosstabRowHeader</a:t>
            </a:r>
            <a:r>
              <a:rPr lang="en-US" sz="1800" dirty="0">
                <a:solidFill>
                  <a:schemeClr val="tx1"/>
                </a:solidFill>
              </a:rPr>
              <a:t>&gt; element defines the expression to be used as a row header. It contains a single sub-element, namely &lt;</a:t>
            </a:r>
            <a:r>
              <a:rPr lang="en-US" sz="1800" dirty="0" err="1">
                <a:solidFill>
                  <a:schemeClr val="tx1"/>
                </a:solidFill>
              </a:rPr>
              <a:t>cellContents</a:t>
            </a:r>
            <a:r>
              <a:rPr lang="en-US" sz="1800" dirty="0">
                <a:solidFill>
                  <a:schemeClr val="tx1"/>
                </a:solidFill>
              </a:rPr>
              <a:t>&gt;, which acts like an inner band inside crosstab. Instead of defining variable name for the text field inside &lt;</a:t>
            </a:r>
            <a:r>
              <a:rPr lang="en-US" sz="1800" dirty="0" err="1">
                <a:solidFill>
                  <a:schemeClr val="tx1"/>
                </a:solidFill>
              </a:rPr>
              <a:t>crosstabRowHeader</a:t>
            </a:r>
            <a:r>
              <a:rPr lang="en-US" sz="1800" dirty="0">
                <a:solidFill>
                  <a:schemeClr val="tx1"/>
                </a:solidFill>
              </a:rPr>
              <a:t>&gt;, we have assigned the name to &lt;</a:t>
            </a:r>
            <a:r>
              <a:rPr lang="en-US" sz="1800" dirty="0" err="1">
                <a:solidFill>
                  <a:schemeClr val="tx1"/>
                </a:solidFill>
              </a:rPr>
              <a:t>rowGroup</a:t>
            </a:r>
            <a:r>
              <a:rPr lang="en-US" sz="1800" dirty="0">
                <a:solidFill>
                  <a:schemeClr val="tx1"/>
                </a:solidFill>
              </a:rPr>
              <a:t>&gt; (via its name attribute), hence it creates an implicit variable. The &lt;</a:t>
            </a:r>
            <a:r>
              <a:rPr lang="en-US" sz="1800" dirty="0" err="1">
                <a:solidFill>
                  <a:schemeClr val="tx1"/>
                </a:solidFill>
              </a:rPr>
              <a:t>crosstabRowHeader</a:t>
            </a:r>
            <a:r>
              <a:rPr lang="en-US" sz="1800" dirty="0">
                <a:solidFill>
                  <a:schemeClr val="tx1"/>
                </a:solidFill>
              </a:rPr>
              <a:t>&gt; element defines the contents of the header cell for the entire row. It takes a single &lt;</a:t>
            </a:r>
            <a:r>
              <a:rPr lang="en-US" sz="1800" dirty="0" err="1">
                <a:solidFill>
                  <a:schemeClr val="tx1"/>
                </a:solidFill>
              </a:rPr>
              <a:t>cellContents</a:t>
            </a:r>
            <a:r>
              <a:rPr lang="en-US" sz="1800" dirty="0">
                <a:solidFill>
                  <a:schemeClr val="tx1"/>
                </a:solidFill>
              </a:rPr>
              <a:t>&gt; element as its only sub-element.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76569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details of the above file are as follows (2) −</a:t>
            </a:r>
          </a:p>
          <a:p>
            <a:pPr marL="342900"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columnGroup</a:t>
            </a:r>
            <a:r>
              <a:rPr lang="en-US" sz="1800" dirty="0">
                <a:solidFill>
                  <a:schemeClr val="tx1"/>
                </a:solidFill>
              </a:rPr>
              <a:t>&gt; element as well as its sub-elements is analogous to the &lt;</a:t>
            </a:r>
            <a:r>
              <a:rPr lang="en-US" sz="1800" dirty="0" err="1">
                <a:solidFill>
                  <a:schemeClr val="tx1"/>
                </a:solidFill>
              </a:rPr>
              <a:t>rowGroup</a:t>
            </a:r>
            <a:r>
              <a:rPr lang="en-US" sz="1800" dirty="0">
                <a:solidFill>
                  <a:schemeClr val="tx1"/>
                </a:solidFill>
              </a:rPr>
              <a:t>&gt; element, except that it influences columns instead of rows.</a:t>
            </a:r>
          </a:p>
          <a:p>
            <a:pPr marL="342900" indent="-342900" algn="l">
              <a:buClr>
                <a:srgbClr val="0070C0"/>
              </a:buClr>
              <a:buSzPct val="80000"/>
              <a:buFont typeface="Wingdings" pitchFamily="2" charset="2"/>
              <a:buChar char="u"/>
            </a:pPr>
            <a:r>
              <a:rPr lang="en-US" sz="1800" dirty="0">
                <a:solidFill>
                  <a:schemeClr val="tx1"/>
                </a:solidFill>
              </a:rPr>
              <a:t>The &lt;measure&gt; element defines the calculation to be performed across rows and columns. The </a:t>
            </a:r>
            <a:r>
              <a:rPr lang="en-US" sz="1800" i="1" dirty="0">
                <a:solidFill>
                  <a:schemeClr val="tx1"/>
                </a:solidFill>
              </a:rPr>
              <a:t>calculation</a:t>
            </a:r>
            <a:r>
              <a:rPr lang="en-US" sz="1800" dirty="0">
                <a:solidFill>
                  <a:schemeClr val="tx1"/>
                </a:solidFill>
              </a:rPr>
              <a:t> attribute is set to </a:t>
            </a:r>
            <a:r>
              <a:rPr lang="en-US" sz="1800" i="1" dirty="0">
                <a:solidFill>
                  <a:schemeClr val="tx1"/>
                </a:solidFill>
              </a:rPr>
              <a:t>Count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crosstabCell</a:t>
            </a:r>
            <a:r>
              <a:rPr lang="en-US" sz="1800" dirty="0">
                <a:solidFill>
                  <a:schemeClr val="tx1"/>
                </a:solidFill>
              </a:rPr>
              <a:t>&gt; element defines how data in non-header cells will be laid out. This element also contains a single &lt;</a:t>
            </a:r>
            <a:r>
              <a:rPr lang="en-US" sz="1800" dirty="0" err="1">
                <a:solidFill>
                  <a:schemeClr val="tx1"/>
                </a:solidFill>
              </a:rPr>
              <a:t>crosstabCell</a:t>
            </a:r>
            <a:r>
              <a:rPr lang="en-US" sz="1800" dirty="0">
                <a:solidFill>
                  <a:schemeClr val="tx1"/>
                </a:solidFill>
              </a:rPr>
              <a:t>&gt; element as its only sub-element.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1785099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23.2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99568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23.2 JasperReportFill.java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java codes for report filling remains unchanged. </a:t>
            </a:r>
          </a:p>
          <a:p>
            <a:pPr marL="342900" indent="-342900" algn="l">
              <a:buClr>
                <a:srgbClr val="0070C0"/>
              </a:buClr>
              <a:buSzPct val="80000"/>
              <a:buFont typeface="Wingdings" pitchFamily="2" charset="2"/>
              <a:buChar char="u"/>
            </a:pPr>
            <a:r>
              <a:rPr lang="en-US" sz="1800" dirty="0">
                <a:solidFill>
                  <a:schemeClr val="tx1"/>
                </a:solidFill>
              </a:rPr>
              <a:t>The contents of the file </a:t>
            </a:r>
            <a:r>
              <a:rPr lang="en-US" sz="1800" b="1" dirty="0">
                <a:solidFill>
                  <a:schemeClr val="tx1"/>
                </a:solidFill>
              </a:rPr>
              <a:t>C:\tools\jasperreports-5.0.1\test\src\com\tutorialspoint\JasperReportFill.java</a:t>
            </a:r>
            <a:r>
              <a:rPr lang="en-US" sz="1800" dirty="0">
                <a:solidFill>
                  <a:schemeClr val="tx1"/>
                </a:solidFill>
              </a:rPr>
              <a:t> are as given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2B7034B0-DC58-4A3A-9CFF-B041B09232C3}"/>
              </a:ext>
            </a:extLst>
          </p:cNvPr>
          <p:cNvPicPr>
            <a:picLocks noChangeAspect="1"/>
          </p:cNvPicPr>
          <p:nvPr/>
        </p:nvPicPr>
        <p:blipFill>
          <a:blip r:embed="rId2"/>
          <a:stretch>
            <a:fillRect/>
          </a:stretch>
        </p:blipFill>
        <p:spPr>
          <a:xfrm>
            <a:off x="1509042" y="2428891"/>
            <a:ext cx="5508104" cy="3576691"/>
          </a:xfrm>
          <a:prstGeom prst="rect">
            <a:avLst/>
          </a:prstGeom>
          <a:ln>
            <a:solidFill>
              <a:srgbClr val="C00000"/>
            </a:solidFill>
          </a:ln>
        </p:spPr>
      </p:pic>
    </p:spTree>
    <p:extLst>
      <p:ext uri="{BB962C8B-B14F-4D97-AF65-F5344CB8AC3E}">
        <p14:creationId xmlns:p14="http://schemas.microsoft.com/office/powerpoint/2010/main" val="403924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23.3 POJO DataBean.java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13398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chapter discusses the Style.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172780"/>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172409"/>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368811"/>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172780"/>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2730842"/>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139645"/>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288903"/>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23.3 DataBean.java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37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DataBean.java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1483F0E1-9463-4D16-A269-9A236B0A53CA}"/>
              </a:ext>
            </a:extLst>
          </p:cNvPr>
          <p:cNvPicPr>
            <a:picLocks noChangeAspect="1"/>
          </p:cNvPicPr>
          <p:nvPr/>
        </p:nvPicPr>
        <p:blipFill>
          <a:blip r:embed="rId2"/>
          <a:stretch>
            <a:fillRect/>
          </a:stretch>
        </p:blipFill>
        <p:spPr>
          <a:xfrm>
            <a:off x="1331640" y="1869683"/>
            <a:ext cx="5834608" cy="3387158"/>
          </a:xfrm>
          <a:prstGeom prst="rect">
            <a:avLst/>
          </a:prstGeom>
          <a:ln>
            <a:solidFill>
              <a:srgbClr val="C00000"/>
            </a:solidFill>
          </a:ln>
        </p:spPr>
      </p:pic>
    </p:spTree>
    <p:extLst>
      <p:ext uri="{BB962C8B-B14F-4D97-AF65-F5344CB8AC3E}">
        <p14:creationId xmlns:p14="http://schemas.microsoft.com/office/powerpoint/2010/main" val="46607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23.4 DataBeanList.java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612439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23.4 DataBeanList.java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37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DataBeanList.java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FDC74362-13DE-435D-9538-43A5AD9B3EF1}"/>
              </a:ext>
            </a:extLst>
          </p:cNvPr>
          <p:cNvPicPr>
            <a:picLocks noChangeAspect="1"/>
          </p:cNvPicPr>
          <p:nvPr/>
        </p:nvPicPr>
        <p:blipFill>
          <a:blip r:embed="rId2"/>
          <a:stretch>
            <a:fillRect/>
          </a:stretch>
        </p:blipFill>
        <p:spPr>
          <a:xfrm>
            <a:off x="1259632" y="1846951"/>
            <a:ext cx="5940152" cy="3534538"/>
          </a:xfrm>
          <a:prstGeom prst="rect">
            <a:avLst/>
          </a:prstGeom>
          <a:ln>
            <a:solidFill>
              <a:srgbClr val="C00000"/>
            </a:solidFill>
          </a:ln>
        </p:spPr>
      </p:pic>
    </p:spTree>
    <p:extLst>
      <p:ext uri="{BB962C8B-B14F-4D97-AF65-F5344CB8AC3E}">
        <p14:creationId xmlns:p14="http://schemas.microsoft.com/office/powerpoint/2010/main" val="250918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23.5 buid_Crosstab.xml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88483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23.5 build_Crosstab.xml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37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Build_Crosstab.xml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1F7B906B-2D68-494E-AF43-489DD08C37EC}"/>
              </a:ext>
            </a:extLst>
          </p:cNvPr>
          <p:cNvPicPr>
            <a:picLocks noChangeAspect="1"/>
          </p:cNvPicPr>
          <p:nvPr/>
        </p:nvPicPr>
        <p:blipFill>
          <a:blip r:embed="rId2"/>
          <a:stretch>
            <a:fillRect/>
          </a:stretch>
        </p:blipFill>
        <p:spPr>
          <a:xfrm>
            <a:off x="1187624" y="1760092"/>
            <a:ext cx="6876256" cy="4199148"/>
          </a:xfrm>
          <a:prstGeom prst="rect">
            <a:avLst/>
          </a:prstGeom>
          <a:ln>
            <a:solidFill>
              <a:srgbClr val="C00000"/>
            </a:solidFill>
          </a:ln>
        </p:spPr>
      </p:pic>
    </p:spTree>
    <p:extLst>
      <p:ext uri="{BB962C8B-B14F-4D97-AF65-F5344CB8AC3E}">
        <p14:creationId xmlns:p14="http://schemas.microsoft.com/office/powerpoint/2010/main" val="117009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23.6 exe_Crosstab.bat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316011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23.6 exe_Crosstab.bat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37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Exe_Crosstab.bat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653F3929-8D44-498C-AA2C-3A7DE006B035}"/>
              </a:ext>
            </a:extLst>
          </p:cNvPr>
          <p:cNvPicPr>
            <a:picLocks noChangeAspect="1"/>
          </p:cNvPicPr>
          <p:nvPr/>
        </p:nvPicPr>
        <p:blipFill>
          <a:blip r:embed="rId2"/>
          <a:stretch>
            <a:fillRect/>
          </a:stretch>
        </p:blipFill>
        <p:spPr>
          <a:xfrm>
            <a:off x="971600" y="1885601"/>
            <a:ext cx="7487816" cy="3765845"/>
          </a:xfrm>
          <a:prstGeom prst="rect">
            <a:avLst/>
          </a:prstGeom>
          <a:ln>
            <a:solidFill>
              <a:srgbClr val="C00000"/>
            </a:solidFill>
          </a:ln>
        </p:spPr>
      </p:pic>
    </p:spTree>
    <p:extLst>
      <p:ext uri="{BB962C8B-B14F-4D97-AF65-F5344CB8AC3E}">
        <p14:creationId xmlns:p14="http://schemas.microsoft.com/office/powerpoint/2010/main" val="92628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23.7 Run exe_Crosstab.bat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676592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23.7 Run exe_Crosstab.bat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37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Run exe_Crosstab.bat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7E6D645B-7F02-489D-B7A0-7F16D8440DE3}"/>
              </a:ext>
            </a:extLst>
          </p:cNvPr>
          <p:cNvPicPr>
            <a:picLocks noChangeAspect="1"/>
          </p:cNvPicPr>
          <p:nvPr/>
        </p:nvPicPr>
        <p:blipFill>
          <a:blip r:embed="rId2"/>
          <a:stretch>
            <a:fillRect/>
          </a:stretch>
        </p:blipFill>
        <p:spPr>
          <a:xfrm>
            <a:off x="1043608" y="1797142"/>
            <a:ext cx="7559824" cy="3962123"/>
          </a:xfrm>
          <a:prstGeom prst="rect">
            <a:avLst/>
          </a:prstGeom>
          <a:ln>
            <a:solidFill>
              <a:srgbClr val="C00000"/>
            </a:solidFill>
          </a:ln>
        </p:spPr>
      </p:pic>
    </p:spTree>
    <p:extLst>
      <p:ext uri="{BB962C8B-B14F-4D97-AF65-F5344CB8AC3E}">
        <p14:creationId xmlns:p14="http://schemas.microsoft.com/office/powerpoint/2010/main" val="294746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23.7 Run exe_Crosstab.bat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37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Run exe_Crosstab.bat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pic>
        <p:nvPicPr>
          <p:cNvPr id="8" name="Picture 7">
            <a:extLst>
              <a:ext uri="{FF2B5EF4-FFF2-40B4-BE49-F238E27FC236}">
                <a16:creationId xmlns:a16="http://schemas.microsoft.com/office/drawing/2014/main" id="{DC4B8AAC-9163-48F5-8E6F-B803FD4DED80}"/>
              </a:ext>
            </a:extLst>
          </p:cNvPr>
          <p:cNvPicPr>
            <a:picLocks noChangeAspect="1"/>
          </p:cNvPicPr>
          <p:nvPr/>
        </p:nvPicPr>
        <p:blipFill>
          <a:blip r:embed="rId2"/>
          <a:stretch>
            <a:fillRect/>
          </a:stretch>
        </p:blipFill>
        <p:spPr>
          <a:xfrm>
            <a:off x="1524000" y="1829972"/>
            <a:ext cx="5796136" cy="4274872"/>
          </a:xfrm>
          <a:prstGeom prst="rect">
            <a:avLst/>
          </a:prstGeom>
          <a:ln>
            <a:solidFill>
              <a:srgbClr val="C00000"/>
            </a:solidFill>
          </a:ln>
        </p:spPr>
      </p:pic>
    </p:spTree>
    <p:extLst>
      <p:ext uri="{BB962C8B-B14F-4D97-AF65-F5344CB8AC3E}">
        <p14:creationId xmlns:p14="http://schemas.microsoft.com/office/powerpoint/2010/main" val="320948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Crosstab (cross-tabulation) reports are the reports containing tables that arrange data across rows and columns in a tabular form</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Crosstab object is used for inserting a crosstab report within the main report. Crosstabs can be used with any level of data (nominal, ordinal, interval, or ratio), and usually display the summarized data, contained in the report variables, in the form of a dynamic table. </a:t>
            </a:r>
          </a:p>
          <a:p>
            <a:pPr marL="342900" indent="-342900" algn="l">
              <a:buClr>
                <a:srgbClr val="0070C0"/>
              </a:buClr>
              <a:buSzPct val="80000"/>
              <a:buFont typeface="Wingdings" pitchFamily="2" charset="2"/>
              <a:buChar char="u"/>
            </a:pPr>
            <a:r>
              <a:rPr lang="en-US" sz="1800" dirty="0">
                <a:solidFill>
                  <a:schemeClr val="tx1"/>
                </a:solidFill>
              </a:rPr>
              <a:t>Variables are used to display aggregate data such as sums, counts, average values.</a:t>
            </a:r>
          </a:p>
          <a:p>
            <a:pPr marL="342900" indent="-342900" algn="l">
              <a:buClr>
                <a:srgbClr val="0070C0"/>
              </a:buClr>
              <a:buSzPct val="80000"/>
              <a:buFont typeface="Wingdings" pitchFamily="2" charset="2"/>
              <a:buChar char="u"/>
            </a:pPr>
            <a:r>
              <a:rPr lang="en-US" sz="1800" b="1" dirty="0">
                <a:solidFill>
                  <a:schemeClr val="tx1"/>
                </a:solidFill>
              </a:rPr>
              <a:t>Crosstab Properties</a:t>
            </a:r>
          </a:p>
          <a:p>
            <a:pPr marL="342900" indent="-342900" algn="l">
              <a:buClr>
                <a:srgbClr val="0070C0"/>
              </a:buClr>
              <a:buSzPct val="80000"/>
              <a:buFont typeface="Wingdings" pitchFamily="2" charset="2"/>
              <a:buChar char="u"/>
            </a:pPr>
            <a:r>
              <a:rPr lang="en-US" sz="1800" dirty="0">
                <a:solidFill>
                  <a:schemeClr val="tx1"/>
                </a:solidFill>
              </a:rPr>
              <a:t>JRXML element &lt;</a:t>
            </a:r>
            <a:r>
              <a:rPr lang="en-US" sz="1800" b="1" dirty="0">
                <a:solidFill>
                  <a:schemeClr val="tx1"/>
                </a:solidFill>
              </a:rPr>
              <a:t>crosstab</a:t>
            </a:r>
            <a:r>
              <a:rPr lang="en-US" sz="1800" dirty="0">
                <a:solidFill>
                  <a:schemeClr val="tx1"/>
                </a:solidFill>
              </a:rPr>
              <a:t>&gt; is used to insert a crosstab into a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7525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Attribute</a:t>
            </a:r>
          </a:p>
          <a:p>
            <a:pPr marL="342900" indent="-342900" algn="l">
              <a:buClr>
                <a:srgbClr val="0070C0"/>
              </a:buClr>
              <a:buSzPct val="80000"/>
              <a:buFont typeface="Wingdings" pitchFamily="2" charset="2"/>
              <a:buChar char="u"/>
            </a:pPr>
            <a:r>
              <a:rPr lang="en-US" sz="1800" dirty="0">
                <a:solidFill>
                  <a:schemeClr val="tx1"/>
                </a:solidFill>
              </a:rPr>
              <a:t>Following is a list of attribute of a &lt;</a:t>
            </a:r>
            <a:r>
              <a:rPr lang="en-US" sz="1800" b="1" dirty="0">
                <a:solidFill>
                  <a:schemeClr val="tx1"/>
                </a:solidFill>
              </a:rPr>
              <a:t>crosstab</a:t>
            </a:r>
            <a:r>
              <a:rPr lang="en-US" sz="1800" dirty="0">
                <a:solidFill>
                  <a:schemeClr val="tx1"/>
                </a:solidFill>
              </a:rPr>
              <a:t>&gt; element −</a:t>
            </a:r>
          </a:p>
          <a:p>
            <a:pPr marL="800100" lvl="1" indent="-342900" algn="l">
              <a:buClr>
                <a:srgbClr val="0070C0"/>
              </a:buClr>
              <a:buSzPct val="80000"/>
              <a:buFont typeface="Wingdings" pitchFamily="2" charset="2"/>
              <a:buChar char="u"/>
            </a:pPr>
            <a:r>
              <a:rPr lang="en-US" sz="1800" b="1" dirty="0" err="1">
                <a:solidFill>
                  <a:schemeClr val="tx1"/>
                </a:solidFill>
              </a:rPr>
              <a:t>isRepeatColumnHeaders</a:t>
            </a:r>
            <a:r>
              <a:rPr lang="en-US" sz="1800" dirty="0">
                <a:solidFill>
                  <a:schemeClr val="tx1"/>
                </a:solidFill>
              </a:rPr>
              <a:t> − Indicates whether the column headers should be reprinted after a page break. The default value is </a:t>
            </a:r>
            <a:r>
              <a:rPr lang="en-US" sz="1800" i="1" dirty="0">
                <a:solidFill>
                  <a:schemeClr val="tx1"/>
                </a:solidFill>
              </a:rPr>
              <a:t>true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err="1">
                <a:solidFill>
                  <a:schemeClr val="tx1"/>
                </a:solidFill>
              </a:rPr>
              <a:t>isRepeatRowHeaders</a:t>
            </a:r>
            <a:r>
              <a:rPr lang="en-US" sz="1800" dirty="0">
                <a:solidFill>
                  <a:schemeClr val="tx1"/>
                </a:solidFill>
              </a:rPr>
              <a:t> − Indicates whether the row headers should be reprinted after a crosstab column break. The default value is </a:t>
            </a:r>
            <a:r>
              <a:rPr lang="en-US" sz="1800" i="1" dirty="0">
                <a:solidFill>
                  <a:schemeClr val="tx1"/>
                </a:solidFill>
              </a:rPr>
              <a:t>true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err="1">
                <a:solidFill>
                  <a:schemeClr val="tx1"/>
                </a:solidFill>
              </a:rPr>
              <a:t>columnBreakOffset</a:t>
            </a:r>
            <a:r>
              <a:rPr lang="en-US" sz="1800" dirty="0">
                <a:solidFill>
                  <a:schemeClr val="tx1"/>
                </a:solidFill>
              </a:rPr>
              <a:t> − When a column break occurs, indicates the amount of vertical space, measured in pixels, before the subsequent crosstab piece to be placed below the previous one on the same page. The default value is 10.</a:t>
            </a:r>
          </a:p>
          <a:p>
            <a:pPr marL="800100" lvl="1" indent="-342900" algn="l">
              <a:buClr>
                <a:srgbClr val="0070C0"/>
              </a:buClr>
              <a:buSzPct val="80000"/>
              <a:buFont typeface="Wingdings" pitchFamily="2" charset="2"/>
              <a:buChar char="u"/>
            </a:pPr>
            <a:r>
              <a:rPr lang="en-US" sz="1800" b="1" dirty="0" err="1">
                <a:solidFill>
                  <a:schemeClr val="tx1"/>
                </a:solidFill>
              </a:rPr>
              <a:t>runDirection</a:t>
            </a:r>
            <a:r>
              <a:rPr lang="en-US" sz="1800" dirty="0">
                <a:solidFill>
                  <a:schemeClr val="tx1"/>
                </a:solidFill>
              </a:rPr>
              <a:t> − Indicates whether the crosstab data should be filled from left to right (LTR) or from right to left (RTL). The default value is LTR.</a:t>
            </a:r>
          </a:p>
          <a:p>
            <a:pPr marL="800100" lvl="1" indent="-342900" algn="l">
              <a:buClr>
                <a:srgbClr val="0070C0"/>
              </a:buClr>
              <a:buSzPct val="80000"/>
              <a:buFont typeface="Wingdings" pitchFamily="2" charset="2"/>
              <a:buChar char="u"/>
            </a:pPr>
            <a:r>
              <a:rPr lang="en-US" sz="1800" b="1" dirty="0" err="1">
                <a:solidFill>
                  <a:schemeClr val="tx1"/>
                </a:solidFill>
              </a:rPr>
              <a:t>ignoreWidth</a:t>
            </a:r>
            <a:r>
              <a:rPr lang="en-US" sz="1800" dirty="0">
                <a:solidFill>
                  <a:schemeClr val="tx1"/>
                </a:solidFill>
              </a:rPr>
              <a:t> − Indicates whether the crosstab will stretch beyond the initial crosstab width limit and don't generate column breaks. Else it will stop rendering columns within the crosstab width limit and continue with the remaining columns only after all rows have started rendering. The default value is </a:t>
            </a:r>
            <a:r>
              <a:rPr lang="en-US" sz="1800" i="1" dirty="0">
                <a:solidFill>
                  <a:schemeClr val="tx1"/>
                </a:solidFill>
              </a:rPr>
              <a:t>false</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04776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Sub Elements (1)</a:t>
            </a:r>
          </a:p>
          <a:p>
            <a:pPr marL="342900" indent="-342900" algn="l">
              <a:buClr>
                <a:srgbClr val="0070C0"/>
              </a:buClr>
              <a:buSzPct val="80000"/>
              <a:buFont typeface="Wingdings" pitchFamily="2" charset="2"/>
              <a:buChar char="u"/>
            </a:pPr>
            <a:r>
              <a:rPr lang="en-US" sz="1800" dirty="0">
                <a:solidFill>
                  <a:schemeClr val="tx1"/>
                </a:solidFill>
              </a:rPr>
              <a:t>A &lt;crosstab&gt; element has following sub elements −</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reportElement</a:t>
            </a:r>
            <a:r>
              <a:rPr lang="en-US" sz="1800" b="1" dirty="0">
                <a:solidFill>
                  <a:schemeClr val="tx1"/>
                </a:solidFill>
              </a:rPr>
              <a:t>&gt;</a:t>
            </a:r>
            <a:r>
              <a:rPr lang="en-US" sz="1800" dirty="0">
                <a:solidFill>
                  <a:schemeClr val="tx1"/>
                </a:solidFill>
              </a:rPr>
              <a:t> − This element defines the position, width, and height of the crosstab within its enclosing. Attributes for this element include all standard &lt;</a:t>
            </a:r>
            <a:r>
              <a:rPr lang="en-US" sz="1800" dirty="0" err="1">
                <a:solidFill>
                  <a:schemeClr val="tx1"/>
                </a:solidFill>
              </a:rPr>
              <a:t>reportElement</a:t>
            </a:r>
            <a:r>
              <a:rPr lang="en-US" sz="1800" dirty="0">
                <a:solidFill>
                  <a:schemeClr val="tx1"/>
                </a:solidFill>
              </a:rPr>
              <a:t>&gt; attributes.</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crosstabParameter</a:t>
            </a:r>
            <a:r>
              <a:rPr lang="en-US" sz="1800" b="1" dirty="0">
                <a:solidFill>
                  <a:schemeClr val="tx1"/>
                </a:solidFill>
              </a:rPr>
              <a:t>&gt;</a:t>
            </a:r>
            <a:r>
              <a:rPr lang="en-US" sz="1800" dirty="0">
                <a:solidFill>
                  <a:schemeClr val="tx1"/>
                </a:solidFill>
              </a:rPr>
              <a:t> − This element is used to access report variables and parameters from within the crosstab. Attributes for this element include</a:t>
            </a:r>
          </a:p>
          <a:p>
            <a:pPr marL="1257300" lvl="2" indent="-342900" algn="l">
              <a:buClr>
                <a:srgbClr val="0070C0"/>
              </a:buClr>
              <a:buSzPct val="80000"/>
              <a:buFont typeface="Wingdings" pitchFamily="2" charset="2"/>
              <a:buChar char="u"/>
            </a:pPr>
            <a:r>
              <a:rPr lang="en-US" sz="1800" i="1" dirty="0">
                <a:solidFill>
                  <a:schemeClr val="tx1"/>
                </a:solidFill>
              </a:rPr>
              <a:t>name</a:t>
            </a:r>
            <a:r>
              <a:rPr lang="en-US" sz="1800" dirty="0">
                <a:solidFill>
                  <a:schemeClr val="tx1"/>
                </a:solidFill>
              </a:rPr>
              <a:t> − This defines the parameter name.</a:t>
            </a:r>
          </a:p>
          <a:p>
            <a:pPr marL="1257300" lvl="2" indent="-342900" algn="l">
              <a:buClr>
                <a:srgbClr val="0070C0"/>
              </a:buClr>
              <a:buSzPct val="80000"/>
              <a:buFont typeface="Wingdings" pitchFamily="2" charset="2"/>
              <a:buChar char="u"/>
            </a:pPr>
            <a:r>
              <a:rPr lang="en-US" sz="1800" i="1" dirty="0">
                <a:solidFill>
                  <a:schemeClr val="tx1"/>
                </a:solidFill>
              </a:rPr>
              <a:t>class</a:t>
            </a:r>
            <a:r>
              <a:rPr lang="en-US" sz="1800" dirty="0">
                <a:solidFill>
                  <a:schemeClr val="tx1"/>
                </a:solidFill>
              </a:rPr>
              <a:t> − This indicates the parameter class.</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parametersMapExpression</a:t>
            </a:r>
            <a:r>
              <a:rPr lang="en-US" sz="1800" b="1" dirty="0">
                <a:solidFill>
                  <a:schemeClr val="tx1"/>
                </a:solidFill>
              </a:rPr>
              <a:t>&gt;</a:t>
            </a:r>
            <a:r>
              <a:rPr lang="en-US" sz="1800" dirty="0">
                <a:solidFill>
                  <a:schemeClr val="tx1"/>
                </a:solidFill>
              </a:rPr>
              <a:t> − This element is used to pass a report variable or parameter containing an instance of </a:t>
            </a:r>
            <a:r>
              <a:rPr lang="en-US" sz="1800" i="1" dirty="0" err="1">
                <a:solidFill>
                  <a:schemeClr val="tx1"/>
                </a:solidFill>
              </a:rPr>
              <a:t>java.util.Map</a:t>
            </a:r>
            <a:r>
              <a:rPr lang="en-US" sz="1800" dirty="0">
                <a:solidFill>
                  <a:schemeClr val="tx1"/>
                </a:solidFill>
              </a:rPr>
              <a:t>, as a set of parameters for the crosstab. This element contains no attributes.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32881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Sub Elements (2)</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crosstabDataset</a:t>
            </a:r>
            <a:r>
              <a:rPr lang="en-US" sz="1800" b="1" dirty="0">
                <a:solidFill>
                  <a:schemeClr val="tx1"/>
                </a:solidFill>
              </a:rPr>
              <a:t>&gt;</a:t>
            </a:r>
            <a:r>
              <a:rPr lang="en-US" sz="1800" dirty="0">
                <a:solidFill>
                  <a:schemeClr val="tx1"/>
                </a:solidFill>
              </a:rPr>
              <a:t> − This element defines the dataset to use to populate the crosstab (see next section for a detailed explanation). Attributes for this element include −</a:t>
            </a:r>
          </a:p>
          <a:p>
            <a:pPr marL="1257300" lvl="2" indent="-342900" algn="l">
              <a:buClr>
                <a:srgbClr val="0070C0"/>
              </a:buClr>
              <a:buSzPct val="80000"/>
              <a:buFont typeface="Wingdings" pitchFamily="2" charset="2"/>
              <a:buChar char="u"/>
            </a:pPr>
            <a:r>
              <a:rPr lang="en-US" sz="1800" i="1" dirty="0" err="1">
                <a:solidFill>
                  <a:schemeClr val="tx1"/>
                </a:solidFill>
              </a:rPr>
              <a:t>isDataPreSorted</a:t>
            </a:r>
            <a:r>
              <a:rPr lang="en-US" sz="1800" dirty="0">
                <a:solidFill>
                  <a:schemeClr val="tx1"/>
                </a:solidFill>
              </a:rPr>
              <a:t> − This indicates whether the data in the dataset is pre-sorted. Default value is </a:t>
            </a:r>
            <a:r>
              <a:rPr lang="en-US" sz="1800" i="1" dirty="0">
                <a:solidFill>
                  <a:schemeClr val="tx1"/>
                </a:solidFill>
              </a:rPr>
              <a:t>false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crosstabHeaderCell</a:t>
            </a:r>
            <a:r>
              <a:rPr lang="en-US" sz="1800" b="1" dirty="0">
                <a:solidFill>
                  <a:schemeClr val="tx1"/>
                </a:solidFill>
              </a:rPr>
              <a:t>&gt;</a:t>
            </a:r>
            <a:r>
              <a:rPr lang="en-US" sz="1800" dirty="0">
                <a:solidFill>
                  <a:schemeClr val="tx1"/>
                </a:solidFill>
              </a:rPr>
              <a:t> − This element defines the content of the region found at the upper-left corner of the crosstab where column headers and row headers meet. The size of this cell is calculated automatically based on the defined row and column widths and heights.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0915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Sub Elements (3)</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rowGroup</a:t>
            </a:r>
            <a:r>
              <a:rPr lang="en-US" sz="1800" b="1" dirty="0">
                <a:solidFill>
                  <a:schemeClr val="tx1"/>
                </a:solidFill>
              </a:rPr>
              <a:t>&gt;</a:t>
            </a:r>
            <a:r>
              <a:rPr lang="en-US" sz="1800" dirty="0">
                <a:solidFill>
                  <a:schemeClr val="tx1"/>
                </a:solidFill>
              </a:rPr>
              <a:t> − This element defines a group used to split the data into rows. Attributes for this element include −</a:t>
            </a:r>
          </a:p>
          <a:p>
            <a:pPr marL="1257300" lvl="2" indent="-342900" algn="l">
              <a:buClr>
                <a:srgbClr val="0070C0"/>
              </a:buClr>
              <a:buSzPct val="80000"/>
              <a:buFont typeface="Wingdings" pitchFamily="2" charset="2"/>
              <a:buChar char="u"/>
            </a:pPr>
            <a:r>
              <a:rPr lang="en-US" sz="1800" i="1" dirty="0">
                <a:solidFill>
                  <a:schemeClr val="tx1"/>
                </a:solidFill>
              </a:rPr>
              <a:t>name</a:t>
            </a:r>
            <a:r>
              <a:rPr lang="en-US" sz="1800" dirty="0">
                <a:solidFill>
                  <a:schemeClr val="tx1"/>
                </a:solidFill>
              </a:rPr>
              <a:t> − This defines the name of the row group.</a:t>
            </a:r>
          </a:p>
          <a:p>
            <a:pPr marL="1257300" lvl="2" indent="-342900" algn="l">
              <a:buClr>
                <a:srgbClr val="0070C0"/>
              </a:buClr>
              <a:buSzPct val="80000"/>
              <a:buFont typeface="Wingdings" pitchFamily="2" charset="2"/>
              <a:buChar char="u"/>
            </a:pPr>
            <a:r>
              <a:rPr lang="en-US" sz="1800" i="1" dirty="0">
                <a:solidFill>
                  <a:schemeClr val="tx1"/>
                </a:solidFill>
              </a:rPr>
              <a:t>width</a:t>
            </a:r>
            <a:r>
              <a:rPr lang="en-US" sz="1800" dirty="0">
                <a:solidFill>
                  <a:schemeClr val="tx1"/>
                </a:solidFill>
              </a:rPr>
              <a:t> − This defines the width of the row group.</a:t>
            </a:r>
          </a:p>
          <a:p>
            <a:pPr marL="1257300" lvl="2" indent="-342900" algn="l">
              <a:buClr>
                <a:srgbClr val="0070C0"/>
              </a:buClr>
              <a:buSzPct val="80000"/>
              <a:buFont typeface="Wingdings" pitchFamily="2" charset="2"/>
              <a:buChar char="u"/>
            </a:pPr>
            <a:r>
              <a:rPr lang="en-US" sz="1800" i="1" dirty="0" err="1">
                <a:solidFill>
                  <a:schemeClr val="tx1"/>
                </a:solidFill>
              </a:rPr>
              <a:t>headerPosition</a:t>
            </a:r>
            <a:r>
              <a:rPr lang="en-US" sz="1800" dirty="0">
                <a:solidFill>
                  <a:schemeClr val="tx1"/>
                </a:solidFill>
              </a:rPr>
              <a:t> − This defines the position of the header contents (Top, Middle, Bottom, Stretch).</a:t>
            </a:r>
          </a:p>
          <a:p>
            <a:pPr marL="1257300" lvl="2" indent="-342900" algn="l">
              <a:buClr>
                <a:srgbClr val="0070C0"/>
              </a:buClr>
              <a:buSzPct val="80000"/>
              <a:buFont typeface="Wingdings" pitchFamily="2" charset="2"/>
              <a:buChar char="u"/>
            </a:pPr>
            <a:r>
              <a:rPr lang="en-US" sz="1800" i="1" dirty="0" err="1">
                <a:solidFill>
                  <a:schemeClr val="tx1"/>
                </a:solidFill>
              </a:rPr>
              <a:t>totalPosition</a:t>
            </a:r>
            <a:r>
              <a:rPr lang="en-US" sz="1800" dirty="0">
                <a:solidFill>
                  <a:schemeClr val="tx1"/>
                </a:solidFill>
              </a:rPr>
              <a:t> − This defines the position of the entire column (Start, End, None).</a:t>
            </a:r>
          </a:p>
          <a:p>
            <a:pPr marL="800100" lvl="1" indent="-342900" algn="l">
              <a:buClr>
                <a:srgbClr val="0070C0"/>
              </a:buClr>
              <a:buSzPct val="80000"/>
              <a:buFont typeface="Wingdings" pitchFamily="2" charset="2"/>
              <a:buChar char="u"/>
            </a:pPr>
            <a:r>
              <a:rPr lang="en-US" sz="1800" dirty="0">
                <a:solidFill>
                  <a:schemeClr val="tx1"/>
                </a:solidFill>
              </a:rPr>
              <a:t>This element contains the following sub elements −</a:t>
            </a:r>
          </a:p>
          <a:p>
            <a:pPr marL="1257300" lvl="2" indent="-342900" algn="l">
              <a:buClr>
                <a:srgbClr val="0070C0"/>
              </a:buClr>
              <a:buSzPct val="80000"/>
              <a:buFont typeface="Wingdings" pitchFamily="2" charset="2"/>
              <a:buChar char="u"/>
            </a:pPr>
            <a:r>
              <a:rPr lang="en-US" sz="1800" i="1" dirty="0">
                <a:solidFill>
                  <a:schemeClr val="tx1"/>
                </a:solidFill>
              </a:rPr>
              <a:t>&lt;bucket&gt;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i="1" dirty="0">
                <a:solidFill>
                  <a:schemeClr val="tx1"/>
                </a:solidFill>
              </a:rPr>
              <a:t>&lt;</a:t>
            </a:r>
            <a:r>
              <a:rPr lang="en-US" sz="1800" i="1" dirty="0" err="1">
                <a:solidFill>
                  <a:schemeClr val="tx1"/>
                </a:solidFill>
              </a:rPr>
              <a:t>crosstabRowHeader</a:t>
            </a:r>
            <a:r>
              <a:rPr lang="en-US" sz="1800" i="1" dirty="0">
                <a:solidFill>
                  <a:schemeClr val="tx1"/>
                </a:solidFill>
              </a:rPr>
              <a:t>&gt;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i="1" dirty="0">
                <a:solidFill>
                  <a:schemeClr val="tx1"/>
                </a:solidFill>
              </a:rPr>
              <a:t>&lt;</a:t>
            </a:r>
            <a:r>
              <a:rPr lang="en-US" sz="1800" i="1" dirty="0" err="1">
                <a:solidFill>
                  <a:schemeClr val="tx1"/>
                </a:solidFill>
              </a:rPr>
              <a:t>crosstabTotalRowHeader</a:t>
            </a:r>
            <a:r>
              <a:rPr lang="en-US" sz="1800" i="1" dirty="0">
                <a:solidFill>
                  <a:schemeClr val="tx1"/>
                </a:solidFill>
              </a:rPr>
              <a:t>&gt;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4595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Sub Elements (4)</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columnGroup</a:t>
            </a:r>
            <a:r>
              <a:rPr lang="en-US" sz="1800" b="1" dirty="0">
                <a:solidFill>
                  <a:schemeClr val="tx1"/>
                </a:solidFill>
              </a:rPr>
              <a:t>&gt;</a:t>
            </a:r>
            <a:r>
              <a:rPr lang="en-US" sz="1800" dirty="0">
                <a:solidFill>
                  <a:schemeClr val="tx1"/>
                </a:solidFill>
              </a:rPr>
              <a:t> − This element defines a group used to split the data into columns. Attributes for this element include −</a:t>
            </a:r>
          </a:p>
          <a:p>
            <a:pPr marL="1257300" lvl="2" indent="-342900" algn="l">
              <a:buClr>
                <a:srgbClr val="0070C0"/>
              </a:buClr>
              <a:buSzPct val="80000"/>
              <a:buFont typeface="Wingdings" pitchFamily="2" charset="2"/>
              <a:buChar char="u"/>
            </a:pPr>
            <a:r>
              <a:rPr lang="en-US" sz="1800" i="1" dirty="0">
                <a:solidFill>
                  <a:schemeClr val="tx1"/>
                </a:solidFill>
              </a:rPr>
              <a:t>name</a:t>
            </a:r>
            <a:r>
              <a:rPr lang="en-US" sz="1800" dirty="0">
                <a:solidFill>
                  <a:schemeClr val="tx1"/>
                </a:solidFill>
              </a:rPr>
              <a:t> − This defines the column group name.</a:t>
            </a:r>
          </a:p>
          <a:p>
            <a:pPr marL="1257300" lvl="2" indent="-342900" algn="l">
              <a:buClr>
                <a:srgbClr val="0070C0"/>
              </a:buClr>
              <a:buSzPct val="80000"/>
              <a:buFont typeface="Wingdings" pitchFamily="2" charset="2"/>
              <a:buChar char="u"/>
            </a:pPr>
            <a:r>
              <a:rPr lang="en-US" sz="1800" i="1" dirty="0">
                <a:solidFill>
                  <a:schemeClr val="tx1"/>
                </a:solidFill>
              </a:rPr>
              <a:t>height</a:t>
            </a:r>
            <a:r>
              <a:rPr lang="en-US" sz="1800" dirty="0">
                <a:solidFill>
                  <a:schemeClr val="tx1"/>
                </a:solidFill>
              </a:rPr>
              <a:t> − This defines the height of the column group header.</a:t>
            </a:r>
          </a:p>
          <a:p>
            <a:pPr marL="1257300" lvl="2" indent="-342900" algn="l">
              <a:buClr>
                <a:srgbClr val="0070C0"/>
              </a:buClr>
              <a:buSzPct val="80000"/>
              <a:buFont typeface="Wingdings" pitchFamily="2" charset="2"/>
              <a:buChar char="u"/>
            </a:pPr>
            <a:r>
              <a:rPr lang="en-US" sz="1800" i="1" dirty="0" err="1">
                <a:solidFill>
                  <a:schemeClr val="tx1"/>
                </a:solidFill>
              </a:rPr>
              <a:t>headerPosition</a:t>
            </a:r>
            <a:r>
              <a:rPr lang="en-US" sz="1800" dirty="0">
                <a:solidFill>
                  <a:schemeClr val="tx1"/>
                </a:solidFill>
              </a:rPr>
              <a:t> − This defines the position of the header contents (</a:t>
            </a:r>
            <a:r>
              <a:rPr lang="en-US" sz="1800" i="1" dirty="0">
                <a:solidFill>
                  <a:schemeClr val="tx1"/>
                </a:solidFill>
              </a:rPr>
              <a:t>Right, Left, Center, Stretch</a:t>
            </a:r>
            <a:r>
              <a:rPr lang="en-US" sz="1800" dirty="0">
                <a:solidFill>
                  <a:schemeClr val="tx1"/>
                </a:solidFill>
              </a:rPr>
              <a:t>).</a:t>
            </a:r>
          </a:p>
          <a:p>
            <a:pPr marL="1257300" lvl="2" indent="-342900" algn="l">
              <a:buClr>
                <a:srgbClr val="0070C0"/>
              </a:buClr>
              <a:buSzPct val="80000"/>
              <a:buFont typeface="Wingdings" pitchFamily="2" charset="2"/>
              <a:buChar char="u"/>
            </a:pPr>
            <a:r>
              <a:rPr lang="en-US" sz="1800" i="1" dirty="0" err="1">
                <a:solidFill>
                  <a:schemeClr val="tx1"/>
                </a:solidFill>
              </a:rPr>
              <a:t>totalPosition</a:t>
            </a:r>
            <a:r>
              <a:rPr lang="en-US" sz="1800" dirty="0">
                <a:solidFill>
                  <a:schemeClr val="tx1"/>
                </a:solidFill>
              </a:rPr>
              <a:t> − This defines the position of the entire column (</a:t>
            </a:r>
            <a:r>
              <a:rPr lang="en-US" sz="1800" i="1" dirty="0">
                <a:solidFill>
                  <a:schemeClr val="tx1"/>
                </a:solidFill>
              </a:rPr>
              <a:t>Start, End, None</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This element contains the following sub elements −</a:t>
            </a:r>
          </a:p>
          <a:p>
            <a:pPr marL="1257300" lvl="2" indent="-342900" algn="l">
              <a:buClr>
                <a:srgbClr val="0070C0"/>
              </a:buClr>
              <a:buSzPct val="80000"/>
              <a:buFont typeface="Wingdings" pitchFamily="2" charset="2"/>
              <a:buChar char="u"/>
            </a:pPr>
            <a:r>
              <a:rPr lang="en-US" sz="1800" i="1" dirty="0">
                <a:solidFill>
                  <a:schemeClr val="tx1"/>
                </a:solidFill>
              </a:rPr>
              <a:t>&lt;bucket&gt;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i="1" dirty="0">
                <a:solidFill>
                  <a:schemeClr val="tx1"/>
                </a:solidFill>
              </a:rPr>
              <a:t>&lt;</a:t>
            </a:r>
            <a:r>
              <a:rPr lang="en-US" sz="1800" i="1" dirty="0" err="1">
                <a:solidFill>
                  <a:schemeClr val="tx1"/>
                </a:solidFill>
              </a:rPr>
              <a:t>crosstabColumnHeader</a:t>
            </a:r>
            <a:r>
              <a:rPr lang="en-US" sz="1800" i="1" dirty="0">
                <a:solidFill>
                  <a:schemeClr val="tx1"/>
                </a:solidFill>
              </a:rPr>
              <a:t>&gt;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i="1" dirty="0">
                <a:solidFill>
                  <a:schemeClr val="tx1"/>
                </a:solidFill>
              </a:rPr>
              <a:t>&lt;</a:t>
            </a:r>
            <a:r>
              <a:rPr lang="en-US" sz="1800" i="1" dirty="0" err="1">
                <a:solidFill>
                  <a:schemeClr val="tx1"/>
                </a:solidFill>
              </a:rPr>
              <a:t>crosstabTotalColumnHeader</a:t>
            </a:r>
            <a:r>
              <a:rPr lang="en-US" sz="1800" i="1" dirty="0">
                <a:solidFill>
                  <a:schemeClr val="tx1"/>
                </a:solidFill>
              </a:rPr>
              <a:t>&gt;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63657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Crosstab</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50155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Sub Elements (5)</a:t>
            </a:r>
          </a:p>
          <a:p>
            <a:pPr marL="800100" lvl="1" indent="-342900" algn="l">
              <a:buClr>
                <a:srgbClr val="0070C0"/>
              </a:buClr>
              <a:buSzPct val="80000"/>
              <a:buFont typeface="Wingdings" pitchFamily="2" charset="2"/>
              <a:buChar char="u"/>
            </a:pPr>
            <a:r>
              <a:rPr lang="en-US" sz="1800" b="1" dirty="0">
                <a:solidFill>
                  <a:schemeClr val="tx1"/>
                </a:solidFill>
              </a:rPr>
              <a:t>&lt;measure&gt;</a:t>
            </a:r>
            <a:r>
              <a:rPr lang="en-US" sz="1800" dirty="0">
                <a:solidFill>
                  <a:schemeClr val="tx1"/>
                </a:solidFill>
              </a:rPr>
              <a:t> − This element defines the calculation to be performed across rows and columns. Attributes for this element include −</a:t>
            </a:r>
          </a:p>
          <a:p>
            <a:pPr marL="1257300" lvl="2" indent="-342900" algn="l">
              <a:buClr>
                <a:srgbClr val="0070C0"/>
              </a:buClr>
              <a:buSzPct val="80000"/>
              <a:buFont typeface="Wingdings" pitchFamily="2" charset="2"/>
              <a:buChar char="u"/>
            </a:pPr>
            <a:r>
              <a:rPr lang="en-US" sz="1800" i="1" dirty="0">
                <a:solidFill>
                  <a:schemeClr val="tx1"/>
                </a:solidFill>
              </a:rPr>
              <a:t>name</a:t>
            </a:r>
            <a:r>
              <a:rPr lang="en-US" sz="1800" dirty="0">
                <a:solidFill>
                  <a:schemeClr val="tx1"/>
                </a:solidFill>
              </a:rPr>
              <a:t> − This defines the measure name.</a:t>
            </a:r>
          </a:p>
          <a:p>
            <a:pPr marL="1257300" lvl="2" indent="-342900" algn="l">
              <a:buClr>
                <a:srgbClr val="0070C0"/>
              </a:buClr>
              <a:buSzPct val="80000"/>
              <a:buFont typeface="Wingdings" pitchFamily="2" charset="2"/>
              <a:buChar char="u"/>
            </a:pPr>
            <a:r>
              <a:rPr lang="en-US" sz="1800" i="1" dirty="0">
                <a:solidFill>
                  <a:schemeClr val="tx1"/>
                </a:solidFill>
              </a:rPr>
              <a:t>class</a:t>
            </a:r>
            <a:r>
              <a:rPr lang="en-US" sz="1800" dirty="0">
                <a:solidFill>
                  <a:schemeClr val="tx1"/>
                </a:solidFill>
              </a:rPr>
              <a:t> − This indicates the measure class.</a:t>
            </a:r>
          </a:p>
          <a:p>
            <a:pPr marL="1257300" lvl="2" indent="-342900" algn="l">
              <a:buClr>
                <a:srgbClr val="0070C0"/>
              </a:buClr>
              <a:buSzPct val="80000"/>
              <a:buFont typeface="Wingdings" pitchFamily="2" charset="2"/>
              <a:buChar char="u"/>
            </a:pPr>
            <a:r>
              <a:rPr lang="en-US" sz="1800" i="1" dirty="0">
                <a:solidFill>
                  <a:schemeClr val="tx1"/>
                </a:solidFill>
              </a:rPr>
              <a:t>calculation</a:t>
            </a:r>
            <a:r>
              <a:rPr lang="en-US" sz="1800" dirty="0">
                <a:solidFill>
                  <a:schemeClr val="tx1"/>
                </a:solidFill>
              </a:rPr>
              <a:t> − This indicates the calculation to be performed between crosstab cell values. Its values could be any of these - </a:t>
            </a:r>
            <a:r>
              <a:rPr lang="en-US" sz="1800" i="1" dirty="0">
                <a:solidFill>
                  <a:schemeClr val="tx1"/>
                </a:solidFill>
              </a:rPr>
              <a:t>Nothing, Count, </a:t>
            </a:r>
            <a:r>
              <a:rPr lang="en-US" sz="1800" i="1" dirty="0" err="1">
                <a:solidFill>
                  <a:schemeClr val="tx1"/>
                </a:solidFill>
              </a:rPr>
              <a:t>DistinctCount</a:t>
            </a:r>
            <a:r>
              <a:rPr lang="en-US" sz="1800" i="1" dirty="0">
                <a:solidFill>
                  <a:schemeClr val="tx1"/>
                </a:solidFill>
              </a:rPr>
              <a:t>, Sum, Average, Lowest, Highest, </a:t>
            </a:r>
            <a:r>
              <a:rPr lang="en-US" sz="1800" i="1" dirty="0" err="1">
                <a:solidFill>
                  <a:schemeClr val="tx1"/>
                </a:solidFill>
              </a:rPr>
              <a:t>StandardDeviation</a:t>
            </a:r>
            <a:r>
              <a:rPr lang="en-US" sz="1800" i="1" dirty="0">
                <a:solidFill>
                  <a:schemeClr val="tx1"/>
                </a:solidFill>
              </a:rPr>
              <a:t>, Variance,</a:t>
            </a:r>
            <a:r>
              <a:rPr lang="en-US" sz="1800" dirty="0">
                <a:solidFill>
                  <a:schemeClr val="tx1"/>
                </a:solidFill>
              </a:rPr>
              <a:t> and </a:t>
            </a:r>
            <a:r>
              <a:rPr lang="en-US" sz="1800" i="1" dirty="0">
                <a:solidFill>
                  <a:schemeClr val="tx1"/>
                </a:solidFill>
              </a:rPr>
              <a:t>First</a:t>
            </a:r>
            <a:r>
              <a:rPr lang="en-US" sz="1800" dirty="0">
                <a:solidFill>
                  <a:schemeClr val="tx1"/>
                </a:solidFill>
              </a:rPr>
              <a:t>. Default value is </a:t>
            </a:r>
            <a:r>
              <a:rPr lang="en-US" sz="1800" b="1" dirty="0">
                <a:solidFill>
                  <a:schemeClr val="tx1"/>
                </a:solidFill>
              </a:rPr>
              <a:t>Nothing</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crosstabCell</a:t>
            </a:r>
            <a:r>
              <a:rPr lang="en-US" sz="1800" b="1" dirty="0">
                <a:solidFill>
                  <a:schemeClr val="tx1"/>
                </a:solidFill>
              </a:rPr>
              <a:t>&gt;</a:t>
            </a:r>
            <a:r>
              <a:rPr lang="en-US" sz="1800" dirty="0">
                <a:solidFill>
                  <a:schemeClr val="tx1"/>
                </a:solidFill>
              </a:rPr>
              <a:t> − This element defines how data in non-header cells will be laid out. Attributes for this element include −</a:t>
            </a:r>
          </a:p>
          <a:p>
            <a:pPr marL="1257300" lvl="2" indent="-342900" algn="l">
              <a:buClr>
                <a:srgbClr val="0070C0"/>
              </a:buClr>
              <a:buSzPct val="80000"/>
              <a:buFont typeface="Wingdings" pitchFamily="2" charset="2"/>
              <a:buChar char="u"/>
            </a:pPr>
            <a:r>
              <a:rPr lang="en-US" sz="1800" i="1" dirty="0" err="1">
                <a:solidFill>
                  <a:schemeClr val="tx1"/>
                </a:solidFill>
              </a:rPr>
              <a:t>columnTotalGroup</a:t>
            </a:r>
            <a:r>
              <a:rPr lang="en-US" sz="1800" dirty="0">
                <a:solidFill>
                  <a:schemeClr val="tx1"/>
                </a:solidFill>
              </a:rPr>
              <a:t> − This indicates the group to use to calculate the column total.</a:t>
            </a:r>
          </a:p>
          <a:p>
            <a:pPr marL="1257300" lvl="2" indent="-342900" algn="l">
              <a:buClr>
                <a:srgbClr val="0070C0"/>
              </a:buClr>
              <a:buSzPct val="80000"/>
              <a:buFont typeface="Wingdings" pitchFamily="2" charset="2"/>
              <a:buChar char="u"/>
            </a:pPr>
            <a:r>
              <a:rPr lang="en-US" sz="1800" i="1" dirty="0">
                <a:solidFill>
                  <a:schemeClr val="tx1"/>
                </a:solidFill>
              </a:rPr>
              <a:t>height</a:t>
            </a:r>
            <a:r>
              <a:rPr lang="en-US" sz="1800" dirty="0">
                <a:solidFill>
                  <a:schemeClr val="tx1"/>
                </a:solidFill>
              </a:rPr>
              <a:t> − This defines the height of the cell.</a:t>
            </a:r>
          </a:p>
          <a:p>
            <a:pPr marL="1257300" lvl="2" indent="-342900" algn="l">
              <a:buClr>
                <a:srgbClr val="0070C0"/>
              </a:buClr>
              <a:buSzPct val="80000"/>
              <a:buFont typeface="Wingdings" pitchFamily="2" charset="2"/>
              <a:buChar char="u"/>
            </a:pPr>
            <a:r>
              <a:rPr lang="en-US" sz="1800" i="1" dirty="0" err="1">
                <a:solidFill>
                  <a:schemeClr val="tx1"/>
                </a:solidFill>
              </a:rPr>
              <a:t>rowTotalGroup</a:t>
            </a:r>
            <a:r>
              <a:rPr lang="en-US" sz="1800" dirty="0">
                <a:solidFill>
                  <a:schemeClr val="tx1"/>
                </a:solidFill>
              </a:rPr>
              <a:t> − This indicates the group to use to calculate the row total.</a:t>
            </a:r>
          </a:p>
          <a:p>
            <a:pPr marL="1257300" lvl="2" indent="-342900" algn="l">
              <a:buClr>
                <a:srgbClr val="0070C0"/>
              </a:buClr>
              <a:buSzPct val="80000"/>
              <a:buFont typeface="Wingdings" pitchFamily="2" charset="2"/>
              <a:buChar char="u"/>
            </a:pPr>
            <a:r>
              <a:rPr lang="en-US" sz="1800" i="1" dirty="0">
                <a:solidFill>
                  <a:schemeClr val="tx1"/>
                </a:solidFill>
              </a:rPr>
              <a:t>width</a:t>
            </a:r>
            <a:r>
              <a:rPr lang="en-US" sz="1800" dirty="0">
                <a:solidFill>
                  <a:schemeClr val="tx1"/>
                </a:solidFill>
              </a:rPr>
              <a:t> − This defines the width of the cell.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3670388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6682</TotalTime>
  <Words>1167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佈景主題</vt:lpstr>
      <vt:lpstr>23 Crosstab</vt:lpstr>
      <vt:lpstr>23 Crosstab</vt:lpstr>
      <vt:lpstr>23 Crosstab</vt:lpstr>
      <vt:lpstr>23 Crosstab</vt:lpstr>
      <vt:lpstr>23 Crosstab</vt:lpstr>
      <vt:lpstr>23 Crosstab</vt:lpstr>
      <vt:lpstr>23 Crosstab</vt:lpstr>
      <vt:lpstr>23 Crosstab</vt:lpstr>
      <vt:lpstr>23 Crosstab</vt:lpstr>
      <vt:lpstr>23 Crosstab</vt:lpstr>
      <vt:lpstr>23 Crosstab</vt:lpstr>
      <vt:lpstr>23 Crosstab</vt:lpstr>
      <vt:lpstr>23.1 jasper_report_template.jrxml</vt:lpstr>
      <vt:lpstr>23.1 jasper_report_template.jrxml</vt:lpstr>
      <vt:lpstr>23.1 jasper_report_template.jrxml</vt:lpstr>
      <vt:lpstr>23.1 jasper_report_template.jrxml</vt:lpstr>
      <vt:lpstr>23.2 JasperReportFill.java</vt:lpstr>
      <vt:lpstr>23.2 JasperReportFill.java</vt:lpstr>
      <vt:lpstr>23.3 POJO DataBean.java</vt:lpstr>
      <vt:lpstr>23.3 DataBean.java</vt:lpstr>
      <vt:lpstr>23.4 DataBeanList.java</vt:lpstr>
      <vt:lpstr>23.4 DataBeanList.java</vt:lpstr>
      <vt:lpstr>23.5 buid_Crosstab.xml</vt:lpstr>
      <vt:lpstr>23.5 build_Crosstab.xml</vt:lpstr>
      <vt:lpstr>23.6 exe_Crosstab.bat</vt:lpstr>
      <vt:lpstr>23.6 exe_Crosstab.bat</vt:lpstr>
      <vt:lpstr>23.7 Run exe_Crosstab.bat</vt:lpstr>
      <vt:lpstr>23.7 Run exe_Crosstab.bat</vt:lpstr>
      <vt:lpstr>23.7 Run exe_Crosstab.bat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2004</cp:revision>
  <dcterms:created xsi:type="dcterms:W3CDTF">2018-09-28T16:40:41Z</dcterms:created>
  <dcterms:modified xsi:type="dcterms:W3CDTF">2019-01-02T01:00:13Z</dcterms:modified>
</cp:coreProperties>
</file>