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90" r:id="rId4"/>
    <p:sldId id="343" r:id="rId5"/>
    <p:sldId id="344" r:id="rId6"/>
    <p:sldId id="345" r:id="rId7"/>
    <p:sldId id="321" r:id="rId8"/>
    <p:sldId id="342" r:id="rId9"/>
    <p:sldId id="347" r:id="rId10"/>
    <p:sldId id="348" r:id="rId11"/>
    <p:sldId id="346" r:id="rId12"/>
    <p:sldId id="349" r:id="rId13"/>
    <p:sldId id="350" r:id="rId14"/>
    <p:sldId id="351" r:id="rId15"/>
    <p:sldId id="352" r:id="rId16"/>
    <p:sldId id="353" r:id="rId17"/>
    <p:sldId id="354" r:id="rId18"/>
    <p:sldId id="355" r:id="rId19"/>
    <p:sldId id="356" r:id="rId20"/>
    <p:sldId id="357"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0" d="100"/>
          <a:sy n="90" d="100"/>
        </p:scale>
        <p:origin x="2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Internationalization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DC4486-65D7-41F7-91FB-A4DDD22D1EA0}"/>
              </a:ext>
            </a:extLst>
          </p:cNvPr>
          <p:cNvPicPr>
            <a:picLocks noChangeAspect="1"/>
          </p:cNvPicPr>
          <p:nvPr/>
        </p:nvPicPr>
        <p:blipFill>
          <a:blip r:embed="rId2"/>
          <a:stretch>
            <a:fillRect/>
          </a:stretch>
        </p:blipFill>
        <p:spPr>
          <a:xfrm>
            <a:off x="3995936" y="3274487"/>
            <a:ext cx="4861427" cy="324690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24.2 </a:t>
            </a:r>
            <a:r>
              <a:rPr lang="en-US" altLang="zh-TW" b="1" dirty="0" err="1">
                <a:solidFill>
                  <a:srgbClr val="FFFF00"/>
                </a:solidFill>
              </a:rPr>
              <a:t>localizationdemo.properties</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the above file, the </a:t>
            </a:r>
            <a:r>
              <a:rPr lang="en-US" sz="1800" i="1" dirty="0" err="1">
                <a:solidFill>
                  <a:schemeClr val="tx1"/>
                </a:solidFill>
              </a:rPr>
              <a:t>resourceBundle</a:t>
            </a:r>
            <a:r>
              <a:rPr lang="en-US" sz="1800" dirty="0">
                <a:solidFill>
                  <a:schemeClr val="tx1"/>
                </a:solidFill>
              </a:rPr>
              <a:t> attribute of the &lt;</a:t>
            </a:r>
            <a:r>
              <a:rPr lang="en-US" sz="1800" dirty="0" err="1">
                <a:solidFill>
                  <a:schemeClr val="tx1"/>
                </a:solidFill>
              </a:rPr>
              <a:t>jasperReport</a:t>
            </a:r>
            <a:r>
              <a:rPr lang="en-US" sz="1800" dirty="0">
                <a:solidFill>
                  <a:schemeClr val="tx1"/>
                </a:solidFill>
              </a:rPr>
              <a:t>&gt; element tells JasperReports where to get the localized strings to use for the report. We need to create a property file with a root name matching the value of the attribute. </a:t>
            </a:r>
          </a:p>
          <a:p>
            <a:pPr marL="342900" indent="-342900" algn="l">
              <a:buClr>
                <a:srgbClr val="0070C0"/>
              </a:buClr>
              <a:buSzPct val="80000"/>
              <a:buFont typeface="Wingdings" pitchFamily="2" charset="2"/>
              <a:buChar char="u"/>
            </a:pPr>
            <a:r>
              <a:rPr lang="en-US" sz="1800" dirty="0">
                <a:solidFill>
                  <a:schemeClr val="tx1"/>
                </a:solidFill>
              </a:rPr>
              <a:t>This file must exist anywhere in the CLASSPATH when filling the report. In this example, the property file </a:t>
            </a:r>
            <a:r>
              <a:rPr lang="en-US" sz="1800" b="1" dirty="0" err="1">
                <a:solidFill>
                  <a:schemeClr val="tx1"/>
                </a:solidFill>
              </a:rPr>
              <a:t>localizationdemo.properties</a:t>
            </a:r>
            <a:r>
              <a:rPr lang="en-US" sz="1800" dirty="0">
                <a:solidFill>
                  <a:schemeClr val="tx1"/>
                </a:solidFill>
              </a:rPr>
              <a:t> is saved under the directory </a:t>
            </a:r>
            <a:r>
              <a:rPr lang="en-US" sz="1800" b="1" dirty="0">
                <a:solidFill>
                  <a:schemeClr val="tx1"/>
                </a:solidFill>
              </a:rPr>
              <a:t>C:\tools\jasperreports-5.0.1\test</a:t>
            </a:r>
            <a:r>
              <a:rPr lang="en-US" sz="1800" dirty="0">
                <a:solidFill>
                  <a:schemeClr val="tx1"/>
                </a:solidFill>
              </a:rPr>
              <a:t>. The contents of this file are as follows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9" name="副標題 2">
            <a:extLst>
              <a:ext uri="{FF2B5EF4-FFF2-40B4-BE49-F238E27FC236}">
                <a16:creationId xmlns:a16="http://schemas.microsoft.com/office/drawing/2014/main" id="{134AF418-4456-4CD2-80F2-AAE55A737243}"/>
              </a:ext>
            </a:extLst>
          </p:cNvPr>
          <p:cNvSpPr txBox="1">
            <a:spLocks/>
          </p:cNvSpPr>
          <p:nvPr/>
        </p:nvSpPr>
        <p:spPr>
          <a:xfrm>
            <a:off x="709048" y="3304002"/>
            <a:ext cx="3934960" cy="285651"/>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313131"/>
                </a:solidFill>
                <a:latin typeface="Menlo"/>
              </a:rPr>
              <a:t>localization</a:t>
            </a:r>
            <a:r>
              <a:rPr lang="en-US" altLang="en-US" sz="1800" dirty="0">
                <a:solidFill>
                  <a:srgbClr val="666600"/>
                </a:solidFill>
                <a:latin typeface="Menlo"/>
              </a:rPr>
              <a:t>.</a:t>
            </a:r>
            <a:r>
              <a:rPr lang="en-US" altLang="en-US" sz="1800" dirty="0">
                <a:solidFill>
                  <a:srgbClr val="313131"/>
                </a:solidFill>
                <a:latin typeface="Menlo"/>
              </a:rPr>
              <a:t>text1 </a:t>
            </a:r>
            <a:r>
              <a:rPr lang="en-US" altLang="en-US" sz="1800" dirty="0">
                <a:solidFill>
                  <a:srgbClr val="666600"/>
                </a:solidFill>
                <a:latin typeface="Menlo"/>
              </a:rPr>
              <a:t>=</a:t>
            </a:r>
            <a:r>
              <a:rPr lang="en-US" altLang="en-US" sz="1800" dirty="0">
                <a:solidFill>
                  <a:srgbClr val="313131"/>
                </a:solidFill>
                <a:latin typeface="Menlo"/>
              </a:rPr>
              <a:t> </a:t>
            </a:r>
            <a:r>
              <a:rPr lang="en-US" altLang="en-US" sz="1800" dirty="0">
                <a:solidFill>
                  <a:srgbClr val="7F0055"/>
                </a:solidFill>
                <a:latin typeface="Menlo"/>
              </a:rPr>
              <a:t>This</a:t>
            </a:r>
            <a:r>
              <a:rPr lang="en-US" altLang="en-US" sz="1800" dirty="0">
                <a:solidFill>
                  <a:srgbClr val="313131"/>
                </a:solidFill>
                <a:latin typeface="Menlo"/>
              </a:rPr>
              <a:t> </a:t>
            </a:r>
            <a:r>
              <a:rPr lang="en-US" altLang="en-US" sz="1800" dirty="0">
                <a:solidFill>
                  <a:srgbClr val="000088"/>
                </a:solidFill>
                <a:latin typeface="Menlo"/>
              </a:rPr>
              <a:t>is</a:t>
            </a:r>
            <a:r>
              <a:rPr lang="en-US" altLang="en-US" sz="1800" dirty="0">
                <a:solidFill>
                  <a:srgbClr val="313131"/>
                </a:solidFill>
                <a:latin typeface="Menlo"/>
              </a:rPr>
              <a:t> </a:t>
            </a:r>
            <a:r>
              <a:rPr lang="en-US" altLang="en-US" sz="1800" dirty="0">
                <a:solidFill>
                  <a:srgbClr val="7F0055"/>
                </a:solidFill>
                <a:latin typeface="Menlo"/>
              </a:rPr>
              <a:t>English</a:t>
            </a:r>
            <a:r>
              <a:rPr lang="en-US" altLang="en-US" sz="1800" dirty="0">
                <a:solidFill>
                  <a:srgbClr val="313131"/>
                </a:solidFill>
                <a:latin typeface="Menlo"/>
              </a:rPr>
              <a:t> text</a:t>
            </a:r>
            <a:r>
              <a:rPr lang="en-US" altLang="en-US" sz="1800" dirty="0">
                <a:solidFill>
                  <a:srgbClr val="666600"/>
                </a:solidFill>
                <a:latin typeface="Menlo"/>
              </a:rPr>
              <a:t>.</a:t>
            </a:r>
            <a:r>
              <a:rPr lang="en-US" altLang="en-US" sz="800" dirty="0">
                <a:solidFill>
                  <a:schemeClr val="tx1"/>
                </a:solidFill>
              </a:rPr>
              <a:t> </a:t>
            </a:r>
            <a:endParaRPr lang="en-US" altLang="en-US" sz="4400" dirty="0">
              <a:solidFill>
                <a:schemeClr val="tx1"/>
              </a:solidFill>
              <a:latin typeface="Arial" panose="020B0604020202020204" pitchFamily="34" charset="0"/>
            </a:endParaRPr>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29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24.2 </a:t>
            </a:r>
            <a:r>
              <a:rPr lang="en-US" altLang="zh-TW" b="1" dirty="0" err="1">
                <a:solidFill>
                  <a:srgbClr val="FFFF00"/>
                </a:solidFill>
              </a:rPr>
              <a:t>localizationdemo.properties</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syntax to obtain the value for </a:t>
            </a:r>
            <a:r>
              <a:rPr lang="en-US" sz="1800" dirty="0" err="1">
                <a:solidFill>
                  <a:schemeClr val="tx1"/>
                </a:solidFill>
              </a:rPr>
              <a:t>resourceBundle</a:t>
            </a:r>
            <a:r>
              <a:rPr lang="en-US" sz="1800" dirty="0">
                <a:solidFill>
                  <a:schemeClr val="tx1"/>
                </a:solidFill>
              </a:rPr>
              <a:t> properties is $R{key}.</a:t>
            </a:r>
          </a:p>
          <a:p>
            <a:pPr marL="342900" indent="-342900" algn="l">
              <a:buClr>
                <a:srgbClr val="0070C0"/>
              </a:buClr>
              <a:buSzPct val="80000"/>
              <a:buFont typeface="Wingdings" pitchFamily="2" charset="2"/>
              <a:buChar char="u"/>
            </a:pPr>
            <a:r>
              <a:rPr lang="en-US" sz="1800" dirty="0">
                <a:solidFill>
                  <a:schemeClr val="tx1"/>
                </a:solidFill>
              </a:rPr>
              <a:t>To let JasperReports know what locale we wish to use, we need to assign a value to a built-in parameter.</a:t>
            </a:r>
          </a:p>
          <a:p>
            <a:pPr marL="342900" indent="-342900" algn="l">
              <a:buClr>
                <a:srgbClr val="0070C0"/>
              </a:buClr>
              <a:buSzPct val="80000"/>
              <a:buFont typeface="Wingdings" pitchFamily="2" charset="2"/>
              <a:buChar char="u"/>
            </a:pPr>
            <a:r>
              <a:rPr lang="en-US" sz="1800" dirty="0">
                <a:solidFill>
                  <a:schemeClr val="tx1"/>
                </a:solidFill>
              </a:rPr>
              <a:t> This parameter's name is defined as a constant called REPORT_LOCALE, and this constant is defined in the </a:t>
            </a:r>
            <a:r>
              <a:rPr lang="en-US" sz="1800" i="1" dirty="0" err="1">
                <a:solidFill>
                  <a:schemeClr val="tx1"/>
                </a:solidFill>
              </a:rPr>
              <a:t>net.sf.jasperreports.engine.JRParameter</a:t>
            </a:r>
            <a:r>
              <a:rPr lang="en-US" sz="1800" i="1" dirty="0">
                <a:solidFill>
                  <a:schemeClr val="tx1"/>
                </a:solidFill>
              </a:rPr>
              <a:t> </a:t>
            </a:r>
            <a:r>
              <a:rPr lang="en-US" sz="1800" dirty="0">
                <a:solidFill>
                  <a:schemeClr val="tx1"/>
                </a:solidFill>
              </a:rPr>
              <a:t>class. </a:t>
            </a:r>
          </a:p>
          <a:p>
            <a:pPr marL="342900" indent="-342900" algn="l">
              <a:buClr>
                <a:srgbClr val="0070C0"/>
              </a:buClr>
              <a:buSzPct val="80000"/>
              <a:buFont typeface="Wingdings" pitchFamily="2" charset="2"/>
              <a:buChar char="u"/>
            </a:pPr>
            <a:r>
              <a:rPr lang="en-US" sz="1800" dirty="0">
                <a:solidFill>
                  <a:schemeClr val="tx1"/>
                </a:solidFill>
              </a:rPr>
              <a:t>The constant's value must be an instance of </a:t>
            </a:r>
            <a:r>
              <a:rPr lang="en-US" sz="1800" i="1" dirty="0" err="1">
                <a:solidFill>
                  <a:schemeClr val="tx1"/>
                </a:solidFill>
              </a:rPr>
              <a:t>java.util.Locale</a:t>
            </a:r>
            <a:r>
              <a:rPr lang="en-US" sz="1800" dirty="0">
                <a:solidFill>
                  <a:schemeClr val="tx1"/>
                </a:solidFill>
              </a:rPr>
              <a:t>.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88364840-8B68-431B-9A65-DCBA0D322D9A}"/>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903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24.3 JasperReportFillI18.java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3862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24.3 JasperReportFillI18.java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Let's save this file </a:t>
            </a:r>
            <a:r>
              <a:rPr lang="en-US" sz="1800" b="1" dirty="0">
                <a:solidFill>
                  <a:schemeClr val="tx1"/>
                </a:solidFill>
              </a:rPr>
              <a:t>JasperReportFillI18.java</a:t>
            </a:r>
            <a:r>
              <a:rPr lang="en-US" sz="1800" dirty="0">
                <a:solidFill>
                  <a:schemeClr val="tx1"/>
                </a:solidFill>
              </a:rPr>
              <a:t> to C:\tools\jasperreports-5.0.1\test\src\com\tutorialspoint directory. </a:t>
            </a:r>
          </a:p>
          <a:p>
            <a:pPr marL="342900" indent="-342900" algn="l">
              <a:buClr>
                <a:srgbClr val="0070C0"/>
              </a:buClr>
              <a:buSzPct val="80000"/>
              <a:buFont typeface="Wingdings" pitchFamily="2" charset="2"/>
              <a:buChar char="u"/>
            </a:pPr>
            <a:r>
              <a:rPr lang="en-US" sz="1800" dirty="0">
                <a:solidFill>
                  <a:schemeClr val="tx1"/>
                </a:solidFill>
              </a:rPr>
              <a:t>The contents of the file are as follows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D27C6BE-A0C4-4605-90E1-A65A60209B01}"/>
              </a:ext>
            </a:extLst>
          </p:cNvPr>
          <p:cNvPicPr>
            <a:picLocks noChangeAspect="1"/>
          </p:cNvPicPr>
          <p:nvPr/>
        </p:nvPicPr>
        <p:blipFill>
          <a:blip r:embed="rId2"/>
          <a:stretch>
            <a:fillRect/>
          </a:stretch>
        </p:blipFill>
        <p:spPr>
          <a:xfrm>
            <a:off x="1546732" y="2526328"/>
            <a:ext cx="5796136" cy="3410449"/>
          </a:xfrm>
          <a:prstGeom prst="rect">
            <a:avLst/>
          </a:prstGeom>
          <a:ln>
            <a:solidFill>
              <a:srgbClr val="C00000"/>
            </a:solidFill>
          </a:ln>
        </p:spPr>
      </p:pic>
    </p:spTree>
    <p:extLst>
      <p:ext uri="{BB962C8B-B14F-4D97-AF65-F5344CB8AC3E}">
        <p14:creationId xmlns:p14="http://schemas.microsoft.com/office/powerpoint/2010/main" val="10750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24.4 build_International.xml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2856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24.4 build_International.xml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build_International.xml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312F19B-37DB-43C4-8B1D-8E2C88B228A0}"/>
              </a:ext>
            </a:extLst>
          </p:cNvPr>
          <p:cNvPicPr>
            <a:picLocks noChangeAspect="1"/>
          </p:cNvPicPr>
          <p:nvPr/>
        </p:nvPicPr>
        <p:blipFill>
          <a:blip r:embed="rId2"/>
          <a:stretch>
            <a:fillRect/>
          </a:stretch>
        </p:blipFill>
        <p:spPr>
          <a:xfrm>
            <a:off x="1115616" y="1916832"/>
            <a:ext cx="7302484" cy="4283188"/>
          </a:xfrm>
          <a:prstGeom prst="rect">
            <a:avLst/>
          </a:prstGeom>
          <a:ln>
            <a:solidFill>
              <a:srgbClr val="C00000"/>
            </a:solidFill>
          </a:ln>
        </p:spPr>
      </p:pic>
    </p:spTree>
    <p:extLst>
      <p:ext uri="{BB962C8B-B14F-4D97-AF65-F5344CB8AC3E}">
        <p14:creationId xmlns:p14="http://schemas.microsoft.com/office/powerpoint/2010/main" val="148132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24.5 exe_International.bat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090430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24.5 exe_International.bat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exe_International.bat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https://www.tutorialspoint.com/jasper_reports/index.htm</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CB385B7-D939-47A5-993F-288635EA7311}"/>
              </a:ext>
            </a:extLst>
          </p:cNvPr>
          <p:cNvPicPr>
            <a:picLocks noChangeAspect="1"/>
          </p:cNvPicPr>
          <p:nvPr/>
        </p:nvPicPr>
        <p:blipFill>
          <a:blip r:embed="rId2"/>
          <a:stretch>
            <a:fillRect/>
          </a:stretch>
        </p:blipFill>
        <p:spPr>
          <a:xfrm>
            <a:off x="827584" y="1916832"/>
            <a:ext cx="7020272" cy="2977542"/>
          </a:xfrm>
          <a:prstGeom prst="rect">
            <a:avLst/>
          </a:prstGeom>
          <a:ln>
            <a:solidFill>
              <a:srgbClr val="C00000"/>
            </a:solidFill>
          </a:ln>
        </p:spPr>
      </p:pic>
    </p:spTree>
    <p:extLst>
      <p:ext uri="{BB962C8B-B14F-4D97-AF65-F5344CB8AC3E}">
        <p14:creationId xmlns:p14="http://schemas.microsoft.com/office/powerpoint/2010/main" val="234222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24.6 Run exe_International.bat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4150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24.6 Run exe_International.bat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exe_International.bat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https://www.tutorialspoint.com/jasper_reports/index.htm</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511F418-B4CB-4221-9E31-A059F8B0FA00}"/>
              </a:ext>
            </a:extLst>
          </p:cNvPr>
          <p:cNvPicPr>
            <a:picLocks noChangeAspect="1"/>
          </p:cNvPicPr>
          <p:nvPr/>
        </p:nvPicPr>
        <p:blipFill>
          <a:blip r:embed="rId2"/>
          <a:stretch>
            <a:fillRect/>
          </a:stretch>
        </p:blipFill>
        <p:spPr>
          <a:xfrm>
            <a:off x="1115616" y="1988840"/>
            <a:ext cx="7092280" cy="3687406"/>
          </a:xfrm>
          <a:prstGeom prst="rect">
            <a:avLst/>
          </a:prstGeom>
          <a:ln>
            <a:solidFill>
              <a:srgbClr val="C00000"/>
            </a:solidFill>
          </a:ln>
        </p:spPr>
      </p:pic>
    </p:spTree>
    <p:extLst>
      <p:ext uri="{BB962C8B-B14F-4D97-AF65-F5344CB8AC3E}">
        <p14:creationId xmlns:p14="http://schemas.microsoft.com/office/powerpoint/2010/main" val="146789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Internationalization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chapter discusses the Style.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https://www.tutorialspoint.com/jasper_reports/index.htm</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172780"/>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172409"/>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368811"/>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172780"/>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2730842"/>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139645"/>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288903"/>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24.6 Run exe_International.bat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Display English</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https://www.tutorialspoint.com/jasper_reports/index.htm</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10" name="Rectangle 1">
            <a:extLst>
              <a:ext uri="{FF2B5EF4-FFF2-40B4-BE49-F238E27FC236}">
                <a16:creationId xmlns:a16="http://schemas.microsoft.com/office/drawing/2014/main" id="{7C72A51D-661B-4CFA-B7B4-0E75116D26FD}"/>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832C1E9-F2AB-47DF-8BCC-3B7C27469D99}"/>
              </a:ext>
            </a:extLst>
          </p:cNvPr>
          <p:cNvPicPr>
            <a:picLocks noChangeAspect="1"/>
          </p:cNvPicPr>
          <p:nvPr/>
        </p:nvPicPr>
        <p:blipFill>
          <a:blip r:embed="rId2"/>
          <a:stretch>
            <a:fillRect/>
          </a:stretch>
        </p:blipFill>
        <p:spPr>
          <a:xfrm>
            <a:off x="1515348" y="1855973"/>
            <a:ext cx="5169878" cy="3807723"/>
          </a:xfrm>
          <a:prstGeom prst="rect">
            <a:avLst/>
          </a:prstGeom>
          <a:ln>
            <a:solidFill>
              <a:srgbClr val="C00000"/>
            </a:solidFill>
          </a:ln>
        </p:spPr>
      </p:pic>
    </p:spTree>
    <p:extLst>
      <p:ext uri="{BB962C8B-B14F-4D97-AF65-F5344CB8AC3E}">
        <p14:creationId xmlns:p14="http://schemas.microsoft.com/office/powerpoint/2010/main" val="42771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Internationalization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purpose of the report internationalization. Internationalized reports, once written can run everywhere.</a:t>
            </a:r>
          </a:p>
          <a:p>
            <a:pPr marL="342900" indent="-342900" algn="l">
              <a:buClr>
                <a:srgbClr val="0070C0"/>
              </a:buClr>
              <a:buSzPct val="80000"/>
              <a:buFont typeface="Wingdings" pitchFamily="2" charset="2"/>
              <a:buChar char="u"/>
            </a:pPr>
            <a:r>
              <a:rPr lang="en-US" sz="1800" dirty="0">
                <a:solidFill>
                  <a:schemeClr val="tx1"/>
                </a:solidFill>
              </a:rPr>
              <a:t>In the following steps, we have listed how to generate a report in different languages and also some other features of report internationalization −</a:t>
            </a:r>
          </a:p>
          <a:p>
            <a:pPr marL="800100" lvl="1" indent="-342900" algn="l">
              <a:buClr>
                <a:srgbClr val="0070C0"/>
              </a:buClr>
              <a:buSzPct val="80000"/>
              <a:buFont typeface="Wingdings" pitchFamily="2" charset="2"/>
              <a:buChar char="u"/>
            </a:pPr>
            <a:r>
              <a:rPr lang="en-US" sz="1800" dirty="0">
                <a:solidFill>
                  <a:schemeClr val="tx1"/>
                </a:solidFill>
              </a:rPr>
              <a:t>Associate a resource bundle </a:t>
            </a:r>
            <a:r>
              <a:rPr lang="en-US" sz="1800" i="1" dirty="0" err="1">
                <a:solidFill>
                  <a:schemeClr val="tx1"/>
                </a:solidFill>
              </a:rPr>
              <a:t>java.util.ResourceBundle</a:t>
            </a:r>
            <a:r>
              <a:rPr lang="en-US" sz="1800" dirty="0">
                <a:solidFill>
                  <a:schemeClr val="tx1"/>
                </a:solidFill>
              </a:rPr>
              <a:t> with the report template. There are two ways to associate the </a:t>
            </a:r>
            <a:r>
              <a:rPr lang="en-US" sz="1800" dirty="0" err="1">
                <a:solidFill>
                  <a:schemeClr val="tx1"/>
                </a:solidFill>
              </a:rPr>
              <a:t>java.util.ResourceBundle</a:t>
            </a:r>
            <a:r>
              <a:rPr lang="en-US" sz="1800" dirty="0">
                <a:solidFill>
                  <a:schemeClr val="tx1"/>
                </a:solidFill>
              </a:rPr>
              <a:t> object with the report template.</a:t>
            </a:r>
          </a:p>
          <a:p>
            <a:pPr marL="800100" lvl="1" indent="-342900" algn="l">
              <a:buClr>
                <a:srgbClr val="0070C0"/>
              </a:buClr>
              <a:buSzPct val="80000"/>
              <a:buFont typeface="Wingdings" pitchFamily="2" charset="2"/>
              <a:buChar char="u"/>
            </a:pPr>
            <a:r>
              <a:rPr lang="en-US" sz="1800" dirty="0">
                <a:solidFill>
                  <a:schemeClr val="tx1"/>
                </a:solidFill>
              </a:rPr>
              <a:t>At design time, by setting the </a:t>
            </a:r>
            <a:r>
              <a:rPr lang="en-US" sz="1800" i="1" dirty="0" err="1">
                <a:solidFill>
                  <a:schemeClr val="tx1"/>
                </a:solidFill>
              </a:rPr>
              <a:t>resourceBundle</a:t>
            </a:r>
            <a:r>
              <a:rPr lang="en-US" sz="1800" dirty="0">
                <a:solidFill>
                  <a:schemeClr val="tx1"/>
                </a:solidFill>
              </a:rPr>
              <a:t> attribute of the report template object to the base name of the target resource bundle.</a:t>
            </a:r>
          </a:p>
          <a:p>
            <a:pPr marL="800100" lvl="1" indent="-342900" algn="l">
              <a:buClr>
                <a:srgbClr val="0070C0"/>
              </a:buClr>
              <a:buSzPct val="80000"/>
              <a:buFont typeface="Wingdings" pitchFamily="2" charset="2"/>
              <a:buChar char="u"/>
            </a:pPr>
            <a:r>
              <a:rPr lang="en-US" sz="1800" dirty="0">
                <a:solidFill>
                  <a:schemeClr val="tx1"/>
                </a:solidFill>
              </a:rPr>
              <a:t>A dynamic/runtime association can be made by supplying a </a:t>
            </a:r>
            <a:r>
              <a:rPr lang="en-US" sz="1800" i="1" dirty="0" err="1">
                <a:solidFill>
                  <a:schemeClr val="tx1"/>
                </a:solidFill>
              </a:rPr>
              <a:t>java.util.ResourceBundle</a:t>
            </a:r>
            <a:r>
              <a:rPr lang="en-US" sz="1800" dirty="0">
                <a:solidFill>
                  <a:schemeClr val="tx1"/>
                </a:solidFill>
              </a:rPr>
              <a:t> object as the value for the REPORT_RESOURCE_BUNDLE parameter at report-filling time.</a:t>
            </a:r>
          </a:p>
          <a:p>
            <a:pPr marL="800100" lvl="1" indent="-342900" algn="l">
              <a:buClr>
                <a:srgbClr val="0070C0"/>
              </a:buClr>
              <a:buSzPct val="80000"/>
              <a:buFont typeface="Wingdings" pitchFamily="2" charset="2"/>
              <a:buChar char="u"/>
            </a:pPr>
            <a:r>
              <a:rPr lang="en-US" sz="1800" dirty="0">
                <a:solidFill>
                  <a:schemeClr val="tx1"/>
                </a:solidFill>
              </a:rPr>
              <a:t>If the report needs to be generated in a locale that is different from the current one, the built-in REPORT_LOCALE parameter can be used to specify the runtime locale when filling the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Internationalization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To facilitate report internationalization, a special syntax </a:t>
            </a:r>
            <a:r>
              <a:rPr lang="en-US" sz="1800" b="1" dirty="0">
                <a:solidFill>
                  <a:schemeClr val="tx1"/>
                </a:solidFill>
              </a:rPr>
              <a:t>$R{}</a:t>
            </a:r>
            <a:r>
              <a:rPr lang="en-US" sz="1800" dirty="0">
                <a:solidFill>
                  <a:schemeClr val="tx1"/>
                </a:solidFill>
              </a:rPr>
              <a:t> is available inside report expressions to reference </a:t>
            </a:r>
            <a:r>
              <a:rPr lang="en-US" sz="1800" i="1" dirty="0" err="1">
                <a:solidFill>
                  <a:schemeClr val="tx1"/>
                </a:solidFill>
              </a:rPr>
              <a:t>java.lang.String</a:t>
            </a:r>
            <a:r>
              <a:rPr lang="en-US" sz="1800" dirty="0" err="1">
                <a:solidFill>
                  <a:schemeClr val="tx1"/>
                </a:solidFill>
              </a:rPr>
              <a:t>resources</a:t>
            </a:r>
            <a:r>
              <a:rPr lang="en-US" sz="1800" dirty="0">
                <a:solidFill>
                  <a:schemeClr val="tx1"/>
                </a:solidFill>
              </a:rPr>
              <a:t> placed inside a </a:t>
            </a:r>
            <a:r>
              <a:rPr lang="en-US" sz="1800" i="1" dirty="0" err="1">
                <a:solidFill>
                  <a:schemeClr val="tx1"/>
                </a:solidFill>
              </a:rPr>
              <a:t>java.util.ResourceBundle</a:t>
            </a:r>
            <a:r>
              <a:rPr lang="en-US" sz="1800" dirty="0">
                <a:solidFill>
                  <a:schemeClr val="tx1"/>
                </a:solidFill>
              </a:rPr>
              <a:t> object associated with the report. </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$R{}</a:t>
            </a:r>
            <a:r>
              <a:rPr lang="en-US" sz="1800" dirty="0">
                <a:solidFill>
                  <a:schemeClr val="tx1"/>
                </a:solidFill>
              </a:rPr>
              <a:t> character syntax extracts the locale-specific resource from the resource bundle based on the key that must be put between the brackets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10" name="副標題 2">
            <a:extLst>
              <a:ext uri="{FF2B5EF4-FFF2-40B4-BE49-F238E27FC236}">
                <a16:creationId xmlns:a16="http://schemas.microsoft.com/office/drawing/2014/main" id="{F6E03FD8-9947-472A-99CA-2212B4DD4B31}"/>
              </a:ext>
            </a:extLst>
          </p:cNvPr>
          <p:cNvSpPr txBox="1">
            <a:spLocks/>
          </p:cNvSpPr>
          <p:nvPr/>
        </p:nvSpPr>
        <p:spPr>
          <a:xfrm>
            <a:off x="822412" y="3030384"/>
            <a:ext cx="7643192" cy="1063589"/>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000088"/>
                </a:solidFill>
                <a:latin typeface="Menlo"/>
              </a:rPr>
              <a:t>&lt;</a:t>
            </a:r>
            <a:r>
              <a:rPr lang="en-US" altLang="en-US" sz="1800" dirty="0" err="1">
                <a:solidFill>
                  <a:srgbClr val="000088"/>
                </a:solidFill>
                <a:latin typeface="Menlo"/>
              </a:rPr>
              <a:t>textFieldExpression</a:t>
            </a:r>
            <a:r>
              <a:rPr lang="en-US" altLang="en-US" sz="1800" dirty="0">
                <a:solidFill>
                  <a:srgbClr val="000088"/>
                </a:solidFill>
                <a:latin typeface="Menlo"/>
              </a:rPr>
              <a:t>&gt;</a:t>
            </a:r>
            <a:r>
              <a:rPr lang="en-US" altLang="en-US" sz="1800" dirty="0">
                <a:solidFill>
                  <a:srgbClr val="313131"/>
                </a:solidFill>
                <a:latin typeface="Menlo"/>
              </a:rPr>
              <a:t> </a:t>
            </a:r>
          </a:p>
          <a:p>
            <a:pPr lvl="0" algn="l" eaLnBrk="0" fontAlgn="base" hangingPunct="0">
              <a:spcBef>
                <a:spcPct val="0"/>
              </a:spcBef>
              <a:spcAft>
                <a:spcPct val="0"/>
              </a:spcAft>
            </a:pPr>
            <a:r>
              <a:rPr lang="en-US" altLang="en-US" sz="1800" dirty="0">
                <a:solidFill>
                  <a:srgbClr val="313131"/>
                </a:solidFill>
                <a:latin typeface="Menlo"/>
              </a:rPr>
              <a:t>    $R{</a:t>
            </a:r>
            <a:r>
              <a:rPr lang="en-US" altLang="en-US" sz="1800" dirty="0" err="1">
                <a:solidFill>
                  <a:srgbClr val="313131"/>
                </a:solidFill>
                <a:latin typeface="Menlo"/>
              </a:rPr>
              <a:t>report.title</a:t>
            </a:r>
            <a:r>
              <a:rPr lang="en-US" altLang="en-US" sz="1800" dirty="0">
                <a:solidFill>
                  <a:srgbClr val="313131"/>
                </a:solidFill>
                <a:latin typeface="Menlo"/>
              </a:rPr>
              <a:t>} </a:t>
            </a:r>
          </a:p>
          <a:p>
            <a:pPr lvl="0" algn="l" eaLnBrk="0" fontAlgn="base" hangingPunct="0">
              <a:spcBef>
                <a:spcPct val="0"/>
              </a:spcBef>
              <a:spcAft>
                <a:spcPct val="0"/>
              </a:spcAft>
            </a:pPr>
            <a:r>
              <a:rPr lang="en-US" altLang="en-US" sz="1800" dirty="0">
                <a:solidFill>
                  <a:srgbClr val="000088"/>
                </a:solidFill>
                <a:latin typeface="Menlo"/>
              </a:rPr>
              <a:t>&lt;/</a:t>
            </a:r>
            <a:r>
              <a:rPr lang="en-US" altLang="en-US" sz="1800" dirty="0" err="1">
                <a:solidFill>
                  <a:srgbClr val="000088"/>
                </a:solidFill>
                <a:latin typeface="Menlo"/>
              </a:rPr>
              <a:t>textFieldExpression</a:t>
            </a:r>
            <a:r>
              <a:rPr lang="en-US" altLang="en-US" sz="1800" dirty="0">
                <a:solidFill>
                  <a:srgbClr val="000088"/>
                </a:solidFill>
                <a:latin typeface="Menlo"/>
              </a:rPr>
              <a:t>&gt;</a:t>
            </a:r>
            <a:r>
              <a:rPr lang="en-US" altLang="en-US" sz="8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3936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Internationalization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above text field displays the title of the report by extracting the String value from the resource bundle associated with the report template based on the </a:t>
            </a:r>
            <a:r>
              <a:rPr lang="en-US" sz="1800" dirty="0" err="1">
                <a:solidFill>
                  <a:schemeClr val="tx1"/>
                </a:solidFill>
              </a:rPr>
              <a:t>runtimesupplied</a:t>
            </a:r>
            <a:r>
              <a:rPr lang="en-US" sz="1800" dirty="0">
                <a:solidFill>
                  <a:schemeClr val="tx1"/>
                </a:solidFill>
              </a:rPr>
              <a:t> locale and the </a:t>
            </a:r>
            <a:r>
              <a:rPr lang="en-US" sz="1800" i="1" dirty="0" err="1">
                <a:solidFill>
                  <a:schemeClr val="tx1"/>
                </a:solidFill>
              </a:rPr>
              <a:t>report.title</a:t>
            </a:r>
            <a:r>
              <a:rPr lang="en-US" sz="1800" dirty="0">
                <a:solidFill>
                  <a:schemeClr val="tx1"/>
                </a:solidFill>
              </a:rPr>
              <a:t> key. (1)</a:t>
            </a:r>
          </a:p>
          <a:p>
            <a:pPr marL="800100" lvl="1" indent="-342900" algn="l">
              <a:buClr>
                <a:srgbClr val="0070C0"/>
              </a:buClr>
              <a:buSzPct val="80000"/>
              <a:buFont typeface="Wingdings" pitchFamily="2" charset="2"/>
              <a:buChar char="u"/>
            </a:pPr>
            <a:r>
              <a:rPr lang="en-US" sz="1800" dirty="0">
                <a:solidFill>
                  <a:schemeClr val="tx1"/>
                </a:solidFill>
              </a:rPr>
              <a:t>Formatting messages in different languages based on the report locale, there's a built-in method inside the reports </a:t>
            </a:r>
            <a:r>
              <a:rPr lang="en-US" sz="1800" i="1" dirty="0" err="1">
                <a:solidFill>
                  <a:schemeClr val="tx1"/>
                </a:solidFill>
              </a:rPr>
              <a:t>net.sf.jasperreports.engine.fill.JRCalculator</a:t>
            </a:r>
            <a:r>
              <a:rPr lang="en-US" sz="1800" dirty="0">
                <a:solidFill>
                  <a:schemeClr val="tx1"/>
                </a:solidFill>
              </a:rPr>
              <a:t>. This method offers functionality similar to the </a:t>
            </a:r>
            <a:r>
              <a:rPr lang="en-US" sz="1800" i="1" dirty="0" err="1">
                <a:solidFill>
                  <a:schemeClr val="tx1"/>
                </a:solidFill>
              </a:rPr>
              <a:t>java.text.MessageFormat</a:t>
            </a:r>
            <a:r>
              <a:rPr lang="en-US" sz="1800" dirty="0">
                <a:solidFill>
                  <a:schemeClr val="tx1"/>
                </a:solidFill>
              </a:rPr>
              <a:t> class. This method, msg(), has three convenient signatures that allow you to use up to three message parameters in the messages.</a:t>
            </a:r>
          </a:p>
          <a:p>
            <a:pPr marL="800100" lvl="1" indent="-342900" algn="l">
              <a:buClr>
                <a:srgbClr val="0070C0"/>
              </a:buClr>
              <a:buSzPct val="80000"/>
              <a:buFont typeface="Wingdings" pitchFamily="2" charset="2"/>
              <a:buChar char="u"/>
            </a:pPr>
            <a:r>
              <a:rPr lang="en-US" sz="1800" dirty="0">
                <a:solidFill>
                  <a:schemeClr val="tx1"/>
                </a:solidFill>
              </a:rPr>
              <a:t>A built-in </a:t>
            </a:r>
            <a:r>
              <a:rPr lang="en-US" sz="1800" i="1" dirty="0">
                <a:solidFill>
                  <a:schemeClr val="tx1"/>
                </a:solidFill>
              </a:rPr>
              <a:t>str()</a:t>
            </a:r>
            <a:r>
              <a:rPr lang="en-US" sz="1800" dirty="0">
                <a:solidFill>
                  <a:schemeClr val="tx1"/>
                </a:solidFill>
              </a:rPr>
              <a:t> method (the equivalent of the $R{} syntax inside the report expressions), which gives access to the resource bundle content based on the report locale.</a:t>
            </a:r>
          </a:p>
          <a:p>
            <a:pPr marL="800100" lvl="1" indent="-342900" algn="l">
              <a:buClr>
                <a:srgbClr val="0070C0"/>
              </a:buClr>
              <a:buSzPct val="80000"/>
              <a:buFont typeface="Wingdings" pitchFamily="2" charset="2"/>
              <a:buChar char="u"/>
            </a:pPr>
            <a:r>
              <a:rPr lang="en-US" sz="1800" dirty="0">
                <a:solidFill>
                  <a:schemeClr val="tx1"/>
                </a:solidFill>
              </a:rPr>
              <a:t>For date and time formatting, the built-in REPORT_TIME_ZONE parameter can be used to ensure proper time transformations.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08409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Internationalization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above text field displays the title of the report by extracting the String value from the resource bundle associated with the report template based on the </a:t>
            </a:r>
            <a:r>
              <a:rPr lang="en-US" sz="1800" dirty="0" err="1">
                <a:solidFill>
                  <a:schemeClr val="tx1"/>
                </a:solidFill>
              </a:rPr>
              <a:t>runtimesupplied</a:t>
            </a:r>
            <a:r>
              <a:rPr lang="en-US" sz="1800" dirty="0">
                <a:solidFill>
                  <a:schemeClr val="tx1"/>
                </a:solidFill>
              </a:rPr>
              <a:t> locale and the </a:t>
            </a:r>
            <a:r>
              <a:rPr lang="en-US" sz="1800" i="1" dirty="0" err="1">
                <a:solidFill>
                  <a:schemeClr val="tx1"/>
                </a:solidFill>
              </a:rPr>
              <a:t>report.title</a:t>
            </a:r>
            <a:r>
              <a:rPr lang="en-US" sz="1800" dirty="0">
                <a:solidFill>
                  <a:schemeClr val="tx1"/>
                </a:solidFill>
              </a:rPr>
              <a:t> key. (2)</a:t>
            </a:r>
          </a:p>
          <a:p>
            <a:pPr marL="800100" lvl="1" indent="-342900" algn="l">
              <a:buClr>
                <a:srgbClr val="0070C0"/>
              </a:buClr>
              <a:buSzPct val="80000"/>
              <a:buFont typeface="Wingdings" pitchFamily="2" charset="2"/>
              <a:buChar char="u"/>
            </a:pPr>
            <a:r>
              <a:rPr lang="en-US" sz="1800" dirty="0">
                <a:solidFill>
                  <a:schemeClr val="tx1"/>
                </a:solidFill>
              </a:rPr>
              <a:t>In the generated output, the library keeps information about the text run direction so that documents generated in languages that have right-to-left writing (like Arabic and Hebrew) can be rendered properly.</a:t>
            </a:r>
          </a:p>
          <a:p>
            <a:pPr marL="800100" lvl="1" indent="-342900" algn="l">
              <a:buClr>
                <a:srgbClr val="0070C0"/>
              </a:buClr>
              <a:buSzPct val="80000"/>
              <a:buFont typeface="Wingdings" pitchFamily="2" charset="2"/>
              <a:buChar char="u"/>
            </a:pPr>
            <a:r>
              <a:rPr lang="en-US" sz="1800" dirty="0">
                <a:solidFill>
                  <a:schemeClr val="tx1"/>
                </a:solidFill>
              </a:rPr>
              <a:t>If an application relies on the built-in Swing viewer to display generated reports, then it needs to be internationalized by adapting the button ToolTips or other texts displayed. This is very easy to do since the viewer relies on a predefined resource bundle to extract locale-specific information. The base name for this resource bundle is </a:t>
            </a:r>
            <a:r>
              <a:rPr lang="en-US" sz="1800" i="1" dirty="0" err="1">
                <a:solidFill>
                  <a:schemeClr val="tx1"/>
                </a:solidFill>
              </a:rPr>
              <a:t>net.sf.jasperreports.view.viewer</a:t>
            </a:r>
            <a:r>
              <a:rPr lang="en-US" sz="1800" i="1" dirty="0">
                <a:solidFill>
                  <a:schemeClr val="tx1"/>
                </a:solidFill>
              </a:rPr>
              <a: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25731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dirty="0" err="1">
                <a:solidFill>
                  <a:schemeClr val="tx1"/>
                </a:solidFill>
              </a:rPr>
              <a:t>jasper_report_template.jrxml</a:t>
            </a:r>
            <a:r>
              <a:rPr lang="en-US" sz="1800" dirty="0">
                <a:solidFill>
                  <a:schemeClr val="tx1"/>
                </a:solidFill>
              </a:rPr>
              <a:t>. Add the crosstab to summary section.</a:t>
            </a:r>
          </a:p>
          <a:p>
            <a:pPr marL="342900" indent="-342900" algn="l">
              <a:buClr>
                <a:srgbClr val="0070C0"/>
              </a:buClr>
              <a:buSzPct val="80000"/>
              <a:buFont typeface="Wingdings" pitchFamily="2" charset="2"/>
              <a:buChar char="u"/>
            </a:pPr>
            <a:r>
              <a:rPr lang="en-US" sz="1800" dirty="0">
                <a:solidFill>
                  <a:schemeClr val="tx1"/>
                </a:solidFill>
              </a:rPr>
              <a:t>Save </a:t>
            </a:r>
            <a:r>
              <a:rPr lang="en-US" sz="1800" dirty="0" err="1">
                <a:solidFill>
                  <a:schemeClr val="tx1"/>
                </a:solidFill>
              </a:rPr>
              <a:t>jasper_report_template.jrxml</a:t>
            </a:r>
            <a:r>
              <a:rPr lang="en-US" sz="1800" dirty="0">
                <a:solidFill>
                  <a:schemeClr val="tx1"/>
                </a:solidFill>
              </a:rPr>
              <a:t> to the directory </a:t>
            </a:r>
            <a:r>
              <a:rPr lang="en-US" sz="1800" b="1" dirty="0">
                <a:solidFill>
                  <a:schemeClr val="tx1"/>
                </a:solidFill>
              </a:rPr>
              <a:t>C:\tools\jasperreports-5.0.1\test</a:t>
            </a:r>
            <a:r>
              <a:rPr lang="en-US" sz="1800" dirty="0">
                <a:solidFill>
                  <a:schemeClr val="tx1"/>
                </a:solidFill>
              </a:rPr>
              <a:t>. The contents of the file are as given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F57AE279-4FC6-4333-A301-CD64CF3A8DE2}"/>
              </a:ext>
            </a:extLst>
          </p:cNvPr>
          <p:cNvPicPr>
            <a:picLocks noChangeAspect="1"/>
          </p:cNvPicPr>
          <p:nvPr/>
        </p:nvPicPr>
        <p:blipFill>
          <a:blip r:embed="rId2"/>
          <a:stretch>
            <a:fillRect/>
          </a:stretch>
        </p:blipFill>
        <p:spPr>
          <a:xfrm>
            <a:off x="1403648" y="2386016"/>
            <a:ext cx="5940152" cy="3804065"/>
          </a:xfrm>
          <a:prstGeom prst="rect">
            <a:avLst/>
          </a:prstGeom>
          <a:ln>
            <a:solidFill>
              <a:srgbClr val="C00000"/>
            </a:solidFill>
          </a:ln>
        </p:spPr>
      </p:pic>
    </p:spTree>
    <p:extLst>
      <p:ext uri="{BB962C8B-B14F-4D97-AF65-F5344CB8AC3E}">
        <p14:creationId xmlns:p14="http://schemas.microsoft.com/office/powerpoint/2010/main" val="311294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24.2 </a:t>
            </a:r>
            <a:r>
              <a:rPr lang="en-US" altLang="zh-TW" sz="4800" b="1" dirty="0" err="1">
                <a:solidFill>
                  <a:srgbClr val="FFFF00"/>
                </a:solidFill>
              </a:rPr>
              <a:t>localizationdemo.properties</a:t>
            </a:r>
            <a:r>
              <a:rPr lang="en-US" altLang="zh-TW" sz="4800" b="1" dirty="0">
                <a:solidFill>
                  <a:srgbClr val="FFFF00"/>
                </a:solidFill>
              </a:rPr>
              <a:t>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9165512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6826</TotalTime>
  <Words>660</Words>
  <Application>Microsoft Office PowerPoint</Application>
  <PresentationFormat>On-screen Show (4:3)</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Menlo</vt:lpstr>
      <vt:lpstr>Wingdings</vt:lpstr>
      <vt:lpstr>Office 佈景主題</vt:lpstr>
      <vt:lpstr>24 Internationalization</vt:lpstr>
      <vt:lpstr>24 Internationalization</vt:lpstr>
      <vt:lpstr>24 Internationalization</vt:lpstr>
      <vt:lpstr>24 Internationalization</vt:lpstr>
      <vt:lpstr>24 Internationalization</vt:lpstr>
      <vt:lpstr>24 Internationalization</vt:lpstr>
      <vt:lpstr>24.1 jasper_report_template.jrxml</vt:lpstr>
      <vt:lpstr>24.1 jasper_report_template.jrxml</vt:lpstr>
      <vt:lpstr>24.2 localizationdemo.properties </vt:lpstr>
      <vt:lpstr>24.2 localizationdemo.properties</vt:lpstr>
      <vt:lpstr>24.2 localizationdemo.properties</vt:lpstr>
      <vt:lpstr>24.3 JasperReportFillI18.java</vt:lpstr>
      <vt:lpstr>24.3 JasperReportFillI18.java</vt:lpstr>
      <vt:lpstr>24.4 build_International.xml</vt:lpstr>
      <vt:lpstr>24.4 build_International.xml</vt:lpstr>
      <vt:lpstr>24.5 exe_International.bat</vt:lpstr>
      <vt:lpstr>24.5 exe_International.bat</vt:lpstr>
      <vt:lpstr>24.6 Run exe_International.bat</vt:lpstr>
      <vt:lpstr>24.6 Run exe_International.bat</vt:lpstr>
      <vt:lpstr>24.6 Run exe_International.bat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2056</cp:revision>
  <dcterms:created xsi:type="dcterms:W3CDTF">2018-09-28T16:40:41Z</dcterms:created>
  <dcterms:modified xsi:type="dcterms:W3CDTF">2019-01-02T19:33:03Z</dcterms:modified>
</cp:coreProperties>
</file>