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66" r:id="rId6"/>
    <p:sldId id="267" r:id="rId7"/>
    <p:sldId id="269" r:id="rId8"/>
    <p:sldId id="268" r:id="rId9"/>
    <p:sldId id="270"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77" d="100"/>
          <a:sy n="77" d="100"/>
        </p:scale>
        <p:origin x="147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Get Started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2322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 Report</a:t>
            </a:r>
          </a:p>
          <a:p>
            <a:pPr marL="342900" indent="-342900" algn="l">
              <a:buClr>
                <a:srgbClr val="0070C0"/>
              </a:buClr>
              <a:buSzPct val="80000"/>
              <a:buFont typeface="Wingdings" pitchFamily="2" charset="2"/>
              <a:buChar char="u"/>
            </a:pPr>
            <a:r>
              <a:rPr lang="en-US" sz="1800" dirty="0">
                <a:solidFill>
                  <a:schemeClr val="tx1"/>
                </a:solidFill>
              </a:rPr>
              <a:t>A report is a meaningful, well-defined, and summarized presentation of information. </a:t>
            </a:r>
          </a:p>
          <a:p>
            <a:pPr marL="342900" indent="-342900" algn="l">
              <a:buClr>
                <a:srgbClr val="0070C0"/>
              </a:buClr>
              <a:buSzPct val="80000"/>
              <a:buFont typeface="Wingdings" pitchFamily="2" charset="2"/>
              <a:buChar char="u"/>
            </a:pPr>
            <a:r>
              <a:rPr lang="en-US" sz="1800" dirty="0">
                <a:solidFill>
                  <a:schemeClr val="tx1"/>
                </a:solidFill>
              </a:rPr>
              <a:t>Usually, the routine activities are automated and data summarized into a decision-supporting "Reports". </a:t>
            </a:r>
          </a:p>
          <a:p>
            <a:pPr marL="342900" indent="-342900" algn="l">
              <a:buClr>
                <a:srgbClr val="0070C0"/>
              </a:buClr>
              <a:buSzPct val="80000"/>
              <a:buFont typeface="Wingdings" pitchFamily="2" charset="2"/>
              <a:buChar char="u"/>
            </a:pPr>
            <a:r>
              <a:rPr lang="en-US" sz="1800" dirty="0">
                <a:solidFill>
                  <a:schemeClr val="tx1"/>
                </a:solidFill>
              </a:rPr>
              <a:t>Reports represent usual messy data into charts, graphs, and other forms of graphical representations.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Report Template</a:t>
            </a:r>
          </a:p>
          <a:p>
            <a:pPr marL="342900" indent="-342900" algn="l">
              <a:buClr>
                <a:srgbClr val="0070C0"/>
              </a:buClr>
              <a:buSzPct val="80000"/>
              <a:buFont typeface="Wingdings" pitchFamily="2" charset="2"/>
              <a:buChar char="u"/>
            </a:pPr>
            <a:r>
              <a:rPr lang="en-US" sz="1800" dirty="0">
                <a:solidFill>
                  <a:schemeClr val="tx1"/>
                </a:solidFill>
              </a:rPr>
              <a:t>Generally, the following layout is adopted to generate reports by most of the commercial report generating tools.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graphicFrame>
        <p:nvGraphicFramePr>
          <p:cNvPr id="7" name="Table 6">
            <a:extLst>
              <a:ext uri="{FF2B5EF4-FFF2-40B4-BE49-F238E27FC236}">
                <a16:creationId xmlns:a16="http://schemas.microsoft.com/office/drawing/2014/main" id="{ACAC4049-B71C-4373-8546-B800B943879D}"/>
              </a:ext>
            </a:extLst>
          </p:cNvPr>
          <p:cNvGraphicFramePr>
            <a:graphicFrameLocks noGrp="1"/>
          </p:cNvGraphicFramePr>
          <p:nvPr>
            <p:extLst>
              <p:ext uri="{D42A27DB-BD31-4B8C-83A1-F6EECF244321}">
                <p14:modId xmlns:p14="http://schemas.microsoft.com/office/powerpoint/2010/main" val="1226485686"/>
              </p:ext>
            </p:extLst>
          </p:nvPr>
        </p:nvGraphicFramePr>
        <p:xfrm>
          <a:off x="1259632" y="2379647"/>
          <a:ext cx="6096000" cy="2987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779466357"/>
                    </a:ext>
                  </a:extLst>
                </a:gridCol>
              </a:tblGrid>
              <a:tr h="370840">
                <a:tc>
                  <a:txBody>
                    <a:bodyPr/>
                    <a:lstStyle/>
                    <a:p>
                      <a:pPr algn="ctr" fontAlgn="t"/>
                      <a:r>
                        <a:rPr lang="en-US" dirty="0">
                          <a:effectLst/>
                        </a:rPr>
                        <a:t>TITLE</a:t>
                      </a:r>
                    </a:p>
                  </a:txBody>
                  <a:tcPr marL="76200" marR="76200" marT="76200" marB="76200"/>
                </a:tc>
                <a:extLst>
                  <a:ext uri="{0D108BD9-81ED-4DB2-BD59-A6C34878D82A}">
                    <a16:rowId xmlns:a16="http://schemas.microsoft.com/office/drawing/2014/main" val="3348530614"/>
                  </a:ext>
                </a:extLst>
              </a:tr>
              <a:tr h="370840">
                <a:tc>
                  <a:txBody>
                    <a:bodyPr/>
                    <a:lstStyle/>
                    <a:p>
                      <a:pPr algn="ctr" fontAlgn="t"/>
                      <a:r>
                        <a:rPr lang="en-US">
                          <a:effectLst/>
                        </a:rPr>
                        <a:t>PAGEHEADER</a:t>
                      </a:r>
                    </a:p>
                  </a:txBody>
                  <a:tcPr marL="76200" marR="76200" marT="76200" marB="76200"/>
                </a:tc>
                <a:extLst>
                  <a:ext uri="{0D108BD9-81ED-4DB2-BD59-A6C34878D82A}">
                    <a16:rowId xmlns:a16="http://schemas.microsoft.com/office/drawing/2014/main" val="2609957754"/>
                  </a:ext>
                </a:extLst>
              </a:tr>
              <a:tr h="370840">
                <a:tc>
                  <a:txBody>
                    <a:bodyPr/>
                    <a:lstStyle/>
                    <a:p>
                      <a:pPr algn="ctr" fontAlgn="t"/>
                      <a:r>
                        <a:rPr lang="en-US">
                          <a:effectLst/>
                        </a:rPr>
                        <a:t>COLUMNHEADER</a:t>
                      </a:r>
                    </a:p>
                  </a:txBody>
                  <a:tcPr marL="76200" marR="76200" marT="76200" marB="76200"/>
                </a:tc>
                <a:extLst>
                  <a:ext uri="{0D108BD9-81ED-4DB2-BD59-A6C34878D82A}">
                    <a16:rowId xmlns:a16="http://schemas.microsoft.com/office/drawing/2014/main" val="852746685"/>
                  </a:ext>
                </a:extLst>
              </a:tr>
              <a:tr h="370840">
                <a:tc>
                  <a:txBody>
                    <a:bodyPr/>
                    <a:lstStyle/>
                    <a:p>
                      <a:pPr algn="ctr" fontAlgn="t"/>
                      <a:r>
                        <a:rPr lang="en-US">
                          <a:effectLst/>
                        </a:rPr>
                        <a:t>DETAIL</a:t>
                      </a:r>
                    </a:p>
                  </a:txBody>
                  <a:tcPr marL="76200" marR="76200" marT="76200" marB="76200"/>
                </a:tc>
                <a:extLst>
                  <a:ext uri="{0D108BD9-81ED-4DB2-BD59-A6C34878D82A}">
                    <a16:rowId xmlns:a16="http://schemas.microsoft.com/office/drawing/2014/main" val="18545066"/>
                  </a:ext>
                </a:extLst>
              </a:tr>
              <a:tr h="370840">
                <a:tc>
                  <a:txBody>
                    <a:bodyPr/>
                    <a:lstStyle/>
                    <a:p>
                      <a:pPr algn="ctr" fontAlgn="t"/>
                      <a:r>
                        <a:rPr lang="en-US">
                          <a:effectLst/>
                        </a:rPr>
                        <a:t>COLUMNFOOTER</a:t>
                      </a:r>
                    </a:p>
                  </a:txBody>
                  <a:tcPr marL="76200" marR="76200" marT="76200" marB="76200"/>
                </a:tc>
                <a:extLst>
                  <a:ext uri="{0D108BD9-81ED-4DB2-BD59-A6C34878D82A}">
                    <a16:rowId xmlns:a16="http://schemas.microsoft.com/office/drawing/2014/main" val="2304048378"/>
                  </a:ext>
                </a:extLst>
              </a:tr>
              <a:tr h="370840">
                <a:tc>
                  <a:txBody>
                    <a:bodyPr/>
                    <a:lstStyle/>
                    <a:p>
                      <a:pPr algn="ctr" fontAlgn="t"/>
                      <a:r>
                        <a:rPr lang="en-US">
                          <a:effectLst/>
                        </a:rPr>
                        <a:t>PAGEFOOTER</a:t>
                      </a:r>
                    </a:p>
                  </a:txBody>
                  <a:tcPr marL="76200" marR="76200" marT="76200" marB="76200"/>
                </a:tc>
                <a:extLst>
                  <a:ext uri="{0D108BD9-81ED-4DB2-BD59-A6C34878D82A}">
                    <a16:rowId xmlns:a16="http://schemas.microsoft.com/office/drawing/2014/main" val="4019213712"/>
                  </a:ext>
                </a:extLst>
              </a:tr>
              <a:tr h="370840">
                <a:tc>
                  <a:txBody>
                    <a:bodyPr/>
                    <a:lstStyle/>
                    <a:p>
                      <a:pPr algn="ctr" fontAlgn="t"/>
                      <a:r>
                        <a:rPr lang="en-US" dirty="0">
                          <a:effectLst/>
                        </a:rPr>
                        <a:t>SUMMARY</a:t>
                      </a:r>
                    </a:p>
                  </a:txBody>
                  <a:tcPr marL="76200" marR="76200" marT="76200" marB="76200"/>
                </a:tc>
                <a:extLst>
                  <a:ext uri="{0D108BD9-81ED-4DB2-BD59-A6C34878D82A}">
                    <a16:rowId xmlns:a16="http://schemas.microsoft.com/office/drawing/2014/main" val="1260243834"/>
                  </a:ext>
                </a:extLst>
              </a:tr>
            </a:tbl>
          </a:graphicData>
        </a:graphic>
      </p:graphicFrame>
    </p:spTree>
    <p:extLst>
      <p:ext uri="{BB962C8B-B14F-4D97-AF65-F5344CB8AC3E}">
        <p14:creationId xmlns:p14="http://schemas.microsoft.com/office/powerpoint/2010/main" val="306663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3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Following are the descriptions of each element mentioned.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graphicFrame>
        <p:nvGraphicFramePr>
          <p:cNvPr id="9" name="Table 8">
            <a:extLst>
              <a:ext uri="{FF2B5EF4-FFF2-40B4-BE49-F238E27FC236}">
                <a16:creationId xmlns:a16="http://schemas.microsoft.com/office/drawing/2014/main" id="{0507135E-06B6-45E6-8710-29601BFB5001}"/>
              </a:ext>
            </a:extLst>
          </p:cNvPr>
          <p:cNvGraphicFramePr>
            <a:graphicFrameLocks noGrp="1"/>
          </p:cNvGraphicFramePr>
          <p:nvPr>
            <p:extLst>
              <p:ext uri="{D42A27DB-BD31-4B8C-83A1-F6EECF244321}">
                <p14:modId xmlns:p14="http://schemas.microsoft.com/office/powerpoint/2010/main" val="1026900753"/>
              </p:ext>
            </p:extLst>
          </p:nvPr>
        </p:nvGraphicFramePr>
        <p:xfrm>
          <a:off x="477983" y="1931816"/>
          <a:ext cx="8208818" cy="3627120"/>
        </p:xfrm>
        <a:graphic>
          <a:graphicData uri="http://schemas.openxmlformats.org/drawingml/2006/table">
            <a:tbl>
              <a:tblPr firstRow="1" bandRow="1">
                <a:tableStyleId>{5C22544A-7EE6-4342-B048-85BDC9FD1C3A}</a:tableStyleId>
              </a:tblPr>
              <a:tblGrid>
                <a:gridCol w="738278">
                  <a:extLst>
                    <a:ext uri="{9D8B030D-6E8A-4147-A177-3AD203B41FA5}">
                      <a16:colId xmlns:a16="http://schemas.microsoft.com/office/drawing/2014/main" val="1016740864"/>
                    </a:ext>
                  </a:extLst>
                </a:gridCol>
                <a:gridCol w="7470540">
                  <a:extLst>
                    <a:ext uri="{9D8B030D-6E8A-4147-A177-3AD203B41FA5}">
                      <a16:colId xmlns:a16="http://schemas.microsoft.com/office/drawing/2014/main" val="203864776"/>
                    </a:ext>
                  </a:extLst>
                </a:gridCol>
              </a:tblGrid>
              <a:tr h="426172">
                <a:tc>
                  <a:txBody>
                    <a:bodyPr/>
                    <a:lstStyle/>
                    <a:p>
                      <a:pPr algn="l" fontAlgn="t"/>
                      <a:r>
                        <a:rPr lang="en-US" dirty="0">
                          <a:effectLst/>
                        </a:rPr>
                        <a:t>S. NO</a:t>
                      </a:r>
                    </a:p>
                  </a:txBody>
                  <a:tcPr marL="76200" marR="76200" marT="76200" marB="76200"/>
                </a:tc>
                <a:tc>
                  <a:txBody>
                    <a:bodyPr/>
                    <a:lstStyle/>
                    <a:p>
                      <a:pPr algn="ctr" fontAlgn="t"/>
                      <a:r>
                        <a:rPr lang="en-US">
                          <a:effectLst/>
                        </a:rPr>
                        <a:t>Element and Description</a:t>
                      </a:r>
                    </a:p>
                  </a:txBody>
                  <a:tcPr marL="76200" marR="76200" marT="76200" marB="76200"/>
                </a:tc>
                <a:extLst>
                  <a:ext uri="{0D108BD9-81ED-4DB2-BD59-A6C34878D82A}">
                    <a16:rowId xmlns:a16="http://schemas.microsoft.com/office/drawing/2014/main" val="2623763299"/>
                  </a:ext>
                </a:extLst>
              </a:tr>
              <a:tr h="974108">
                <a:tc>
                  <a:txBody>
                    <a:bodyPr/>
                    <a:lstStyle/>
                    <a:p>
                      <a:pPr fontAlgn="t"/>
                      <a:r>
                        <a:rPr lang="en-US">
                          <a:effectLst/>
                        </a:rPr>
                        <a:t>1</a:t>
                      </a:r>
                    </a:p>
                  </a:txBody>
                  <a:tcPr marL="76200" marR="76200" marT="76200" marB="76200"/>
                </a:tc>
                <a:tc>
                  <a:txBody>
                    <a:bodyPr/>
                    <a:lstStyle/>
                    <a:p>
                      <a:pPr algn="just" fontAlgn="t"/>
                      <a:r>
                        <a:rPr lang="en-US" b="1" dirty="0">
                          <a:solidFill>
                            <a:srgbClr val="000000"/>
                          </a:solidFill>
                          <a:effectLst/>
                        </a:rPr>
                        <a:t>title</a:t>
                      </a:r>
                      <a:endParaRPr lang="en-US" dirty="0">
                        <a:solidFill>
                          <a:srgbClr val="000000"/>
                        </a:solidFill>
                        <a:effectLst/>
                      </a:endParaRPr>
                    </a:p>
                    <a:p>
                      <a:pPr algn="just" fontAlgn="t"/>
                      <a:r>
                        <a:rPr lang="en-US" dirty="0">
                          <a:solidFill>
                            <a:srgbClr val="000000"/>
                          </a:solidFill>
                          <a:effectLst/>
                        </a:rPr>
                        <a:t>Title contains the 'Title' of the report. It appears only once at the very beginning of the report, for example, "Tutorials Point Report."</a:t>
                      </a:r>
                    </a:p>
                  </a:txBody>
                  <a:tcPr marL="76200" marR="76200" marT="76200" marB="76200"/>
                </a:tc>
                <a:extLst>
                  <a:ext uri="{0D108BD9-81ED-4DB2-BD59-A6C34878D82A}">
                    <a16:rowId xmlns:a16="http://schemas.microsoft.com/office/drawing/2014/main" val="3843869888"/>
                  </a:ext>
                </a:extLst>
              </a:tr>
              <a:tr h="974108">
                <a:tc>
                  <a:txBody>
                    <a:bodyPr/>
                    <a:lstStyle/>
                    <a:p>
                      <a:pPr fontAlgn="t"/>
                      <a:r>
                        <a:rPr lang="en-US">
                          <a:effectLst/>
                        </a:rPr>
                        <a:t>2</a:t>
                      </a:r>
                    </a:p>
                  </a:txBody>
                  <a:tcPr marL="76200" marR="76200" marT="76200" marB="76200"/>
                </a:tc>
                <a:tc>
                  <a:txBody>
                    <a:bodyPr/>
                    <a:lstStyle/>
                    <a:p>
                      <a:pPr algn="just" fontAlgn="t"/>
                      <a:r>
                        <a:rPr lang="en-US" b="1" dirty="0" err="1">
                          <a:solidFill>
                            <a:srgbClr val="000000"/>
                          </a:solidFill>
                          <a:effectLst/>
                        </a:rPr>
                        <a:t>pageHeader</a:t>
                      </a:r>
                      <a:endParaRPr lang="en-US" dirty="0">
                        <a:solidFill>
                          <a:srgbClr val="000000"/>
                        </a:solidFill>
                        <a:effectLst/>
                      </a:endParaRPr>
                    </a:p>
                    <a:p>
                      <a:pPr algn="just" fontAlgn="t"/>
                      <a:r>
                        <a:rPr lang="en-US" dirty="0" err="1">
                          <a:solidFill>
                            <a:srgbClr val="000000"/>
                          </a:solidFill>
                          <a:effectLst/>
                        </a:rPr>
                        <a:t>PageHeader</a:t>
                      </a:r>
                      <a:r>
                        <a:rPr lang="en-US" dirty="0">
                          <a:solidFill>
                            <a:srgbClr val="000000"/>
                          </a:solidFill>
                          <a:effectLst/>
                        </a:rPr>
                        <a:t> may contain date and time information and/or organization name. This appears at the top of each page.</a:t>
                      </a:r>
                    </a:p>
                  </a:txBody>
                  <a:tcPr marL="76200" marR="76200" marT="76200" marB="76200"/>
                </a:tc>
                <a:extLst>
                  <a:ext uri="{0D108BD9-81ED-4DB2-BD59-A6C34878D82A}">
                    <a16:rowId xmlns:a16="http://schemas.microsoft.com/office/drawing/2014/main" val="3912699972"/>
                  </a:ext>
                </a:extLst>
              </a:tr>
              <a:tr h="1248076">
                <a:tc>
                  <a:txBody>
                    <a:bodyPr/>
                    <a:lstStyle/>
                    <a:p>
                      <a:pPr fontAlgn="t"/>
                      <a:r>
                        <a:rPr lang="en-US">
                          <a:effectLst/>
                        </a:rPr>
                        <a:t>3</a:t>
                      </a:r>
                    </a:p>
                  </a:txBody>
                  <a:tcPr marL="76200" marR="76200" marT="76200" marB="76200"/>
                </a:tc>
                <a:tc>
                  <a:txBody>
                    <a:bodyPr/>
                    <a:lstStyle/>
                    <a:p>
                      <a:pPr algn="just" fontAlgn="t"/>
                      <a:r>
                        <a:rPr lang="en-US" b="1" dirty="0" err="1">
                          <a:solidFill>
                            <a:srgbClr val="000000"/>
                          </a:solidFill>
                          <a:effectLst/>
                        </a:rPr>
                        <a:t>columnHeader</a:t>
                      </a:r>
                      <a:endParaRPr lang="en-US" dirty="0">
                        <a:solidFill>
                          <a:srgbClr val="000000"/>
                        </a:solidFill>
                        <a:effectLst/>
                      </a:endParaRPr>
                    </a:p>
                    <a:p>
                      <a:pPr algn="just" fontAlgn="t"/>
                      <a:r>
                        <a:rPr lang="en-US" dirty="0" err="1">
                          <a:solidFill>
                            <a:srgbClr val="000000"/>
                          </a:solidFill>
                          <a:effectLst/>
                        </a:rPr>
                        <a:t>ColumnHeader</a:t>
                      </a:r>
                      <a:r>
                        <a:rPr lang="en-US" dirty="0">
                          <a:solidFill>
                            <a:srgbClr val="000000"/>
                          </a:solidFill>
                          <a:effectLst/>
                        </a:rPr>
                        <a:t> lists the names of those specific fields, which you want to display in the report, for example, "Author Name," "Starting Hour," "Finishing Hour," "Hours Worked," "Date," etc.</a:t>
                      </a:r>
                    </a:p>
                  </a:txBody>
                  <a:tcPr marL="76200" marR="76200" marT="76200" marB="76200"/>
                </a:tc>
                <a:extLst>
                  <a:ext uri="{0D108BD9-81ED-4DB2-BD59-A6C34878D82A}">
                    <a16:rowId xmlns:a16="http://schemas.microsoft.com/office/drawing/2014/main" val="3651852288"/>
                  </a:ext>
                </a:extLst>
              </a:tr>
            </a:tbl>
          </a:graphicData>
        </a:graphic>
      </p:graphicFrame>
    </p:spTree>
    <p:extLst>
      <p:ext uri="{BB962C8B-B14F-4D97-AF65-F5344CB8AC3E}">
        <p14:creationId xmlns:p14="http://schemas.microsoft.com/office/powerpoint/2010/main" val="341068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3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Following are the descriptions of each element mentioned.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9" name="Table 8">
            <a:extLst>
              <a:ext uri="{FF2B5EF4-FFF2-40B4-BE49-F238E27FC236}">
                <a16:creationId xmlns:a16="http://schemas.microsoft.com/office/drawing/2014/main" id="{0507135E-06B6-45E6-8710-29601BFB5001}"/>
              </a:ext>
            </a:extLst>
          </p:cNvPr>
          <p:cNvGraphicFramePr>
            <a:graphicFrameLocks noGrp="1"/>
          </p:cNvGraphicFramePr>
          <p:nvPr>
            <p:extLst>
              <p:ext uri="{D42A27DB-BD31-4B8C-83A1-F6EECF244321}">
                <p14:modId xmlns:p14="http://schemas.microsoft.com/office/powerpoint/2010/main" val="2866416125"/>
              </p:ext>
            </p:extLst>
          </p:nvPr>
        </p:nvGraphicFramePr>
        <p:xfrm>
          <a:off x="477983" y="1931816"/>
          <a:ext cx="8208818" cy="2377440"/>
        </p:xfrm>
        <a:graphic>
          <a:graphicData uri="http://schemas.openxmlformats.org/drawingml/2006/table">
            <a:tbl>
              <a:tblPr firstRow="1" bandRow="1">
                <a:tableStyleId>{5C22544A-7EE6-4342-B048-85BDC9FD1C3A}</a:tableStyleId>
              </a:tblPr>
              <a:tblGrid>
                <a:gridCol w="738278">
                  <a:extLst>
                    <a:ext uri="{9D8B030D-6E8A-4147-A177-3AD203B41FA5}">
                      <a16:colId xmlns:a16="http://schemas.microsoft.com/office/drawing/2014/main" val="1016740864"/>
                    </a:ext>
                  </a:extLst>
                </a:gridCol>
                <a:gridCol w="7470540">
                  <a:extLst>
                    <a:ext uri="{9D8B030D-6E8A-4147-A177-3AD203B41FA5}">
                      <a16:colId xmlns:a16="http://schemas.microsoft.com/office/drawing/2014/main" val="203864776"/>
                    </a:ext>
                  </a:extLst>
                </a:gridCol>
              </a:tblGrid>
              <a:tr h="426172">
                <a:tc>
                  <a:txBody>
                    <a:bodyPr/>
                    <a:lstStyle/>
                    <a:p>
                      <a:pPr algn="l" fontAlgn="t"/>
                      <a:r>
                        <a:rPr lang="en-US" dirty="0">
                          <a:effectLst/>
                        </a:rPr>
                        <a:t>S. NO</a:t>
                      </a:r>
                    </a:p>
                  </a:txBody>
                  <a:tcPr marL="76200" marR="76200" marT="76200" marB="76200"/>
                </a:tc>
                <a:tc>
                  <a:txBody>
                    <a:bodyPr/>
                    <a:lstStyle/>
                    <a:p>
                      <a:pPr algn="ctr" fontAlgn="t"/>
                      <a:r>
                        <a:rPr lang="en-US">
                          <a:effectLst/>
                        </a:rPr>
                        <a:t>Element and Description</a:t>
                      </a:r>
                    </a:p>
                  </a:txBody>
                  <a:tcPr marL="76200" marR="76200" marT="76200" marB="76200"/>
                </a:tc>
                <a:extLst>
                  <a:ext uri="{0D108BD9-81ED-4DB2-BD59-A6C34878D82A}">
                    <a16:rowId xmlns:a16="http://schemas.microsoft.com/office/drawing/2014/main" val="2623763299"/>
                  </a:ext>
                </a:extLst>
              </a:tr>
              <a:tr h="926448">
                <a:tc>
                  <a:txBody>
                    <a:bodyPr/>
                    <a:lstStyle/>
                    <a:p>
                      <a:pPr fontAlgn="t"/>
                      <a:r>
                        <a:rPr lang="en-US" dirty="0">
                          <a:effectLst/>
                        </a:rPr>
                        <a:t>4</a:t>
                      </a:r>
                    </a:p>
                  </a:txBody>
                  <a:tcPr marL="76200" marR="76200" marT="76200" marB="76200"/>
                </a:tc>
                <a:tc>
                  <a:txBody>
                    <a:bodyPr/>
                    <a:lstStyle/>
                    <a:p>
                      <a:pPr algn="just" fontAlgn="t"/>
                      <a:r>
                        <a:rPr lang="en-US" b="1" dirty="0">
                          <a:solidFill>
                            <a:srgbClr val="000000"/>
                          </a:solidFill>
                          <a:effectLst/>
                        </a:rPr>
                        <a:t>detail</a:t>
                      </a:r>
                      <a:endParaRPr lang="en-US" dirty="0">
                        <a:solidFill>
                          <a:srgbClr val="000000"/>
                        </a:solidFill>
                        <a:effectLst/>
                      </a:endParaRPr>
                    </a:p>
                    <a:p>
                      <a:pPr algn="just" fontAlgn="t"/>
                      <a:r>
                        <a:rPr lang="en-US" dirty="0">
                          <a:solidFill>
                            <a:srgbClr val="000000"/>
                          </a:solidFill>
                          <a:effectLst/>
                        </a:rPr>
                        <a:t>Detail is the part where entries of the specific fields (listed in </a:t>
                      </a:r>
                      <a:r>
                        <a:rPr lang="en-US" dirty="0" err="1">
                          <a:solidFill>
                            <a:srgbClr val="000000"/>
                          </a:solidFill>
                          <a:effectLst/>
                        </a:rPr>
                        <a:t>columnHeader</a:t>
                      </a:r>
                      <a:r>
                        <a:rPr lang="en-US" dirty="0">
                          <a:solidFill>
                            <a:srgbClr val="000000"/>
                          </a:solidFill>
                          <a:effectLst/>
                        </a:rPr>
                        <a:t>) are shown, for example "Manisha", "9:00", "18:00", "9", "10.02.2013."</a:t>
                      </a:r>
                    </a:p>
                  </a:txBody>
                  <a:tcPr marL="76200" marR="76200" marT="76200" marB="76200"/>
                </a:tc>
                <a:extLst>
                  <a:ext uri="{0D108BD9-81ED-4DB2-BD59-A6C34878D82A}">
                    <a16:rowId xmlns:a16="http://schemas.microsoft.com/office/drawing/2014/main" val="2878445812"/>
                  </a:ext>
                </a:extLst>
              </a:tr>
              <a:tr h="974108">
                <a:tc>
                  <a:txBody>
                    <a:bodyPr/>
                    <a:lstStyle/>
                    <a:p>
                      <a:pPr fontAlgn="t"/>
                      <a:r>
                        <a:rPr lang="en-US">
                          <a:effectLst/>
                        </a:rPr>
                        <a:t>5</a:t>
                      </a:r>
                    </a:p>
                  </a:txBody>
                  <a:tcPr marL="76200" marR="76200" marT="76200" marB="76200"/>
                </a:tc>
                <a:tc>
                  <a:txBody>
                    <a:bodyPr/>
                    <a:lstStyle/>
                    <a:p>
                      <a:pPr algn="just" fontAlgn="t"/>
                      <a:r>
                        <a:rPr lang="en-US" b="1" dirty="0" err="1">
                          <a:solidFill>
                            <a:srgbClr val="000000"/>
                          </a:solidFill>
                          <a:effectLst/>
                        </a:rPr>
                        <a:t>columnFooter</a:t>
                      </a:r>
                      <a:endParaRPr lang="en-US" dirty="0">
                        <a:solidFill>
                          <a:srgbClr val="000000"/>
                        </a:solidFill>
                        <a:effectLst/>
                      </a:endParaRPr>
                    </a:p>
                    <a:p>
                      <a:pPr algn="just" fontAlgn="t"/>
                      <a:r>
                        <a:rPr lang="en-US" dirty="0" err="1">
                          <a:solidFill>
                            <a:srgbClr val="000000"/>
                          </a:solidFill>
                          <a:effectLst/>
                        </a:rPr>
                        <a:t>ColumnFooter</a:t>
                      </a:r>
                      <a:r>
                        <a:rPr lang="en-US" dirty="0">
                          <a:solidFill>
                            <a:srgbClr val="000000"/>
                          </a:solidFill>
                          <a:effectLst/>
                        </a:rPr>
                        <a:t> may display summation of any of the field, for example, "Total Hours Worked: "180."</a:t>
                      </a:r>
                    </a:p>
                  </a:txBody>
                  <a:tcPr marL="76200" marR="76200" marT="76200" marB="76200"/>
                </a:tc>
                <a:extLst>
                  <a:ext uri="{0D108BD9-81ED-4DB2-BD59-A6C34878D82A}">
                    <a16:rowId xmlns:a16="http://schemas.microsoft.com/office/drawing/2014/main" val="3214351952"/>
                  </a:ext>
                </a:extLst>
              </a:tr>
            </a:tbl>
          </a:graphicData>
        </a:graphic>
      </p:graphicFrame>
    </p:spTree>
    <p:extLst>
      <p:ext uri="{BB962C8B-B14F-4D97-AF65-F5344CB8AC3E}">
        <p14:creationId xmlns:p14="http://schemas.microsoft.com/office/powerpoint/2010/main" val="5704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3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Following are the descriptions of each element mentioned.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9" name="Table 8">
            <a:extLst>
              <a:ext uri="{FF2B5EF4-FFF2-40B4-BE49-F238E27FC236}">
                <a16:creationId xmlns:a16="http://schemas.microsoft.com/office/drawing/2014/main" id="{0507135E-06B6-45E6-8710-29601BFB5001}"/>
              </a:ext>
            </a:extLst>
          </p:cNvPr>
          <p:cNvGraphicFramePr>
            <a:graphicFrameLocks noGrp="1"/>
          </p:cNvGraphicFramePr>
          <p:nvPr>
            <p:extLst>
              <p:ext uri="{D42A27DB-BD31-4B8C-83A1-F6EECF244321}">
                <p14:modId xmlns:p14="http://schemas.microsoft.com/office/powerpoint/2010/main" val="438167200"/>
              </p:ext>
            </p:extLst>
          </p:nvPr>
        </p:nvGraphicFramePr>
        <p:xfrm>
          <a:off x="477983" y="1931816"/>
          <a:ext cx="8208818" cy="2926080"/>
        </p:xfrm>
        <a:graphic>
          <a:graphicData uri="http://schemas.openxmlformats.org/drawingml/2006/table">
            <a:tbl>
              <a:tblPr firstRow="1" bandRow="1">
                <a:tableStyleId>{5C22544A-7EE6-4342-B048-85BDC9FD1C3A}</a:tableStyleId>
              </a:tblPr>
              <a:tblGrid>
                <a:gridCol w="738278">
                  <a:extLst>
                    <a:ext uri="{9D8B030D-6E8A-4147-A177-3AD203B41FA5}">
                      <a16:colId xmlns:a16="http://schemas.microsoft.com/office/drawing/2014/main" val="1016740864"/>
                    </a:ext>
                  </a:extLst>
                </a:gridCol>
                <a:gridCol w="7470540">
                  <a:extLst>
                    <a:ext uri="{9D8B030D-6E8A-4147-A177-3AD203B41FA5}">
                      <a16:colId xmlns:a16="http://schemas.microsoft.com/office/drawing/2014/main" val="203864776"/>
                    </a:ext>
                  </a:extLst>
                </a:gridCol>
              </a:tblGrid>
              <a:tr h="426172">
                <a:tc>
                  <a:txBody>
                    <a:bodyPr/>
                    <a:lstStyle/>
                    <a:p>
                      <a:pPr algn="l" fontAlgn="t"/>
                      <a:r>
                        <a:rPr lang="en-US" dirty="0">
                          <a:effectLst/>
                        </a:rPr>
                        <a:t>S. NO</a:t>
                      </a:r>
                    </a:p>
                  </a:txBody>
                  <a:tcPr marL="76200" marR="76200" marT="76200" marB="76200"/>
                </a:tc>
                <a:tc>
                  <a:txBody>
                    <a:bodyPr/>
                    <a:lstStyle/>
                    <a:p>
                      <a:pPr algn="ctr" fontAlgn="t"/>
                      <a:r>
                        <a:rPr lang="en-US">
                          <a:effectLst/>
                        </a:rPr>
                        <a:t>Element and Description</a:t>
                      </a:r>
                    </a:p>
                  </a:txBody>
                  <a:tcPr marL="76200" marR="76200" marT="76200" marB="76200"/>
                </a:tc>
                <a:extLst>
                  <a:ext uri="{0D108BD9-81ED-4DB2-BD59-A6C34878D82A}">
                    <a16:rowId xmlns:a16="http://schemas.microsoft.com/office/drawing/2014/main" val="2623763299"/>
                  </a:ext>
                </a:extLst>
              </a:tr>
              <a:tr h="974108">
                <a:tc>
                  <a:txBody>
                    <a:bodyPr/>
                    <a:lstStyle/>
                    <a:p>
                      <a:pPr fontAlgn="t"/>
                      <a:r>
                        <a:rPr lang="en-US" dirty="0">
                          <a:effectLst/>
                        </a:rPr>
                        <a:t>6</a:t>
                      </a:r>
                    </a:p>
                  </a:txBody>
                  <a:tcPr marL="76200" marR="76200" marT="76200" marB="76200"/>
                </a:tc>
                <a:tc>
                  <a:txBody>
                    <a:bodyPr/>
                    <a:lstStyle/>
                    <a:p>
                      <a:pPr algn="just" fontAlgn="t"/>
                      <a:r>
                        <a:rPr lang="en-US" b="1" dirty="0" err="1">
                          <a:solidFill>
                            <a:srgbClr val="000000"/>
                          </a:solidFill>
                          <a:effectLst/>
                        </a:rPr>
                        <a:t>pageFooter</a:t>
                      </a:r>
                      <a:endParaRPr lang="en-US" dirty="0">
                        <a:solidFill>
                          <a:srgbClr val="000000"/>
                        </a:solidFill>
                        <a:effectLst/>
                      </a:endParaRPr>
                    </a:p>
                    <a:p>
                      <a:pPr algn="just" fontAlgn="t"/>
                      <a:r>
                        <a:rPr lang="en-US" dirty="0" err="1">
                          <a:solidFill>
                            <a:srgbClr val="000000"/>
                          </a:solidFill>
                          <a:effectLst/>
                        </a:rPr>
                        <a:t>PageFooter</a:t>
                      </a:r>
                      <a:r>
                        <a:rPr lang="en-US" dirty="0">
                          <a:solidFill>
                            <a:srgbClr val="000000"/>
                          </a:solidFill>
                          <a:effectLst/>
                        </a:rPr>
                        <a:t> may contain page count information. It appears at the bottom of each page, for example, "1/23."</a:t>
                      </a:r>
                    </a:p>
                  </a:txBody>
                  <a:tcPr marL="76200" marR="76200" marT="76200" marB="76200"/>
                </a:tc>
                <a:extLst>
                  <a:ext uri="{0D108BD9-81ED-4DB2-BD59-A6C34878D82A}">
                    <a16:rowId xmlns:a16="http://schemas.microsoft.com/office/drawing/2014/main" val="2153931241"/>
                  </a:ext>
                </a:extLst>
              </a:tr>
              <a:tr h="1518123">
                <a:tc>
                  <a:txBody>
                    <a:bodyPr/>
                    <a:lstStyle/>
                    <a:p>
                      <a:pPr fontAlgn="t"/>
                      <a:r>
                        <a:rPr lang="en-US">
                          <a:effectLst/>
                        </a:rPr>
                        <a:t>7</a:t>
                      </a:r>
                    </a:p>
                  </a:txBody>
                  <a:tcPr marL="76200" marR="76200" marT="76200" marB="76200"/>
                </a:tc>
                <a:tc>
                  <a:txBody>
                    <a:bodyPr/>
                    <a:lstStyle/>
                    <a:p>
                      <a:pPr algn="just" fontAlgn="t"/>
                      <a:r>
                        <a:rPr lang="en-US" b="1" dirty="0">
                          <a:solidFill>
                            <a:srgbClr val="000000"/>
                          </a:solidFill>
                          <a:effectLst/>
                        </a:rPr>
                        <a:t>summary</a:t>
                      </a:r>
                      <a:endParaRPr lang="en-US" dirty="0">
                        <a:solidFill>
                          <a:srgbClr val="000000"/>
                        </a:solidFill>
                        <a:effectLst/>
                      </a:endParaRPr>
                    </a:p>
                    <a:p>
                      <a:pPr algn="just" fontAlgn="t"/>
                      <a:r>
                        <a:rPr lang="en-US" dirty="0">
                          <a:solidFill>
                            <a:srgbClr val="000000"/>
                          </a:solidFill>
                          <a:effectLst/>
                        </a:rPr>
                        <a:t>Summary contains information inferred from "detail" part, for example, after listing the number of hours, worked by each author, total hours worked by each author can be put in visual chart like pie chart, graph, etc. for better comparison.</a:t>
                      </a:r>
                    </a:p>
                  </a:txBody>
                  <a:tcPr marL="76200" marR="76200" marT="76200" marB="76200"/>
                </a:tc>
                <a:extLst>
                  <a:ext uri="{0D108BD9-81ED-4DB2-BD59-A6C34878D82A}">
                    <a16:rowId xmlns:a16="http://schemas.microsoft.com/office/drawing/2014/main" val="1176753287"/>
                  </a:ext>
                </a:extLst>
              </a:tr>
            </a:tbl>
          </a:graphicData>
        </a:graphic>
      </p:graphicFrame>
    </p:spTree>
    <p:extLst>
      <p:ext uri="{BB962C8B-B14F-4D97-AF65-F5344CB8AC3E}">
        <p14:creationId xmlns:p14="http://schemas.microsoft.com/office/powerpoint/2010/main" val="98422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JasperReports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Following are the common troubles faced during the report development −</a:t>
            </a:r>
          </a:p>
          <a:p>
            <a:pPr marL="800100" lvl="1" indent="-342900" algn="l">
              <a:buClr>
                <a:srgbClr val="0070C0"/>
              </a:buClr>
              <a:buSzPct val="80000"/>
              <a:buFont typeface="Wingdings" pitchFamily="2" charset="2"/>
              <a:buChar char="u"/>
            </a:pPr>
            <a:r>
              <a:rPr lang="en-US" sz="1800" b="1" dirty="0">
                <a:solidFill>
                  <a:schemeClr val="tx1"/>
                </a:solidFill>
              </a:rPr>
              <a:t>Core changes</a:t>
            </a:r>
            <a:r>
              <a:rPr lang="en-US" sz="1800" dirty="0">
                <a:solidFill>
                  <a:schemeClr val="tx1"/>
                </a:solidFill>
              </a:rPr>
              <a:t> − Usually, reflect the business changes or enhancements it is required to change the core logic of the report.</a:t>
            </a:r>
          </a:p>
          <a:p>
            <a:pPr marL="800100" lvl="1" indent="-342900" algn="l">
              <a:buClr>
                <a:srgbClr val="0070C0"/>
              </a:buClr>
              <a:buSzPct val="80000"/>
              <a:buFont typeface="Wingdings" pitchFamily="2" charset="2"/>
              <a:buChar char="u"/>
            </a:pPr>
            <a:r>
              <a:rPr lang="en-US" sz="1800" b="1" dirty="0">
                <a:solidFill>
                  <a:schemeClr val="tx1"/>
                </a:solidFill>
              </a:rPr>
              <a:t>Results exporting</a:t>
            </a:r>
            <a:r>
              <a:rPr lang="en-US" sz="1800" dirty="0">
                <a:solidFill>
                  <a:schemeClr val="tx1"/>
                </a:solidFill>
              </a:rPr>
              <a:t> − There are a wide range of formats, which your report can be exported to, such as: HTML, Text, PDF, MS Excel, RTF, ODT, Comma-separated values, XML, or image.</a:t>
            </a:r>
          </a:p>
          <a:p>
            <a:pPr marL="800100" lvl="1" indent="-342900" algn="l">
              <a:buClr>
                <a:srgbClr val="0070C0"/>
              </a:buClr>
              <a:buSzPct val="80000"/>
              <a:buFont typeface="Wingdings" pitchFamily="2" charset="2"/>
              <a:buChar char="u"/>
            </a:pPr>
            <a:r>
              <a:rPr lang="en-US" sz="1800" b="1" dirty="0">
                <a:solidFill>
                  <a:schemeClr val="tx1"/>
                </a:solidFill>
              </a:rPr>
              <a:t>Complicated reports</a:t>
            </a:r>
            <a:r>
              <a:rPr lang="en-US" sz="1800" dirty="0">
                <a:solidFill>
                  <a:schemeClr val="tx1"/>
                </a:solidFill>
              </a:rPr>
              <a:t> − sub-reports and cross-tabs reports are good example</a:t>
            </a:r>
          </a:p>
          <a:p>
            <a:pPr marL="800100" lvl="1" indent="-342900" algn="l">
              <a:buClr>
                <a:srgbClr val="0070C0"/>
              </a:buClr>
              <a:buSzPct val="80000"/>
              <a:buFont typeface="Wingdings" pitchFamily="2" charset="2"/>
              <a:buChar char="u"/>
            </a:pPr>
            <a:r>
              <a:rPr lang="en-US" sz="1800" b="1" dirty="0">
                <a:solidFill>
                  <a:schemeClr val="tx1"/>
                </a:solidFill>
              </a:rPr>
              <a:t>Charts reports</a:t>
            </a:r>
            <a:r>
              <a:rPr lang="en-US" sz="1800" dirty="0">
                <a:solidFill>
                  <a:schemeClr val="tx1"/>
                </a:solidFill>
              </a:rPr>
              <a:t> − Visual charts for example, Graph, Pie, XY Line, Bar, Meter, and Time series.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78033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52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To remove the overhead of the above mentioned points and to facilitate the reporting process, a lot of frameworks, tools, libraries, and 3rd parties applications were introduced. </a:t>
            </a:r>
            <a:r>
              <a:rPr lang="en-US" sz="1800" b="1" i="1" dirty="0" err="1">
                <a:solidFill>
                  <a:schemeClr val="tx1"/>
                </a:solidFill>
              </a:rPr>
              <a:t>JasperReports</a:t>
            </a:r>
            <a:r>
              <a:rPr lang="en-US" sz="1800" dirty="0">
                <a:solidFill>
                  <a:schemeClr val="tx1"/>
                </a:solidFill>
              </a:rPr>
              <a:t> is one of them.</a:t>
            </a:r>
          </a:p>
          <a:p>
            <a:pPr marL="342900" indent="-342900" algn="l">
              <a:buClr>
                <a:srgbClr val="0070C0"/>
              </a:buClr>
              <a:buSzPct val="80000"/>
              <a:buFont typeface="Wingdings" pitchFamily="2" charset="2"/>
              <a:buChar char="u"/>
            </a:pPr>
            <a:r>
              <a:rPr lang="en-US" sz="1800" b="1" dirty="0" err="1">
                <a:solidFill>
                  <a:schemeClr val="tx1"/>
                </a:solidFill>
              </a:rPr>
              <a:t>JasperReports</a:t>
            </a:r>
            <a:r>
              <a:rPr lang="en-US" sz="1800" dirty="0">
                <a:solidFill>
                  <a:schemeClr val="tx1"/>
                </a:solidFill>
              </a:rPr>
              <a:t> is an open source java reporting engine. It is Java based and doesn't have its own expression syntax. </a:t>
            </a:r>
            <a:r>
              <a:rPr lang="en-US" sz="1800" dirty="0" err="1">
                <a:solidFill>
                  <a:schemeClr val="tx1"/>
                </a:solidFill>
              </a:rPr>
              <a:t>JasperReports</a:t>
            </a:r>
            <a:r>
              <a:rPr lang="en-US" sz="1800" dirty="0">
                <a:solidFill>
                  <a:schemeClr val="tx1"/>
                </a:solidFill>
              </a:rPr>
              <a:t> has the ability to deliver rich content onto the screen, to the printer, or into PDF, HTML, XLS, RTF, ODT, CSV, TXT, and XML files. As it is not a standalone tool, it cannot be installed on its own. Instead, it is embedded into Java applications by including its library in the application's CLASSPATH.</a:t>
            </a:r>
          </a:p>
          <a:p>
            <a:pPr marL="342900" indent="-342900" algn="l">
              <a:buClr>
                <a:srgbClr val="0070C0"/>
              </a:buClr>
              <a:buSzPct val="80000"/>
              <a:buFont typeface="Wingdings" pitchFamily="2" charset="2"/>
              <a:buChar char="u"/>
            </a:pPr>
            <a:r>
              <a:rPr lang="en-US" sz="1800" dirty="0" err="1">
                <a:solidFill>
                  <a:schemeClr val="tx1"/>
                </a:solidFill>
              </a:rPr>
              <a:t>JasperReports</a:t>
            </a:r>
            <a:r>
              <a:rPr lang="en-US" sz="1800" dirty="0">
                <a:solidFill>
                  <a:schemeClr val="tx1"/>
                </a:solidFill>
              </a:rPr>
              <a:t> is a Java class library, and is not meant for the end users, but rather is targeted towards Java developers who need to add reporting capabilities to their applications.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438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Get Started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Features of </a:t>
            </a:r>
            <a:r>
              <a:rPr lang="en-US" sz="1800" b="1" dirty="0" err="1">
                <a:solidFill>
                  <a:schemeClr val="tx1"/>
                </a:solidFill>
              </a:rPr>
              <a:t>JasperReports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Some of the significant features of </a:t>
            </a:r>
            <a:r>
              <a:rPr lang="en-US" sz="1800" dirty="0" err="1">
                <a:solidFill>
                  <a:schemeClr val="tx1"/>
                </a:solidFill>
              </a:rPr>
              <a:t>JasperReports</a:t>
            </a:r>
            <a:r>
              <a:rPr lang="en-US" sz="1800" dirty="0">
                <a:solidFill>
                  <a:schemeClr val="tx1"/>
                </a:solidFill>
              </a:rPr>
              <a:t> are −</a:t>
            </a:r>
          </a:p>
          <a:p>
            <a:pPr marL="800100" lvl="1" indent="-342900" algn="l">
              <a:buClr>
                <a:srgbClr val="0070C0"/>
              </a:buClr>
              <a:buSzPct val="80000"/>
              <a:buFont typeface="Wingdings" pitchFamily="2" charset="2"/>
              <a:buChar char="u"/>
            </a:pPr>
            <a:r>
              <a:rPr lang="en-US" sz="1800" dirty="0">
                <a:solidFill>
                  <a:schemeClr val="tx1"/>
                </a:solidFill>
              </a:rPr>
              <a:t>It has a flexible report layout.</a:t>
            </a:r>
          </a:p>
          <a:p>
            <a:pPr marL="800100" lvl="1" indent="-342900" algn="l">
              <a:buClr>
                <a:srgbClr val="0070C0"/>
              </a:buClr>
              <a:buSzPct val="80000"/>
              <a:buFont typeface="Wingdings" pitchFamily="2" charset="2"/>
              <a:buChar char="u"/>
            </a:pPr>
            <a:r>
              <a:rPr lang="en-US" sz="1800" dirty="0">
                <a:solidFill>
                  <a:schemeClr val="tx1"/>
                </a:solidFill>
              </a:rPr>
              <a:t>It can present data either textually or graphically.</a:t>
            </a:r>
          </a:p>
          <a:p>
            <a:pPr marL="800100" lvl="1" indent="-342900" algn="l">
              <a:buClr>
                <a:srgbClr val="0070C0"/>
              </a:buClr>
              <a:buSzPct val="80000"/>
              <a:buFont typeface="Wingdings" pitchFamily="2" charset="2"/>
              <a:buChar char="u"/>
            </a:pPr>
            <a:r>
              <a:rPr lang="en-US" sz="1800" dirty="0">
                <a:solidFill>
                  <a:schemeClr val="tx1"/>
                </a:solidFill>
              </a:rPr>
              <a:t>Developers can supply data in multiple ways.</a:t>
            </a:r>
          </a:p>
          <a:p>
            <a:pPr marL="800100" lvl="1" indent="-342900" algn="l">
              <a:buClr>
                <a:srgbClr val="0070C0"/>
              </a:buClr>
              <a:buSzPct val="80000"/>
              <a:buFont typeface="Wingdings" pitchFamily="2" charset="2"/>
              <a:buChar char="u"/>
            </a:pPr>
            <a:r>
              <a:rPr lang="en-US" sz="1800" dirty="0">
                <a:solidFill>
                  <a:schemeClr val="tx1"/>
                </a:solidFill>
              </a:rPr>
              <a:t>It can accept data from the multiple data sources.</a:t>
            </a:r>
          </a:p>
          <a:p>
            <a:pPr marL="800100" lvl="1" indent="-342900" algn="l">
              <a:buClr>
                <a:srgbClr val="0070C0"/>
              </a:buClr>
              <a:buSzPct val="80000"/>
              <a:buFont typeface="Wingdings" pitchFamily="2" charset="2"/>
              <a:buChar char="u"/>
            </a:pPr>
            <a:r>
              <a:rPr lang="en-US" sz="1800" dirty="0">
                <a:solidFill>
                  <a:schemeClr val="tx1"/>
                </a:solidFill>
              </a:rPr>
              <a:t>It can generate watermarks (A watermark is like a secondary image that is laid over the primary image).</a:t>
            </a:r>
          </a:p>
          <a:p>
            <a:pPr marL="800100" lvl="1" indent="-342900" algn="l">
              <a:buClr>
                <a:srgbClr val="0070C0"/>
              </a:buClr>
              <a:buSzPct val="80000"/>
              <a:buFont typeface="Wingdings" pitchFamily="2" charset="2"/>
              <a:buChar char="u"/>
            </a:pPr>
            <a:r>
              <a:rPr lang="en-US" sz="1800" dirty="0">
                <a:solidFill>
                  <a:schemeClr val="tx1"/>
                </a:solidFill>
              </a:rPr>
              <a:t>It can generate sub reports.</a:t>
            </a:r>
          </a:p>
          <a:p>
            <a:pPr marL="800100" lvl="1" indent="-342900" algn="l">
              <a:buClr>
                <a:srgbClr val="0070C0"/>
              </a:buClr>
              <a:buSzPct val="80000"/>
              <a:buFont typeface="Wingdings" pitchFamily="2" charset="2"/>
              <a:buChar char="u"/>
            </a:pPr>
            <a:r>
              <a:rPr lang="en-US" sz="1800" dirty="0">
                <a:solidFill>
                  <a:schemeClr val="tx1"/>
                </a:solidFill>
              </a:rPr>
              <a:t>It is capable of exporting reports in a variety of formats.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2018/12/18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1333539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2849</TotalTime>
  <Words>662</Words>
  <Application>Microsoft Office PowerPoint</Application>
  <PresentationFormat>On-screen Show (4:3)</PresentationFormat>
  <Paragraphs>100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佈景主題</vt:lpstr>
      <vt:lpstr>2 Get Started</vt:lpstr>
      <vt:lpstr>2 Get Started</vt:lpstr>
      <vt:lpstr>2 Get Started</vt:lpstr>
      <vt:lpstr>2 Get Started</vt:lpstr>
      <vt:lpstr>2 Get Started</vt:lpstr>
      <vt:lpstr>2 Get Started</vt:lpstr>
      <vt:lpstr>2 Get Started</vt:lpstr>
      <vt:lpstr>2 Get Started</vt:lpstr>
      <vt:lpstr>2 Get Started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877</cp:revision>
  <dcterms:created xsi:type="dcterms:W3CDTF">2018-09-28T16:40:41Z</dcterms:created>
  <dcterms:modified xsi:type="dcterms:W3CDTF">2018-12-19T01:06:01Z</dcterms:modified>
</cp:coreProperties>
</file>