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3" r:id="rId3"/>
    <p:sldId id="285" r:id="rId4"/>
    <p:sldId id="265" r:id="rId5"/>
    <p:sldId id="287" r:id="rId6"/>
    <p:sldId id="286" r:id="rId7"/>
    <p:sldId id="279" r:id="rId8"/>
    <p:sldId id="288" r:id="rId9"/>
    <p:sldId id="289" r:id="rId10"/>
    <p:sldId id="290" r:id="rId11"/>
    <p:sldId id="291" r:id="rId12"/>
    <p:sldId id="292" r:id="rId13"/>
    <p:sldId id="293" r:id="rId14"/>
    <p:sldId id="294" r:id="rId15"/>
    <p:sldId id="295" r:id="rId16"/>
    <p:sldId id="296" r:id="rId17"/>
    <p:sldId id="297" r:id="rId18"/>
    <p:sldId id="300" r:id="rId19"/>
    <p:sldId id="301" r:id="rId20"/>
    <p:sldId id="298" r:id="rId21"/>
    <p:sldId id="299" r:id="rId22"/>
    <p:sldId id="259" r:id="rId2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3" autoAdjust="0"/>
    <p:restoredTop sz="99626" autoAdjust="0"/>
  </p:normalViewPr>
  <p:slideViewPr>
    <p:cSldViewPr>
      <p:cViewPr varScale="1">
        <p:scale>
          <a:sx n="76" d="100"/>
          <a:sy n="76" d="100"/>
        </p:scale>
        <p:origin x="2076"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2018/12/21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2018/12/21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2018/12/21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2018/12/21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2018/12/21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2018/12/21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2018/12/21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2018/12/21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2018/12/21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2018/12/21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2018/12/21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2018/12/21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2018/12/21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www.tutorialspoint.com/jasper_reports/jasper_environment_setup.htm"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 Compile Phase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6.3 basebuild.xml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519913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1811F7B-8FA0-41E9-9989-B63230A8A508}"/>
              </a:ext>
            </a:extLst>
          </p:cNvPr>
          <p:cNvPicPr>
            <a:picLocks noChangeAspect="1"/>
          </p:cNvPicPr>
          <p:nvPr/>
        </p:nvPicPr>
        <p:blipFill>
          <a:blip r:embed="rId2"/>
          <a:stretch>
            <a:fillRect/>
          </a:stretch>
        </p:blipFill>
        <p:spPr>
          <a:xfrm>
            <a:off x="457200" y="2636912"/>
            <a:ext cx="9144000" cy="3587188"/>
          </a:xfrm>
          <a:prstGeom prst="rect">
            <a:avLst/>
          </a:prstGeom>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6.3 basebuild.xml</a:t>
            </a:r>
            <a:endParaRPr lang="zh-TW" altLang="en-US" b="1" dirty="0">
              <a:solidFill>
                <a:srgbClr val="FFFF00"/>
              </a:solidFill>
            </a:endParaRPr>
          </a:p>
        </p:txBody>
      </p:sp>
      <p:sp>
        <p:nvSpPr>
          <p:cNvPr id="3" name="副標題 2"/>
          <p:cNvSpPr>
            <a:spLocks noGrp="1"/>
          </p:cNvSpPr>
          <p:nvPr>
            <p:ph type="subTitle" idx="1"/>
          </p:nvPr>
        </p:nvSpPr>
        <p:spPr>
          <a:xfrm>
            <a:off x="467544" y="1340768"/>
            <a:ext cx="7992888" cy="116389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Copy basebuild.xml in current (test) folder.</a:t>
            </a:r>
          </a:p>
          <a:p>
            <a:pPr marL="342900" indent="-342900" algn="l">
              <a:buClr>
                <a:srgbClr val="0070C0"/>
              </a:buClr>
              <a:buSzPct val="80000"/>
              <a:buFont typeface="Wingdings" pitchFamily="2" charset="2"/>
              <a:buChar char="u"/>
            </a:pPr>
            <a:r>
              <a:rPr lang="en-US" sz="1800" dirty="0">
                <a:solidFill>
                  <a:schemeClr val="tx1"/>
                </a:solidFill>
              </a:rPr>
              <a:t>The property name=“main-class” was originally defined as “</a:t>
            </a:r>
            <a:r>
              <a:rPr lang="en-US" sz="1800" dirty="0" err="1">
                <a:solidFill>
                  <a:schemeClr val="tx1"/>
                </a:solidFill>
              </a:rPr>
              <a:t>com.tutoiralspoint.HelpMe</a:t>
            </a:r>
            <a:r>
              <a:rPr lang="en-US" sz="1800" dirty="0">
                <a:solidFill>
                  <a:schemeClr val="tx1"/>
                </a:solidFill>
              </a:rPr>
              <a:t>” will be replaced by Ant command line option “</a:t>
            </a:r>
            <a:r>
              <a:rPr lang="en-US" sz="1800" dirty="0" err="1">
                <a:solidFill>
                  <a:schemeClr val="tx1"/>
                </a:solidFill>
              </a:rPr>
              <a:t>com.tutoiralspoint.JavaReportCompile</a:t>
            </a:r>
            <a:r>
              <a:rPr lang="en-US" sz="1800" dirty="0">
                <a:solidFill>
                  <a:schemeClr val="tx1"/>
                </a:solidFill>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sp>
        <p:nvSpPr>
          <p:cNvPr id="12" name="Rectangle 11">
            <a:extLst>
              <a:ext uri="{FF2B5EF4-FFF2-40B4-BE49-F238E27FC236}">
                <a16:creationId xmlns:a16="http://schemas.microsoft.com/office/drawing/2014/main" id="{4AE10EC9-075E-4A64-821E-D2FF430D60F6}"/>
              </a:ext>
            </a:extLst>
          </p:cNvPr>
          <p:cNvSpPr/>
          <p:nvPr/>
        </p:nvSpPr>
        <p:spPr>
          <a:xfrm>
            <a:off x="4063623" y="5157192"/>
            <a:ext cx="5188897"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29524D1-0683-47DC-B34C-9244953490D3}"/>
              </a:ext>
            </a:extLst>
          </p:cNvPr>
          <p:cNvSpPr/>
          <p:nvPr/>
        </p:nvSpPr>
        <p:spPr>
          <a:xfrm>
            <a:off x="971601" y="4306308"/>
            <a:ext cx="2160240" cy="106690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ABAAEFB4-9245-4053-966F-D1D8AFB55D19}"/>
              </a:ext>
            </a:extLst>
          </p:cNvPr>
          <p:cNvCxnSpPr>
            <a:stCxn id="16" idx="3"/>
            <a:endCxn id="12" idx="1"/>
          </p:cNvCxnSpPr>
          <p:nvPr/>
        </p:nvCxnSpPr>
        <p:spPr>
          <a:xfrm>
            <a:off x="3131841" y="4839762"/>
            <a:ext cx="931782" cy="42544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9577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6.4 Execute Compilation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1518065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6.4 Execute Compilation</a:t>
            </a:r>
            <a:endParaRPr lang="zh-TW" altLang="en-US" b="1" dirty="0">
              <a:solidFill>
                <a:srgbClr val="FFFF00"/>
              </a:solidFill>
            </a:endParaRPr>
          </a:p>
        </p:txBody>
      </p:sp>
      <p:sp>
        <p:nvSpPr>
          <p:cNvPr id="3" name="副標題 2"/>
          <p:cNvSpPr>
            <a:spLocks noGrp="1"/>
          </p:cNvSpPr>
          <p:nvPr>
            <p:ph type="subTitle" idx="1"/>
          </p:nvPr>
        </p:nvSpPr>
        <p:spPr>
          <a:xfrm>
            <a:off x="467544" y="1340768"/>
            <a:ext cx="7992888" cy="180019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Execute the compilation by the following command:</a:t>
            </a:r>
          </a:p>
          <a:p>
            <a:pPr marL="342900" indent="-342900" algn="l">
              <a:buClr>
                <a:srgbClr val="0070C0"/>
              </a:buClr>
              <a:buSzPct val="80000"/>
              <a:buFont typeface="Wingdings" pitchFamily="2" charset="2"/>
              <a:buChar char="u"/>
            </a:pPr>
            <a:r>
              <a:rPr lang="en-US" sz="1800" dirty="0">
                <a:solidFill>
                  <a:schemeClr val="tx1"/>
                </a:solidFill>
              </a:rPr>
              <a:t>&gt; ant –f compile.xml –</a:t>
            </a:r>
            <a:r>
              <a:rPr lang="en-US" sz="1800" dirty="0" err="1">
                <a:solidFill>
                  <a:schemeClr val="tx1"/>
                </a:solidFill>
              </a:rPr>
              <a:t>Dmain</a:t>
            </a:r>
            <a:r>
              <a:rPr lang="en-US" sz="1800" dirty="0">
                <a:solidFill>
                  <a:schemeClr val="tx1"/>
                </a:solidFill>
              </a:rPr>
              <a:t>-class = </a:t>
            </a:r>
            <a:r>
              <a:rPr lang="en-US" sz="1800" dirty="0" err="1">
                <a:solidFill>
                  <a:schemeClr val="tx1"/>
                </a:solidFill>
              </a:rPr>
              <a:t>com.tutorialspoint.JasperReportCompile</a:t>
            </a:r>
            <a:endParaRPr lang="en-US" sz="1800"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Note: The property name “main-class” was originally defined as </a:t>
            </a:r>
            <a:r>
              <a:rPr lang="en-US" sz="1800" dirty="0" err="1">
                <a:solidFill>
                  <a:schemeClr val="tx1"/>
                </a:solidFill>
              </a:rPr>
              <a:t>com.tutorialspoint.HelpMe</a:t>
            </a:r>
            <a:r>
              <a:rPr lang="en-US" sz="1800" dirty="0">
                <a:solidFill>
                  <a:schemeClr val="tx1"/>
                </a:solidFill>
              </a:rPr>
              <a:t>. Now, main-class is redefined into </a:t>
            </a:r>
            <a:r>
              <a:rPr lang="en-US" sz="1800" dirty="0" err="1">
                <a:solidFill>
                  <a:schemeClr val="tx1"/>
                </a:solidFill>
              </a:rPr>
              <a:t>com.tutorialspoint.JasperReportCompile</a:t>
            </a:r>
            <a:r>
              <a:rPr lang="en-US" sz="1800" dirty="0">
                <a:solidFill>
                  <a:schemeClr val="tx1"/>
                </a:solidFill>
              </a:rPr>
              <a:t>. The JasperReportCompile.java contains the Jasper API for compilation.</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a:p>
        </p:txBody>
      </p:sp>
      <p:pic>
        <p:nvPicPr>
          <p:cNvPr id="8" name="Picture 7">
            <a:extLst>
              <a:ext uri="{FF2B5EF4-FFF2-40B4-BE49-F238E27FC236}">
                <a16:creationId xmlns:a16="http://schemas.microsoft.com/office/drawing/2014/main" id="{C892C693-F297-47F7-BE32-A01C1900BF0D}"/>
              </a:ext>
            </a:extLst>
          </p:cNvPr>
          <p:cNvPicPr>
            <a:picLocks noChangeAspect="1"/>
          </p:cNvPicPr>
          <p:nvPr/>
        </p:nvPicPr>
        <p:blipFill>
          <a:blip r:embed="rId2"/>
          <a:stretch>
            <a:fillRect/>
          </a:stretch>
        </p:blipFill>
        <p:spPr>
          <a:xfrm>
            <a:off x="579512" y="3429000"/>
            <a:ext cx="8107288" cy="2069828"/>
          </a:xfrm>
          <a:prstGeom prst="rect">
            <a:avLst/>
          </a:prstGeom>
        </p:spPr>
      </p:pic>
    </p:spTree>
    <p:extLst>
      <p:ext uri="{BB962C8B-B14F-4D97-AF65-F5344CB8AC3E}">
        <p14:creationId xmlns:p14="http://schemas.microsoft.com/office/powerpoint/2010/main" val="3252251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6.5 Compiled File: *.jasper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1480412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6.5 Compiled File: *.jasper</a:t>
            </a:r>
            <a:endParaRPr lang="zh-TW" altLang="en-US" b="1" dirty="0">
              <a:solidFill>
                <a:srgbClr val="FFFF00"/>
              </a:solidFill>
            </a:endParaRPr>
          </a:p>
        </p:txBody>
      </p:sp>
      <p:sp>
        <p:nvSpPr>
          <p:cNvPr id="3" name="副標題 2"/>
          <p:cNvSpPr>
            <a:spLocks noGrp="1"/>
          </p:cNvSpPr>
          <p:nvPr>
            <p:ph type="subTitle" idx="1"/>
          </p:nvPr>
        </p:nvSpPr>
        <p:spPr>
          <a:xfrm>
            <a:off x="467544" y="1340769"/>
            <a:ext cx="7992888"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binary file format </a:t>
            </a:r>
            <a:r>
              <a:rPr lang="en-US" sz="1800" dirty="0" err="1">
                <a:solidFill>
                  <a:schemeClr val="tx1"/>
                </a:solidFill>
              </a:rPr>
              <a:t>jasper_report_template.jasper</a:t>
            </a:r>
            <a:r>
              <a:rPr lang="en-US" sz="1800" dirty="0">
                <a:solidFill>
                  <a:schemeClr val="tx1"/>
                </a:solidFill>
              </a:rPr>
              <a:t> is generated.</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15</a:t>
            </a:fld>
            <a:endParaRPr lang="zh-TW" altLang="en-US"/>
          </a:p>
        </p:txBody>
      </p:sp>
      <p:pic>
        <p:nvPicPr>
          <p:cNvPr id="8" name="Picture 7">
            <a:extLst>
              <a:ext uri="{FF2B5EF4-FFF2-40B4-BE49-F238E27FC236}">
                <a16:creationId xmlns:a16="http://schemas.microsoft.com/office/drawing/2014/main" id="{D2867893-29EC-45EC-B293-51C592C9A5E5}"/>
              </a:ext>
            </a:extLst>
          </p:cNvPr>
          <p:cNvPicPr>
            <a:picLocks noChangeAspect="1"/>
          </p:cNvPicPr>
          <p:nvPr/>
        </p:nvPicPr>
        <p:blipFill>
          <a:blip r:embed="rId2"/>
          <a:stretch>
            <a:fillRect/>
          </a:stretch>
        </p:blipFill>
        <p:spPr>
          <a:xfrm>
            <a:off x="701824" y="1930286"/>
            <a:ext cx="7740352" cy="2737188"/>
          </a:xfrm>
          <a:prstGeom prst="rect">
            <a:avLst/>
          </a:prstGeom>
        </p:spPr>
      </p:pic>
      <p:sp>
        <p:nvSpPr>
          <p:cNvPr id="9" name="Rectangle 8">
            <a:extLst>
              <a:ext uri="{FF2B5EF4-FFF2-40B4-BE49-F238E27FC236}">
                <a16:creationId xmlns:a16="http://schemas.microsoft.com/office/drawing/2014/main" id="{4445AE24-BA99-409E-9E99-58C0EBD6A022}"/>
              </a:ext>
            </a:extLst>
          </p:cNvPr>
          <p:cNvSpPr/>
          <p:nvPr/>
        </p:nvSpPr>
        <p:spPr>
          <a:xfrm>
            <a:off x="1043608" y="4221088"/>
            <a:ext cx="1656184" cy="1440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EB9039-A2AD-470C-AA39-1A03EC7C427A}"/>
              </a:ext>
            </a:extLst>
          </p:cNvPr>
          <p:cNvSpPr/>
          <p:nvPr/>
        </p:nvSpPr>
        <p:spPr>
          <a:xfrm>
            <a:off x="2721120" y="2204864"/>
            <a:ext cx="5595296" cy="5760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EAC001EE-D6C2-48ED-B311-445FD6233B56}"/>
              </a:ext>
            </a:extLst>
          </p:cNvPr>
          <p:cNvCxnSpPr>
            <a:stCxn id="9" idx="0"/>
          </p:cNvCxnSpPr>
          <p:nvPr/>
        </p:nvCxnSpPr>
        <p:spPr>
          <a:xfrm flipV="1">
            <a:off x="1871700" y="2492896"/>
            <a:ext cx="828092" cy="172819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968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6.6 View Binary *.Jasper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1024712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6.6 View Binary *.Jasper</a:t>
            </a:r>
            <a:endParaRPr lang="zh-TW" altLang="en-US" b="1" dirty="0">
              <a:solidFill>
                <a:srgbClr val="FFFF00"/>
              </a:solidFill>
            </a:endParaRPr>
          </a:p>
        </p:txBody>
      </p:sp>
      <p:sp>
        <p:nvSpPr>
          <p:cNvPr id="3" name="副標題 2"/>
          <p:cNvSpPr>
            <a:spLocks noGrp="1"/>
          </p:cNvSpPr>
          <p:nvPr>
            <p:ph type="subTitle" idx="1"/>
          </p:nvPr>
        </p:nvSpPr>
        <p:spPr>
          <a:xfrm>
            <a:off x="467544" y="1340768"/>
            <a:ext cx="7992888" cy="208823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View Binary *.jasper</a:t>
            </a:r>
          </a:p>
          <a:p>
            <a:pPr marL="342900" indent="-342900" algn="l">
              <a:buClr>
                <a:srgbClr val="0070C0"/>
              </a:buClr>
              <a:buSzPct val="80000"/>
              <a:buFont typeface="Wingdings" pitchFamily="2" charset="2"/>
              <a:buChar char="u"/>
            </a:pPr>
            <a:r>
              <a:rPr lang="en-US" sz="1800" dirty="0">
                <a:solidFill>
                  <a:schemeClr val="tx1"/>
                </a:solidFill>
              </a:rPr>
              <a:t>The </a:t>
            </a:r>
            <a:r>
              <a:rPr lang="en-US" sz="1800" i="1" dirty="0" err="1">
                <a:solidFill>
                  <a:schemeClr val="tx1"/>
                </a:solidFill>
              </a:rPr>
              <a:t>net.sf.jasperreports.view.JasperDesignViewer</a:t>
            </a:r>
            <a:r>
              <a:rPr lang="en-US" sz="1800" dirty="0">
                <a:solidFill>
                  <a:schemeClr val="tx1"/>
                </a:solidFill>
              </a:rPr>
              <a:t> can be used to preview compiled report templates and JRXML templates.</a:t>
            </a:r>
          </a:p>
          <a:p>
            <a:pPr marL="342900" indent="-342900" algn="l">
              <a:buClr>
                <a:srgbClr val="0070C0"/>
              </a:buClr>
              <a:buSzPct val="80000"/>
              <a:buFont typeface="Wingdings" pitchFamily="2" charset="2"/>
              <a:buChar char="u"/>
            </a:pPr>
            <a:r>
              <a:rPr lang="en-US" sz="1800" dirty="0">
                <a:solidFill>
                  <a:schemeClr val="tx1"/>
                </a:solidFill>
              </a:rPr>
              <a:t>To move further, let's add a new target </a:t>
            </a:r>
            <a:r>
              <a:rPr lang="en-US" sz="1800" b="1" dirty="0" err="1">
                <a:solidFill>
                  <a:schemeClr val="tx1"/>
                </a:solidFill>
              </a:rPr>
              <a:t>viewDesign</a:t>
            </a:r>
            <a:r>
              <a:rPr lang="en-US" sz="1800" dirty="0">
                <a:solidFill>
                  <a:schemeClr val="tx1"/>
                </a:solidFill>
              </a:rPr>
              <a:t> to the above build.xml file, which will allow us to preview the compiled report. </a:t>
            </a:r>
          </a:p>
          <a:p>
            <a:pPr marL="342900" indent="-342900" algn="l">
              <a:buClr>
                <a:srgbClr val="0070C0"/>
              </a:buClr>
              <a:buSzPct val="80000"/>
              <a:buFont typeface="Wingdings" pitchFamily="2" charset="2"/>
              <a:buChar char="u"/>
            </a:pPr>
            <a:r>
              <a:rPr lang="en-US" sz="1800" dirty="0">
                <a:solidFill>
                  <a:schemeClr val="tx1"/>
                </a:solidFill>
              </a:rPr>
              <a:t>The import file - baseBuild.xml is picked from chapter </a:t>
            </a:r>
            <a:r>
              <a:rPr lang="en-US" sz="1800" dirty="0">
                <a:solidFill>
                  <a:schemeClr val="tx1"/>
                </a:solidFill>
                <a:hlinkClick r:id="rId2">
                  <a:extLst>
                    <a:ext uri="{A12FA001-AC4F-418D-AE19-62706E023703}">
                      <ahyp:hlinkClr xmlns:ahyp="http://schemas.microsoft.com/office/drawing/2018/hyperlinkcolor" val="tx"/>
                    </a:ext>
                  </a:extLst>
                </a:hlinkClick>
              </a:rPr>
              <a:t>Environment </a:t>
            </a:r>
            <a:r>
              <a:rPr lang="en-US" sz="1800" dirty="0" err="1">
                <a:solidFill>
                  <a:schemeClr val="tx1"/>
                </a:solidFill>
                <a:hlinkClick r:id="rId2">
                  <a:extLst>
                    <a:ext uri="{A12FA001-AC4F-418D-AE19-62706E023703}">
                      <ahyp:hlinkClr xmlns:ahyp="http://schemas.microsoft.com/office/drawing/2018/hyperlinkcolor" val="tx"/>
                    </a:ext>
                  </a:extLst>
                </a:hlinkClick>
              </a:rPr>
              <a:t>Setup</a:t>
            </a:r>
            <a:r>
              <a:rPr lang="en-US" sz="1800" dirty="0" err="1">
                <a:solidFill>
                  <a:schemeClr val="tx1"/>
                </a:solidFill>
              </a:rPr>
              <a:t>and</a:t>
            </a:r>
            <a:r>
              <a:rPr lang="en-US" sz="1800" dirty="0">
                <a:solidFill>
                  <a:schemeClr val="tx1"/>
                </a:solidFill>
              </a:rPr>
              <a:t> should be placed in the same directory as the build.xml</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17</a:t>
            </a:fld>
            <a:endParaRPr lang="zh-TW" altLang="en-US"/>
          </a:p>
        </p:txBody>
      </p:sp>
    </p:spTree>
    <p:extLst>
      <p:ext uri="{BB962C8B-B14F-4D97-AF65-F5344CB8AC3E}">
        <p14:creationId xmlns:p14="http://schemas.microsoft.com/office/powerpoint/2010/main" val="1349368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6.6 View Binary *.Jasper</a:t>
            </a:r>
            <a:endParaRPr lang="zh-TW" altLang="en-US" b="1" dirty="0">
              <a:solidFill>
                <a:srgbClr val="FFFF00"/>
              </a:solidFill>
            </a:endParaRPr>
          </a:p>
        </p:txBody>
      </p:sp>
      <p:sp>
        <p:nvSpPr>
          <p:cNvPr id="3" name="副標題 2"/>
          <p:cNvSpPr>
            <a:spLocks noGrp="1"/>
          </p:cNvSpPr>
          <p:nvPr>
            <p:ph type="subTitle" idx="1"/>
          </p:nvPr>
        </p:nvSpPr>
        <p:spPr>
          <a:xfrm>
            <a:off x="467544" y="1340768"/>
            <a:ext cx="7992888" cy="7920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View Binary *.jasper</a:t>
            </a:r>
          </a:p>
          <a:p>
            <a:pPr marL="342900" indent="-342900" algn="l">
              <a:buClr>
                <a:srgbClr val="0070C0"/>
              </a:buClr>
              <a:buSzPct val="80000"/>
              <a:buFont typeface="Wingdings" pitchFamily="2" charset="2"/>
              <a:buChar char="u"/>
            </a:pPr>
            <a:r>
              <a:rPr lang="en-US" sz="1800" dirty="0">
                <a:solidFill>
                  <a:schemeClr val="tx1"/>
                </a:solidFill>
              </a:rPr>
              <a:t>Below is the revised view.xml.</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86389BEE-8A8C-47F8-A359-0A939AC955C6}"/>
              </a:ext>
            </a:extLst>
          </p:cNvPr>
          <p:cNvPicPr>
            <a:picLocks noChangeAspect="1"/>
          </p:cNvPicPr>
          <p:nvPr/>
        </p:nvPicPr>
        <p:blipFill>
          <a:blip r:embed="rId2"/>
          <a:stretch>
            <a:fillRect/>
          </a:stretch>
        </p:blipFill>
        <p:spPr>
          <a:xfrm>
            <a:off x="575556" y="2320686"/>
            <a:ext cx="7992888" cy="3043825"/>
          </a:xfrm>
          <a:prstGeom prst="rect">
            <a:avLst/>
          </a:prstGeom>
          <a:ln>
            <a:solidFill>
              <a:srgbClr val="C00000"/>
            </a:solidFill>
          </a:ln>
        </p:spPr>
      </p:pic>
    </p:spTree>
    <p:extLst>
      <p:ext uri="{BB962C8B-B14F-4D97-AF65-F5344CB8AC3E}">
        <p14:creationId xmlns:p14="http://schemas.microsoft.com/office/powerpoint/2010/main" val="477342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6.6 View Binary *.Jasper</a:t>
            </a:r>
            <a:endParaRPr lang="zh-TW" altLang="en-US" b="1" dirty="0">
              <a:solidFill>
                <a:srgbClr val="FFFF00"/>
              </a:solidFill>
            </a:endParaRPr>
          </a:p>
        </p:txBody>
      </p:sp>
      <p:sp>
        <p:nvSpPr>
          <p:cNvPr id="3" name="副標題 2"/>
          <p:cNvSpPr>
            <a:spLocks noGrp="1"/>
          </p:cNvSpPr>
          <p:nvPr>
            <p:ph type="subTitle" idx="1"/>
          </p:nvPr>
        </p:nvSpPr>
        <p:spPr>
          <a:xfrm>
            <a:off x="467544" y="1340768"/>
            <a:ext cx="7992888" cy="9496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View Binary *.jasper</a:t>
            </a:r>
          </a:p>
          <a:p>
            <a:pPr marL="342900" indent="-342900" algn="l">
              <a:buClr>
                <a:srgbClr val="0070C0"/>
              </a:buClr>
              <a:buSzPct val="80000"/>
              <a:buFont typeface="Wingdings" pitchFamily="2" charset="2"/>
              <a:buChar char="u"/>
            </a:pPr>
            <a:r>
              <a:rPr lang="en-US" sz="1800" b="1" dirty="0">
                <a:solidFill>
                  <a:schemeClr val="tx1"/>
                </a:solidFill>
              </a:rPr>
              <a:t>Use ant command with file option “–f” to bring up view.xml</a:t>
            </a:r>
          </a:p>
          <a:p>
            <a:pPr marL="342900" indent="-342900" algn="l">
              <a:buClr>
                <a:srgbClr val="0070C0"/>
              </a:buClr>
              <a:buSzPct val="80000"/>
              <a:buFont typeface="Wingdings" pitchFamily="2" charset="2"/>
              <a:buChar char="u"/>
            </a:pPr>
            <a:r>
              <a:rPr lang="en-US" sz="1800" dirty="0">
                <a:solidFill>
                  <a:schemeClr val="tx1"/>
                </a:solidFill>
              </a:rPr>
              <a:t>&gt; ant –f view.xml</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19</a:t>
            </a:fld>
            <a:endParaRPr lang="zh-TW" altLang="en-US"/>
          </a:p>
        </p:txBody>
      </p:sp>
      <p:pic>
        <p:nvPicPr>
          <p:cNvPr id="8" name="Picture 7">
            <a:extLst>
              <a:ext uri="{FF2B5EF4-FFF2-40B4-BE49-F238E27FC236}">
                <a16:creationId xmlns:a16="http://schemas.microsoft.com/office/drawing/2014/main" id="{67D23218-43C1-4B44-92BF-4A98659D05E7}"/>
              </a:ext>
            </a:extLst>
          </p:cNvPr>
          <p:cNvPicPr>
            <a:picLocks noChangeAspect="1"/>
          </p:cNvPicPr>
          <p:nvPr/>
        </p:nvPicPr>
        <p:blipFill>
          <a:blip r:embed="rId2"/>
          <a:stretch>
            <a:fillRect/>
          </a:stretch>
        </p:blipFill>
        <p:spPr>
          <a:xfrm>
            <a:off x="360102" y="2575524"/>
            <a:ext cx="7812360" cy="949613"/>
          </a:xfrm>
          <a:prstGeom prst="rect">
            <a:avLst/>
          </a:prstGeom>
        </p:spPr>
      </p:pic>
      <p:pic>
        <p:nvPicPr>
          <p:cNvPr id="9" name="Picture 8">
            <a:extLst>
              <a:ext uri="{FF2B5EF4-FFF2-40B4-BE49-F238E27FC236}">
                <a16:creationId xmlns:a16="http://schemas.microsoft.com/office/drawing/2014/main" id="{C0450084-7870-4DDA-8B85-C13CADC0BE44}"/>
              </a:ext>
            </a:extLst>
          </p:cNvPr>
          <p:cNvPicPr>
            <a:picLocks noChangeAspect="1"/>
          </p:cNvPicPr>
          <p:nvPr/>
        </p:nvPicPr>
        <p:blipFill>
          <a:blip r:embed="rId3"/>
          <a:stretch>
            <a:fillRect/>
          </a:stretch>
        </p:blipFill>
        <p:spPr>
          <a:xfrm>
            <a:off x="513097" y="3807669"/>
            <a:ext cx="7629525" cy="2505075"/>
          </a:xfrm>
          <a:prstGeom prst="rect">
            <a:avLst/>
          </a:prstGeom>
          <a:ln>
            <a:solidFill>
              <a:srgbClr val="C00000"/>
            </a:solidFill>
          </a:ln>
        </p:spPr>
      </p:pic>
    </p:spTree>
    <p:extLst>
      <p:ext uri="{BB962C8B-B14F-4D97-AF65-F5344CB8AC3E}">
        <p14:creationId xmlns:p14="http://schemas.microsoft.com/office/powerpoint/2010/main" val="4140272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6 Compile Phase</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4802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We discuss the Compile Phase in this document.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
        <p:nvSpPr>
          <p:cNvPr id="7" name="Rectangle 6">
            <a:extLst>
              <a:ext uri="{FF2B5EF4-FFF2-40B4-BE49-F238E27FC236}">
                <a16:creationId xmlns:a16="http://schemas.microsoft.com/office/drawing/2014/main" id="{62C24418-0855-47E1-B902-072A3B2E6424}"/>
              </a:ext>
            </a:extLst>
          </p:cNvPr>
          <p:cNvSpPr/>
          <p:nvPr/>
        </p:nvSpPr>
        <p:spPr>
          <a:xfrm>
            <a:off x="467544" y="2775117"/>
            <a:ext cx="3142095" cy="1196031"/>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Design Phase </a:t>
            </a:r>
          </a:p>
          <a:p>
            <a:pPr algn="ctr"/>
            <a:r>
              <a:rPr lang="en-US" b="1" dirty="0">
                <a:solidFill>
                  <a:schemeClr val="tx1"/>
                </a:solidFill>
              </a:rPr>
              <a:t>(Create JRXML File)</a:t>
            </a:r>
          </a:p>
        </p:txBody>
      </p:sp>
      <p:sp>
        <p:nvSpPr>
          <p:cNvPr id="8" name="Rectangle 7">
            <a:extLst>
              <a:ext uri="{FF2B5EF4-FFF2-40B4-BE49-F238E27FC236}">
                <a16:creationId xmlns:a16="http://schemas.microsoft.com/office/drawing/2014/main" id="{53DE751B-286A-43A0-B8E0-A6B7D782E49E}"/>
              </a:ext>
            </a:extLst>
          </p:cNvPr>
          <p:cNvSpPr/>
          <p:nvPr/>
        </p:nvSpPr>
        <p:spPr>
          <a:xfrm>
            <a:off x="457200" y="4774746"/>
            <a:ext cx="3175124" cy="111612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Compile Phase </a:t>
            </a:r>
          </a:p>
          <a:p>
            <a:pPr algn="ctr"/>
            <a:r>
              <a:rPr lang="en-US" b="1" dirty="0">
                <a:solidFill>
                  <a:schemeClr val="tx1"/>
                </a:solidFill>
              </a:rPr>
              <a:t>(Compile JRXML to Jasper Template)</a:t>
            </a:r>
          </a:p>
        </p:txBody>
      </p:sp>
      <p:cxnSp>
        <p:nvCxnSpPr>
          <p:cNvPr id="10" name="Straight Arrow Connector 9">
            <a:extLst>
              <a:ext uri="{FF2B5EF4-FFF2-40B4-BE49-F238E27FC236}">
                <a16:creationId xmlns:a16="http://schemas.microsoft.com/office/drawing/2014/main" id="{7C684D41-4175-4E88-ABEE-FE0002D8308C}"/>
              </a:ext>
            </a:extLst>
          </p:cNvPr>
          <p:cNvCxnSpPr>
            <a:cxnSpLocks/>
            <a:stCxn id="7" idx="2"/>
            <a:endCxn id="8" idx="0"/>
          </p:cNvCxnSpPr>
          <p:nvPr/>
        </p:nvCxnSpPr>
        <p:spPr>
          <a:xfrm>
            <a:off x="2038592" y="3971148"/>
            <a:ext cx="6170" cy="80359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C6E8FFD-ECB2-4DEB-BC69-DDF787CDCA56}"/>
              </a:ext>
            </a:extLst>
          </p:cNvPr>
          <p:cNvSpPr/>
          <p:nvPr/>
        </p:nvSpPr>
        <p:spPr>
          <a:xfrm>
            <a:off x="4860032" y="2775117"/>
            <a:ext cx="3753532" cy="111612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Execute Phase</a:t>
            </a:r>
          </a:p>
          <a:p>
            <a:pPr algn="ctr"/>
            <a:r>
              <a:rPr lang="en-US" b="1" dirty="0">
                <a:solidFill>
                  <a:schemeClr val="tx1"/>
                </a:solidFill>
              </a:rPr>
              <a:t>[Fill Jasper Template with Data to Generate Jasper Print File (</a:t>
            </a:r>
            <a:r>
              <a:rPr lang="en-US" b="1" dirty="0" err="1">
                <a:solidFill>
                  <a:schemeClr val="tx1"/>
                </a:solidFill>
              </a:rPr>
              <a:t>xxx.jrprint</a:t>
            </a:r>
            <a:r>
              <a:rPr lang="en-US" b="1" dirty="0">
                <a:solidFill>
                  <a:schemeClr val="tx1"/>
                </a:solidFill>
              </a:rPr>
              <a:t>)]</a:t>
            </a:r>
          </a:p>
        </p:txBody>
      </p:sp>
      <p:cxnSp>
        <p:nvCxnSpPr>
          <p:cNvPr id="13" name="Connector: Elbow 12">
            <a:extLst>
              <a:ext uri="{FF2B5EF4-FFF2-40B4-BE49-F238E27FC236}">
                <a16:creationId xmlns:a16="http://schemas.microsoft.com/office/drawing/2014/main" id="{BDE4FE03-0C12-4F7B-9DAD-CD31ABCDCE91}"/>
              </a:ext>
            </a:extLst>
          </p:cNvPr>
          <p:cNvCxnSpPr>
            <a:cxnSpLocks/>
            <a:stCxn id="8" idx="3"/>
            <a:endCxn id="11" idx="1"/>
          </p:cNvCxnSpPr>
          <p:nvPr/>
        </p:nvCxnSpPr>
        <p:spPr>
          <a:xfrm flipV="1">
            <a:off x="3632324" y="3333179"/>
            <a:ext cx="1227708" cy="1999629"/>
          </a:xfrm>
          <a:prstGeom prst="bent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1E275AB-05E1-449D-86C7-D3074BE720FF}"/>
              </a:ext>
            </a:extLst>
          </p:cNvPr>
          <p:cNvSpPr/>
          <p:nvPr/>
        </p:nvSpPr>
        <p:spPr>
          <a:xfrm>
            <a:off x="4860032" y="4741982"/>
            <a:ext cx="3753532" cy="111612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Export Phase</a:t>
            </a:r>
          </a:p>
          <a:p>
            <a:pPr algn="ctr"/>
            <a:r>
              <a:rPr lang="en-US" b="1" dirty="0">
                <a:solidFill>
                  <a:schemeClr val="tx1"/>
                </a:solidFill>
              </a:rPr>
              <a:t>[Export the Report to Any Specified Format]</a:t>
            </a:r>
          </a:p>
        </p:txBody>
      </p:sp>
      <p:cxnSp>
        <p:nvCxnSpPr>
          <p:cNvPr id="24" name="Straight Arrow Connector 23">
            <a:extLst>
              <a:ext uri="{FF2B5EF4-FFF2-40B4-BE49-F238E27FC236}">
                <a16:creationId xmlns:a16="http://schemas.microsoft.com/office/drawing/2014/main" id="{B6FE26A2-FC5B-4CFD-A0E8-8EF5A6F7FE26}"/>
              </a:ext>
            </a:extLst>
          </p:cNvPr>
          <p:cNvCxnSpPr>
            <a:cxnSpLocks/>
            <a:stCxn id="11" idx="2"/>
            <a:endCxn id="23" idx="0"/>
          </p:cNvCxnSpPr>
          <p:nvPr/>
        </p:nvCxnSpPr>
        <p:spPr>
          <a:xfrm>
            <a:off x="6736798" y="3891240"/>
            <a:ext cx="0" cy="85074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77760B9-878D-40E9-A0D2-6E3FEF7F353B}"/>
              </a:ext>
            </a:extLst>
          </p:cNvPr>
          <p:cNvSpPr/>
          <p:nvPr/>
        </p:nvSpPr>
        <p:spPr>
          <a:xfrm>
            <a:off x="244562" y="4471828"/>
            <a:ext cx="3600400" cy="165178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6.7 Summary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1620584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6.7 Summary</a:t>
            </a:r>
            <a:endParaRPr lang="zh-TW" altLang="en-US" b="1" dirty="0">
              <a:solidFill>
                <a:srgbClr val="FFFF00"/>
              </a:solidFill>
            </a:endParaRPr>
          </a:p>
        </p:txBody>
      </p:sp>
      <p:sp>
        <p:nvSpPr>
          <p:cNvPr id="3" name="副標題 2"/>
          <p:cNvSpPr>
            <a:spLocks noGrp="1"/>
          </p:cNvSpPr>
          <p:nvPr>
            <p:ph type="subTitle" idx="1"/>
          </p:nvPr>
        </p:nvSpPr>
        <p:spPr>
          <a:xfrm>
            <a:off x="467544" y="1340768"/>
            <a:ext cx="7992888" cy="33123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Summary</a:t>
            </a:r>
          </a:p>
          <a:p>
            <a:pPr marL="342900" indent="-342900" algn="l">
              <a:buClr>
                <a:srgbClr val="0070C0"/>
              </a:buClr>
              <a:buSzPct val="80000"/>
              <a:buFont typeface="Wingdings" pitchFamily="2" charset="2"/>
              <a:buChar char="u"/>
            </a:pPr>
            <a:r>
              <a:rPr lang="en-US" sz="1800" dirty="0">
                <a:solidFill>
                  <a:schemeClr val="tx1"/>
                </a:solidFill>
              </a:rPr>
              <a:t>The ant call build.xml</a:t>
            </a:r>
          </a:p>
          <a:p>
            <a:pPr marL="342900" indent="-342900" algn="l">
              <a:buClr>
                <a:srgbClr val="0070C0"/>
              </a:buClr>
              <a:buSzPct val="80000"/>
              <a:buFont typeface="Wingdings" pitchFamily="2" charset="2"/>
              <a:buChar char="u"/>
            </a:pPr>
            <a:r>
              <a:rPr lang="en-US" sz="1800" dirty="0">
                <a:solidFill>
                  <a:schemeClr val="tx1"/>
                </a:solidFill>
              </a:rPr>
              <a:t>The build.xml call baseBuild.xml</a:t>
            </a:r>
          </a:p>
          <a:p>
            <a:pPr marL="342900" indent="-342900" algn="l">
              <a:buClr>
                <a:srgbClr val="0070C0"/>
              </a:buClr>
              <a:buSzPct val="80000"/>
              <a:buFont typeface="Wingdings" pitchFamily="2" charset="2"/>
              <a:buChar char="u"/>
            </a:pPr>
            <a:r>
              <a:rPr lang="en-US" sz="1800" dirty="0">
                <a:solidFill>
                  <a:schemeClr val="tx1"/>
                </a:solidFill>
              </a:rPr>
              <a:t>We redefine the property name main-class by ant command option –</a:t>
            </a:r>
            <a:r>
              <a:rPr lang="en-US" sz="1800" dirty="0" err="1">
                <a:solidFill>
                  <a:schemeClr val="tx1"/>
                </a:solidFill>
              </a:rPr>
              <a:t>Dmain</a:t>
            </a:r>
            <a:r>
              <a:rPr lang="en-US" sz="1800" dirty="0">
                <a:solidFill>
                  <a:schemeClr val="tx1"/>
                </a:solidFill>
              </a:rPr>
              <a:t>-class = …</a:t>
            </a:r>
          </a:p>
          <a:p>
            <a:pPr marL="342900" indent="-342900" algn="l">
              <a:buClr>
                <a:srgbClr val="0070C0"/>
              </a:buClr>
              <a:buSzPct val="80000"/>
              <a:buFont typeface="Wingdings" pitchFamily="2" charset="2"/>
              <a:buChar char="u"/>
            </a:pPr>
            <a:r>
              <a:rPr lang="en-US" sz="1800" dirty="0">
                <a:solidFill>
                  <a:schemeClr val="tx1"/>
                </a:solidFill>
              </a:rPr>
              <a:t>The Jasper API Interface for compilation is </a:t>
            </a:r>
            <a:r>
              <a:rPr lang="en-US" sz="1800" dirty="0" err="1">
                <a:solidFill>
                  <a:schemeClr val="tx1"/>
                </a:solidFill>
              </a:rPr>
              <a:t>JasperCompileManager</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The JasperReportCompile.java is located under ./</a:t>
            </a:r>
            <a:r>
              <a:rPr lang="en-US" sz="1800" dirty="0" err="1">
                <a:solidFill>
                  <a:schemeClr val="tx1"/>
                </a:solidFill>
              </a:rPr>
              <a:t>src</a:t>
            </a:r>
            <a:r>
              <a:rPr lang="en-US" sz="1800" dirty="0">
                <a:solidFill>
                  <a:schemeClr val="tx1"/>
                </a:solidFill>
              </a:rPr>
              <a:t>/com/</a:t>
            </a:r>
            <a:r>
              <a:rPr lang="en-US" sz="1800" dirty="0" err="1">
                <a:solidFill>
                  <a:schemeClr val="tx1"/>
                </a:solidFill>
              </a:rPr>
              <a:t>tutoialspoint</a:t>
            </a:r>
            <a:r>
              <a:rPr lang="en-US" sz="1800" dirty="0">
                <a:solidFill>
                  <a:schemeClr val="tx1"/>
                </a:solidFill>
              </a:rPr>
              <a:t>. The path is defined by property name “main-class”.</a:t>
            </a:r>
          </a:p>
          <a:p>
            <a:pPr marL="342900" indent="-342900" algn="l">
              <a:buClr>
                <a:srgbClr val="0070C0"/>
              </a:buClr>
              <a:buSzPct val="80000"/>
              <a:buFont typeface="Wingdings" pitchFamily="2" charset="2"/>
              <a:buChar char="u"/>
            </a:pPr>
            <a:r>
              <a:rPr lang="en-US" sz="1800" dirty="0">
                <a:solidFill>
                  <a:schemeClr val="tx1"/>
                </a:solidFill>
              </a:rPr>
              <a:t>After compiled, the binary file *.jasper is generated.</a:t>
            </a:r>
          </a:p>
          <a:p>
            <a:pPr marL="342900" indent="-342900" algn="l">
              <a:buClr>
                <a:srgbClr val="0070C0"/>
              </a:buClr>
              <a:buSzPct val="80000"/>
              <a:buFont typeface="Wingdings" pitchFamily="2" charset="2"/>
              <a:buChar char="u"/>
            </a:pPr>
            <a:r>
              <a:rPr lang="en-US" sz="1800" dirty="0">
                <a:solidFill>
                  <a:schemeClr val="tx1"/>
                </a:solidFill>
              </a:rPr>
              <a:t>Create view.xml to view the binary format *.jasper.</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21</a:t>
            </a:fld>
            <a:endParaRPr lang="zh-TW" altLang="en-US"/>
          </a:p>
        </p:txBody>
      </p:sp>
    </p:spTree>
    <p:extLst>
      <p:ext uri="{BB962C8B-B14F-4D97-AF65-F5344CB8AC3E}">
        <p14:creationId xmlns:p14="http://schemas.microsoft.com/office/powerpoint/2010/main" val="3392475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2018/12/21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6 Compile Phase</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165710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We have generated the JasperReport template (JRXML file) in the previous chapter. </a:t>
            </a:r>
          </a:p>
          <a:p>
            <a:pPr marL="342900" indent="-342900" algn="l">
              <a:buClr>
                <a:srgbClr val="0070C0"/>
              </a:buClr>
              <a:buSzPct val="80000"/>
              <a:buFont typeface="Wingdings" pitchFamily="2" charset="2"/>
              <a:buChar char="u"/>
            </a:pPr>
            <a:r>
              <a:rPr lang="en-US" sz="1800" dirty="0">
                <a:solidFill>
                  <a:schemeClr val="tx1"/>
                </a:solidFill>
              </a:rPr>
              <a:t>The JasperReport template (JRXML file) file cannot be used directly to generate reports. It has to be compiled to JasperReport' native binary format, called </a:t>
            </a:r>
            <a:r>
              <a:rPr lang="en-US" sz="1800" b="1" dirty="0">
                <a:solidFill>
                  <a:schemeClr val="tx1"/>
                </a:solidFill>
              </a:rPr>
              <a:t>Jasper</a:t>
            </a:r>
            <a:r>
              <a:rPr lang="en-US" sz="1800" dirty="0">
                <a:solidFill>
                  <a:schemeClr val="tx1"/>
                </a:solidFill>
              </a:rPr>
              <a:t> file. </a:t>
            </a:r>
          </a:p>
          <a:p>
            <a:pPr marL="342900" indent="-342900" algn="l">
              <a:buClr>
                <a:srgbClr val="0070C0"/>
              </a:buClr>
              <a:buSzPct val="80000"/>
              <a:buFont typeface="Wingdings" pitchFamily="2" charset="2"/>
              <a:buChar char="u"/>
            </a:pPr>
            <a:r>
              <a:rPr lang="en-US" sz="1800" dirty="0">
                <a:solidFill>
                  <a:schemeClr val="tx1"/>
                </a:solidFill>
              </a:rPr>
              <a:t>After compilation, we transform </a:t>
            </a:r>
            <a:r>
              <a:rPr lang="en-US" sz="1800" dirty="0" err="1">
                <a:solidFill>
                  <a:schemeClr val="tx1"/>
                </a:solidFill>
              </a:rPr>
              <a:t>JasperDesign</a:t>
            </a:r>
            <a:r>
              <a:rPr lang="en-US" sz="1800" dirty="0">
                <a:solidFill>
                  <a:schemeClr val="tx1"/>
                </a:solidFill>
              </a:rPr>
              <a:t> object into JasperReport object.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
        <p:nvSpPr>
          <p:cNvPr id="7" name="Rectangle 6">
            <a:extLst>
              <a:ext uri="{FF2B5EF4-FFF2-40B4-BE49-F238E27FC236}">
                <a16:creationId xmlns:a16="http://schemas.microsoft.com/office/drawing/2014/main" id="{C2ECED51-8BC0-487F-A3D0-A00D37665A21}"/>
              </a:ext>
            </a:extLst>
          </p:cNvPr>
          <p:cNvSpPr/>
          <p:nvPr/>
        </p:nvSpPr>
        <p:spPr>
          <a:xfrm>
            <a:off x="755576" y="3200211"/>
            <a:ext cx="5976664" cy="797601"/>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err="1">
                <a:solidFill>
                  <a:schemeClr val="tx1"/>
                </a:solidFill>
              </a:rPr>
              <a:t>net.sf.jasperreports.engine.design.JasperDesign</a:t>
            </a:r>
            <a:r>
              <a:rPr lang="en-US" b="1" i="1" dirty="0">
                <a:solidFill>
                  <a:schemeClr val="tx1"/>
                </a:solidFill>
              </a:rPr>
              <a:t> objects</a:t>
            </a:r>
          </a:p>
          <a:p>
            <a:pPr algn="ctr"/>
            <a:r>
              <a:rPr lang="en-US" b="1" i="1" dirty="0">
                <a:solidFill>
                  <a:schemeClr val="tx1"/>
                </a:solidFill>
              </a:rPr>
              <a:t>(JRXML file)</a:t>
            </a:r>
            <a:endParaRPr lang="en-US" b="1" dirty="0">
              <a:solidFill>
                <a:schemeClr val="tx1"/>
              </a:solidFill>
            </a:endParaRPr>
          </a:p>
        </p:txBody>
      </p:sp>
      <p:sp>
        <p:nvSpPr>
          <p:cNvPr id="8" name="Rectangle 7">
            <a:extLst>
              <a:ext uri="{FF2B5EF4-FFF2-40B4-BE49-F238E27FC236}">
                <a16:creationId xmlns:a16="http://schemas.microsoft.com/office/drawing/2014/main" id="{E2541608-BCF6-44C4-BDB9-455B25C87D24}"/>
              </a:ext>
            </a:extLst>
          </p:cNvPr>
          <p:cNvSpPr/>
          <p:nvPr/>
        </p:nvSpPr>
        <p:spPr>
          <a:xfrm>
            <a:off x="755576" y="5356410"/>
            <a:ext cx="5976664" cy="797601"/>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err="1">
                <a:solidFill>
                  <a:schemeClr val="tx1"/>
                </a:solidFill>
              </a:rPr>
              <a:t>net.sf.jasperreports.engine.design.JasperReport</a:t>
            </a:r>
            <a:r>
              <a:rPr lang="en-US" b="1" i="1" dirty="0">
                <a:solidFill>
                  <a:schemeClr val="tx1"/>
                </a:solidFill>
              </a:rPr>
              <a:t> object</a:t>
            </a:r>
          </a:p>
          <a:p>
            <a:pPr algn="ctr"/>
            <a:r>
              <a:rPr lang="en-US" b="1" i="1" dirty="0">
                <a:solidFill>
                  <a:schemeClr val="tx1"/>
                </a:solidFill>
              </a:rPr>
              <a:t>(Binary Format)</a:t>
            </a:r>
            <a:endParaRPr lang="en-US" b="1" dirty="0">
              <a:solidFill>
                <a:schemeClr val="tx1"/>
              </a:solidFill>
            </a:endParaRPr>
          </a:p>
        </p:txBody>
      </p:sp>
      <p:cxnSp>
        <p:nvCxnSpPr>
          <p:cNvPr id="10" name="Straight Arrow Connector 9">
            <a:extLst>
              <a:ext uri="{FF2B5EF4-FFF2-40B4-BE49-F238E27FC236}">
                <a16:creationId xmlns:a16="http://schemas.microsoft.com/office/drawing/2014/main" id="{BC4C8AB3-830F-4E72-BD17-72DBFE6EA1A5}"/>
              </a:ext>
            </a:extLst>
          </p:cNvPr>
          <p:cNvCxnSpPr>
            <a:stCxn id="7" idx="2"/>
            <a:endCxn id="8" idx="0"/>
          </p:cNvCxnSpPr>
          <p:nvPr/>
        </p:nvCxnSpPr>
        <p:spPr>
          <a:xfrm>
            <a:off x="3743908" y="3997812"/>
            <a:ext cx="0" cy="135859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7173EEB-4F3E-4EBB-8279-9543AAD806BA}"/>
              </a:ext>
            </a:extLst>
          </p:cNvPr>
          <p:cNvSpPr/>
          <p:nvPr/>
        </p:nvSpPr>
        <p:spPr>
          <a:xfrm>
            <a:off x="3863245" y="4209827"/>
            <a:ext cx="4669196" cy="797601"/>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Compile by Interface</a:t>
            </a:r>
          </a:p>
          <a:p>
            <a:pPr algn="ctr"/>
            <a:r>
              <a:rPr lang="en-US" b="1" i="1" dirty="0" err="1">
                <a:solidFill>
                  <a:schemeClr val="tx1"/>
                </a:solidFill>
              </a:rPr>
              <a:t>net.sf.jasperreports.engine.design.JRCompiler</a:t>
            </a:r>
            <a:endParaRPr lang="en-US" b="1" dirty="0">
              <a:solidFill>
                <a:schemeClr val="tx1"/>
              </a:solidFill>
            </a:endParaRPr>
          </a:p>
        </p:txBody>
      </p:sp>
    </p:spTree>
    <p:extLst>
      <p:ext uri="{BB962C8B-B14F-4D97-AF65-F5344CB8AC3E}">
        <p14:creationId xmlns:p14="http://schemas.microsoft.com/office/powerpoint/2010/main" val="3632010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6 Compile Phase</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367240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a:t>
            </a:r>
            <a:r>
              <a:rPr lang="en-US" sz="1800" b="1" dirty="0">
                <a:solidFill>
                  <a:schemeClr val="tx1"/>
                </a:solidFill>
              </a:rPr>
              <a:t>interface </a:t>
            </a:r>
            <a:r>
              <a:rPr lang="en-US" sz="1800" b="1" i="1" dirty="0" err="1">
                <a:solidFill>
                  <a:schemeClr val="tx1"/>
                </a:solidFill>
              </a:rPr>
              <a:t>net.sf.jasperreports.engine.design.JRCompiler</a:t>
            </a:r>
            <a:r>
              <a:rPr lang="en-US" sz="1800" dirty="0">
                <a:solidFill>
                  <a:schemeClr val="tx1"/>
                </a:solidFill>
              </a:rPr>
              <a:t> plays a central role during compilation. This interface has several implementations depending on the language used for report expressions, which can be written in Java, Groovy, JavaScript, or any other scripting language as long as compiler implementation can evaluate it at runtime.</a:t>
            </a:r>
          </a:p>
          <a:p>
            <a:pPr marL="342900" indent="-342900" algn="l">
              <a:buClr>
                <a:srgbClr val="0070C0"/>
              </a:buClr>
              <a:buSzPct val="80000"/>
              <a:buFont typeface="Wingdings" pitchFamily="2" charset="2"/>
              <a:buChar char="u"/>
            </a:pPr>
            <a:r>
              <a:rPr lang="en-US" sz="1800" dirty="0">
                <a:solidFill>
                  <a:schemeClr val="tx1"/>
                </a:solidFill>
              </a:rPr>
              <a:t>We will compile JRXML file (</a:t>
            </a:r>
            <a:r>
              <a:rPr lang="en-US" sz="1800" dirty="0" err="1">
                <a:solidFill>
                  <a:schemeClr val="tx1"/>
                </a:solidFill>
              </a:rPr>
              <a:t>jasper_report_template.jrxml</a:t>
            </a:r>
            <a:r>
              <a:rPr lang="en-US" sz="1800" dirty="0">
                <a:solidFill>
                  <a:schemeClr val="tx1"/>
                </a:solidFill>
              </a:rPr>
              <a:t>).</a:t>
            </a:r>
          </a:p>
          <a:p>
            <a:pPr marL="800100" lvl="1" indent="-342900" algn="l">
              <a:buClr>
                <a:srgbClr val="0070C0"/>
              </a:buClr>
              <a:buSzPct val="80000"/>
              <a:buFont typeface="Wingdings" pitchFamily="2" charset="2"/>
              <a:buChar char="u"/>
            </a:pPr>
            <a:r>
              <a:rPr lang="en-US" sz="1800" dirty="0">
                <a:solidFill>
                  <a:schemeClr val="tx1"/>
                </a:solidFill>
              </a:rPr>
              <a:t>Jasper API is </a:t>
            </a:r>
            <a:r>
              <a:rPr lang="en-US" sz="1800" dirty="0" err="1">
                <a:solidFill>
                  <a:schemeClr val="tx1"/>
                </a:solidFill>
              </a:rPr>
              <a:t>JasperCompileManager.compileREportToFile</a:t>
            </a:r>
            <a:r>
              <a:rPr lang="en-US" sz="1800" dirty="0">
                <a:solidFill>
                  <a:schemeClr val="tx1"/>
                </a:solidFill>
              </a:rPr>
              <a:t> (). This API is written in </a:t>
            </a:r>
            <a:r>
              <a:rPr lang="en-US" sz="1800" dirty="0" err="1">
                <a:solidFill>
                  <a:schemeClr val="tx1"/>
                </a:solidFill>
              </a:rPr>
              <a:t>JasperReportCompile.Java</a:t>
            </a:r>
            <a:r>
              <a:rPr lang="en-US" sz="1800" dirty="0">
                <a:solidFill>
                  <a:schemeClr val="tx1"/>
                </a:solidFill>
              </a:rPr>
              <a:t> under folder ./com/</a:t>
            </a:r>
            <a:r>
              <a:rPr lang="en-US" sz="1800" dirty="0" err="1">
                <a:solidFill>
                  <a:schemeClr val="tx1"/>
                </a:solidFill>
              </a:rPr>
              <a:t>tutorialspoint</a:t>
            </a:r>
            <a:r>
              <a:rPr lang="en-US" sz="1800" dirty="0">
                <a:solidFill>
                  <a:schemeClr val="tx1"/>
                </a:solidFill>
              </a:rPr>
              <a:t>.</a:t>
            </a:r>
          </a:p>
          <a:p>
            <a:pPr marL="800100" lvl="1" indent="-342900" algn="l">
              <a:buClr>
                <a:srgbClr val="0070C0"/>
              </a:buClr>
              <a:buSzPct val="80000"/>
              <a:buFont typeface="Wingdings" pitchFamily="2" charset="2"/>
              <a:buChar char="u"/>
            </a:pPr>
            <a:r>
              <a:rPr lang="en-US" sz="1800" dirty="0">
                <a:solidFill>
                  <a:schemeClr val="tx1"/>
                </a:solidFill>
              </a:rPr>
              <a:t>When compile, the –</a:t>
            </a:r>
            <a:r>
              <a:rPr lang="en-US" sz="1800" dirty="0" err="1">
                <a:solidFill>
                  <a:schemeClr val="tx1"/>
                </a:solidFill>
              </a:rPr>
              <a:t>Dmain</a:t>
            </a:r>
            <a:r>
              <a:rPr lang="en-US" sz="1800" dirty="0">
                <a:solidFill>
                  <a:schemeClr val="tx1"/>
                </a:solidFill>
              </a:rPr>
              <a:t>-class=</a:t>
            </a:r>
            <a:r>
              <a:rPr lang="en-US" sz="1800" dirty="0" err="1">
                <a:solidFill>
                  <a:schemeClr val="tx1"/>
                </a:solidFill>
              </a:rPr>
              <a:t>com.tutorialspoint.JasperReportCompile</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dirty="0">
                <a:solidFill>
                  <a:schemeClr val="tx1"/>
                </a:solidFill>
              </a:rPr>
              <a:t>Use ant to call build.xml.</a:t>
            </a:r>
          </a:p>
          <a:p>
            <a:pPr marL="800100" lvl="1" indent="-342900" algn="l">
              <a:buClr>
                <a:srgbClr val="0070C0"/>
              </a:buClr>
              <a:buSzPct val="80000"/>
              <a:buFont typeface="Wingdings" pitchFamily="2" charset="2"/>
              <a:buChar char="u"/>
            </a:pPr>
            <a:r>
              <a:rPr lang="en-US" sz="1800" dirty="0">
                <a:solidFill>
                  <a:schemeClr val="tx1"/>
                </a:solidFill>
              </a:rPr>
              <a:t>The compile.xml will call basebuild.xml</a:t>
            </a:r>
          </a:p>
          <a:p>
            <a:pPr marL="342900" indent="-342900" algn="l">
              <a:buClr>
                <a:srgbClr val="0070C0"/>
              </a:buClr>
              <a:buSzPct val="80000"/>
              <a:buFont typeface="Wingdings" pitchFamily="2" charset="2"/>
              <a:buChar char="u"/>
            </a:pPr>
            <a:r>
              <a:rPr lang="en-US" sz="1800" dirty="0">
                <a:solidFill>
                  <a:schemeClr val="tx1"/>
                </a:solidFill>
              </a:rPr>
              <a:t>We will view the jasper binary file by view.xml</a:t>
            </a:r>
          </a:p>
          <a:p>
            <a:pPr marL="800100" lvl="1" indent="-342900" algn="l">
              <a:buClr>
                <a:srgbClr val="0070C0"/>
              </a:buClr>
              <a:buSzPct val="80000"/>
              <a:buFont typeface="Wingdings" pitchFamily="2" charset="2"/>
              <a:buChar char="u"/>
            </a:pPr>
            <a:endParaRPr lang="en-US" sz="1800" dirty="0">
              <a:solidFill>
                <a:schemeClr val="tx1"/>
              </a:solidFill>
            </a:endParaRPr>
          </a:p>
          <a:p>
            <a:pPr marL="800100" lvl="1"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1604102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6.1 Java API for Compilation </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2168770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6.1 Java API for Compilation</a:t>
            </a:r>
            <a:endParaRPr lang="zh-TW" altLang="en-US" b="1" dirty="0">
              <a:solidFill>
                <a:srgbClr val="FFFF00"/>
              </a:solidFill>
            </a:endParaRPr>
          </a:p>
        </p:txBody>
      </p:sp>
      <p:sp>
        <p:nvSpPr>
          <p:cNvPr id="3" name="副標題 2"/>
          <p:cNvSpPr>
            <a:spLocks noGrp="1"/>
          </p:cNvSpPr>
          <p:nvPr>
            <p:ph type="subTitle" idx="1"/>
          </p:nvPr>
        </p:nvSpPr>
        <p:spPr>
          <a:xfrm>
            <a:off x="467544" y="1340767"/>
            <a:ext cx="7992888" cy="115212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Ant command line option ‘-</a:t>
            </a:r>
            <a:r>
              <a:rPr lang="en-US" sz="1800" dirty="0" err="1">
                <a:solidFill>
                  <a:schemeClr val="tx1"/>
                </a:solidFill>
              </a:rPr>
              <a:t>Dmain</a:t>
            </a:r>
            <a:r>
              <a:rPr lang="en-US" sz="1800" dirty="0">
                <a:solidFill>
                  <a:schemeClr val="tx1"/>
                </a:solidFill>
              </a:rPr>
              <a:t>-class=….” is used to specify Java File location by “</a:t>
            </a:r>
            <a:r>
              <a:rPr lang="en-US" sz="1800" dirty="0" err="1">
                <a:solidFill>
                  <a:schemeClr val="tx1"/>
                </a:solidFill>
              </a:rPr>
              <a:t>com.tutorialspoint.JasperReportCompile</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The above command will find java file JasperReportCompile.java in the following folder “./</a:t>
            </a:r>
            <a:r>
              <a:rPr lang="en-US" sz="1800" dirty="0" err="1">
                <a:solidFill>
                  <a:schemeClr val="tx1"/>
                </a:solidFill>
              </a:rPr>
              <a:t>src</a:t>
            </a:r>
            <a:r>
              <a:rPr lang="en-US" sz="1800" dirty="0">
                <a:solidFill>
                  <a:schemeClr val="tx1"/>
                </a:solidFill>
              </a:rPr>
              <a:t>/com/</a:t>
            </a:r>
            <a:r>
              <a:rPr lang="en-US" sz="1800" dirty="0" err="1">
                <a:solidFill>
                  <a:schemeClr val="tx1"/>
                </a:solidFill>
              </a:rPr>
              <a:t>utorialspoint</a:t>
            </a:r>
            <a:r>
              <a:rPr lang="en-US" sz="1800" dirty="0">
                <a:solidFill>
                  <a:schemeClr val="tx1"/>
                </a:solidFill>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C57D3858-7C0A-4395-8B1E-AA625AABF453}"/>
              </a:ext>
            </a:extLst>
          </p:cNvPr>
          <p:cNvPicPr>
            <a:picLocks noChangeAspect="1"/>
          </p:cNvPicPr>
          <p:nvPr/>
        </p:nvPicPr>
        <p:blipFill>
          <a:blip r:embed="rId2"/>
          <a:stretch>
            <a:fillRect/>
          </a:stretch>
        </p:blipFill>
        <p:spPr>
          <a:xfrm>
            <a:off x="2270696" y="2646682"/>
            <a:ext cx="4248472" cy="4100842"/>
          </a:xfrm>
          <a:prstGeom prst="rect">
            <a:avLst/>
          </a:prstGeom>
          <a:ln>
            <a:solidFill>
              <a:srgbClr val="C00000"/>
            </a:solidFill>
          </a:ln>
        </p:spPr>
      </p:pic>
    </p:spTree>
    <p:extLst>
      <p:ext uri="{BB962C8B-B14F-4D97-AF65-F5344CB8AC3E}">
        <p14:creationId xmlns:p14="http://schemas.microsoft.com/office/powerpoint/2010/main" val="1882424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756FDB5-C2F4-481F-BA28-5DDB5F89C8AC}"/>
              </a:ext>
            </a:extLst>
          </p:cNvPr>
          <p:cNvPicPr>
            <a:picLocks noChangeAspect="1"/>
          </p:cNvPicPr>
          <p:nvPr/>
        </p:nvPicPr>
        <p:blipFill>
          <a:blip r:embed="rId2"/>
          <a:stretch>
            <a:fillRect/>
          </a:stretch>
        </p:blipFill>
        <p:spPr>
          <a:xfrm>
            <a:off x="1122015" y="2118578"/>
            <a:ext cx="7564785" cy="4309883"/>
          </a:xfrm>
          <a:prstGeom prst="rect">
            <a:avLst/>
          </a:prstGeom>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6.1 Java API for Compilation</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6480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Therefore, we need to put the JasperReportCompile.java under the folder “./</a:t>
            </a:r>
            <a:r>
              <a:rPr lang="en-US" sz="1800" dirty="0" err="1">
                <a:solidFill>
                  <a:schemeClr val="tx1"/>
                </a:solidFill>
              </a:rPr>
              <a:t>src</a:t>
            </a:r>
            <a:r>
              <a:rPr lang="en-US" sz="1800" dirty="0">
                <a:solidFill>
                  <a:schemeClr val="tx1"/>
                </a:solidFill>
              </a:rPr>
              <a:t>/com/</a:t>
            </a:r>
            <a:r>
              <a:rPr lang="en-US" sz="1800" dirty="0" err="1">
                <a:solidFill>
                  <a:schemeClr val="tx1"/>
                </a:solidFill>
              </a:rPr>
              <a:t>utorialspoint</a:t>
            </a:r>
            <a:r>
              <a:rPr lang="en-US" sz="1800" dirty="0">
                <a:solidFill>
                  <a:schemeClr val="tx1"/>
                </a:solidFill>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
        <p:nvSpPr>
          <p:cNvPr id="8" name="Rectangle 7">
            <a:extLst>
              <a:ext uri="{FF2B5EF4-FFF2-40B4-BE49-F238E27FC236}">
                <a16:creationId xmlns:a16="http://schemas.microsoft.com/office/drawing/2014/main" id="{4EA90B8D-0A23-4853-AD01-6B6E17DC204D}"/>
              </a:ext>
            </a:extLst>
          </p:cNvPr>
          <p:cNvSpPr/>
          <p:nvPr/>
        </p:nvSpPr>
        <p:spPr>
          <a:xfrm>
            <a:off x="1524000" y="3501008"/>
            <a:ext cx="1967880" cy="9361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EA7969A-F128-4EE5-9052-D1D7CBD8EA55}"/>
              </a:ext>
            </a:extLst>
          </p:cNvPr>
          <p:cNvSpPr/>
          <p:nvPr/>
        </p:nvSpPr>
        <p:spPr>
          <a:xfrm>
            <a:off x="4572000" y="5268968"/>
            <a:ext cx="3744416" cy="2346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D2134958-1CE7-4FE8-ADB4-FB5E3082C639}"/>
              </a:ext>
            </a:extLst>
          </p:cNvPr>
          <p:cNvCxnSpPr>
            <a:cxnSpLocks/>
            <a:stCxn id="8" idx="3"/>
            <a:endCxn id="9" idx="1"/>
          </p:cNvCxnSpPr>
          <p:nvPr/>
        </p:nvCxnSpPr>
        <p:spPr>
          <a:xfrm>
            <a:off x="3491880" y="3969060"/>
            <a:ext cx="1080120" cy="141721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1038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6.2 Create compile.xml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3633219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6.2 Create compile.xml</a:t>
            </a:r>
            <a:endParaRPr lang="zh-TW" altLang="en-US" b="1" dirty="0">
              <a:solidFill>
                <a:srgbClr val="FFFF00"/>
              </a:solidFill>
            </a:endParaRPr>
          </a:p>
        </p:txBody>
      </p:sp>
      <p:sp>
        <p:nvSpPr>
          <p:cNvPr id="3" name="副標題 2"/>
          <p:cNvSpPr>
            <a:spLocks noGrp="1"/>
          </p:cNvSpPr>
          <p:nvPr>
            <p:ph type="subTitle" idx="1"/>
          </p:nvPr>
        </p:nvSpPr>
        <p:spPr>
          <a:xfrm>
            <a:off x="467544" y="1340768"/>
            <a:ext cx="7992888"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Create compile.xml under current (test) folder.</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pic>
        <p:nvPicPr>
          <p:cNvPr id="8" name="Picture 7">
            <a:extLst>
              <a:ext uri="{FF2B5EF4-FFF2-40B4-BE49-F238E27FC236}">
                <a16:creationId xmlns:a16="http://schemas.microsoft.com/office/drawing/2014/main" id="{26C9AFAC-1F30-439D-8E24-CD3C20949D49}"/>
              </a:ext>
            </a:extLst>
          </p:cNvPr>
          <p:cNvPicPr>
            <a:picLocks noChangeAspect="1"/>
          </p:cNvPicPr>
          <p:nvPr/>
        </p:nvPicPr>
        <p:blipFill>
          <a:blip r:embed="rId2"/>
          <a:stretch>
            <a:fillRect/>
          </a:stretch>
        </p:blipFill>
        <p:spPr>
          <a:xfrm>
            <a:off x="755576" y="1965208"/>
            <a:ext cx="7798735" cy="2831943"/>
          </a:xfrm>
          <a:prstGeom prst="rect">
            <a:avLst/>
          </a:prstGeom>
        </p:spPr>
      </p:pic>
    </p:spTree>
    <p:extLst>
      <p:ext uri="{BB962C8B-B14F-4D97-AF65-F5344CB8AC3E}">
        <p14:creationId xmlns:p14="http://schemas.microsoft.com/office/powerpoint/2010/main" val="127035320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3262</TotalTime>
  <Words>803</Words>
  <Application>Microsoft Office PowerPoint</Application>
  <PresentationFormat>On-screen Show (4:3)</PresentationFormat>
  <Paragraphs>132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Wingdings</vt:lpstr>
      <vt:lpstr>Office 佈景主題</vt:lpstr>
      <vt:lpstr>6 Compile Phase</vt:lpstr>
      <vt:lpstr>6 Compile Phase</vt:lpstr>
      <vt:lpstr>6 Compile Phase</vt:lpstr>
      <vt:lpstr>6 Compile Phase</vt:lpstr>
      <vt:lpstr>6.1 Java API for Compilation </vt:lpstr>
      <vt:lpstr>6.1 Java API for Compilation</vt:lpstr>
      <vt:lpstr>6.1 Java API for Compilation</vt:lpstr>
      <vt:lpstr>6.2 Create compile.xml</vt:lpstr>
      <vt:lpstr>6.2 Create compile.xml</vt:lpstr>
      <vt:lpstr>6.3 basebuild.xml</vt:lpstr>
      <vt:lpstr>6.3 basebuild.xml</vt:lpstr>
      <vt:lpstr>6.4 Execute Compilation</vt:lpstr>
      <vt:lpstr>6.4 Execute Compilation</vt:lpstr>
      <vt:lpstr>6.5 Compiled File: *.jasper</vt:lpstr>
      <vt:lpstr>6.5 Compiled File: *.jasper</vt:lpstr>
      <vt:lpstr>6.6 View Binary *.Jasper</vt:lpstr>
      <vt:lpstr>6.6 View Binary *.Jasper</vt:lpstr>
      <vt:lpstr>6.6 View Binary *.Jasper</vt:lpstr>
      <vt:lpstr>6.6 View Binary *.Jasper</vt:lpstr>
      <vt:lpstr>6.7 Summary</vt:lpstr>
      <vt:lpstr>6.7 Summary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1061</cp:revision>
  <dcterms:created xsi:type="dcterms:W3CDTF">2018-09-28T16:40:41Z</dcterms:created>
  <dcterms:modified xsi:type="dcterms:W3CDTF">2018-12-22T06:27:01Z</dcterms:modified>
</cp:coreProperties>
</file>