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3" r:id="rId3"/>
    <p:sldId id="290" r:id="rId4"/>
    <p:sldId id="292" r:id="rId5"/>
    <p:sldId id="293" r:id="rId6"/>
    <p:sldId id="291" r:id="rId7"/>
    <p:sldId id="294" r:id="rId8"/>
    <p:sldId id="295" r:id="rId9"/>
    <p:sldId id="287" r:id="rId10"/>
    <p:sldId id="289"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259"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p:scale>
          <a:sx n="77" d="100"/>
          <a:sy n="77" d="100"/>
        </p:scale>
        <p:origin x="204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jasper_reports/jasper_report_design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 Report Parameter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10.1 JasperReportFill.java</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Pass </a:t>
            </a:r>
            <a:r>
              <a:rPr lang="en-US" sz="1800" i="1" dirty="0" err="1">
                <a:solidFill>
                  <a:schemeClr val="tx1"/>
                </a:solidFill>
              </a:rPr>
              <a:t>ReportTitle</a:t>
            </a:r>
            <a:r>
              <a:rPr lang="en-US" sz="1800" dirty="0">
                <a:solidFill>
                  <a:schemeClr val="tx1"/>
                </a:solidFill>
              </a:rPr>
              <a:t> and </a:t>
            </a:r>
            <a:r>
              <a:rPr lang="en-US" sz="1800" i="1" dirty="0">
                <a:solidFill>
                  <a:schemeClr val="tx1"/>
                </a:solidFill>
              </a:rPr>
              <a:t>Author</a:t>
            </a:r>
            <a:r>
              <a:rPr lang="en-US" sz="1800" dirty="0">
                <a:solidFill>
                  <a:schemeClr val="tx1"/>
                </a:solidFill>
              </a:rPr>
              <a:t> to the report (generated by JasperReportFill.java).</a:t>
            </a:r>
          </a:p>
          <a:p>
            <a:pPr marL="342900" indent="-342900" algn="l">
              <a:buClr>
                <a:srgbClr val="0070C0"/>
              </a:buClr>
              <a:buSzPct val="80000"/>
              <a:buFont typeface="Wingdings" pitchFamily="2" charset="2"/>
              <a:buChar char="u"/>
            </a:pPr>
            <a:r>
              <a:rPr lang="en-US" sz="1800" b="1" dirty="0">
                <a:solidFill>
                  <a:schemeClr val="tx1"/>
                </a:solidFill>
              </a:rPr>
              <a:t>C:\tools\jasperreports-5.0.1\test\src\com\tutorialspoint\JasperReportFill.java</a:t>
            </a:r>
            <a:r>
              <a:rPr lang="en-US" sz="1800" dirty="0">
                <a:solidFill>
                  <a:schemeClr val="tx1"/>
                </a:solidFill>
              </a:rPr>
              <a:t>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2F9BC22A-CCAC-4499-A1E9-13D7C9BA4001}"/>
              </a:ext>
            </a:extLst>
          </p:cNvPr>
          <p:cNvPicPr>
            <a:picLocks noChangeAspect="1"/>
          </p:cNvPicPr>
          <p:nvPr/>
        </p:nvPicPr>
        <p:blipFill>
          <a:blip r:embed="rId2"/>
          <a:stretch>
            <a:fillRect/>
          </a:stretch>
        </p:blipFill>
        <p:spPr>
          <a:xfrm>
            <a:off x="1499118" y="2408470"/>
            <a:ext cx="6388646" cy="4201301"/>
          </a:xfrm>
          <a:prstGeom prst="rect">
            <a:avLst/>
          </a:prstGeom>
          <a:ln>
            <a:solidFill>
              <a:srgbClr val="C00000"/>
            </a:solidFill>
          </a:ln>
        </p:spPr>
      </p:pic>
      <p:sp>
        <p:nvSpPr>
          <p:cNvPr id="8" name="Rectangle 7">
            <a:extLst>
              <a:ext uri="{FF2B5EF4-FFF2-40B4-BE49-F238E27FC236}">
                <a16:creationId xmlns:a16="http://schemas.microsoft.com/office/drawing/2014/main" id="{C19C6FD6-6AB2-4565-BAB9-1B1F0B7500A3}"/>
              </a:ext>
            </a:extLst>
          </p:cNvPr>
          <p:cNvSpPr/>
          <p:nvPr/>
        </p:nvSpPr>
        <p:spPr>
          <a:xfrm>
            <a:off x="4139952" y="4509121"/>
            <a:ext cx="3096344" cy="14486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48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10.2 POJO DataBean.java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39201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07F351-6E42-49BE-A56E-84E1AD685ADE}"/>
              </a:ext>
            </a:extLst>
          </p:cNvPr>
          <p:cNvPicPr>
            <a:picLocks noChangeAspect="1"/>
          </p:cNvPicPr>
          <p:nvPr/>
        </p:nvPicPr>
        <p:blipFill>
          <a:blip r:embed="rId2"/>
          <a:stretch>
            <a:fillRect/>
          </a:stretch>
        </p:blipFill>
        <p:spPr>
          <a:xfrm>
            <a:off x="1333922" y="2211828"/>
            <a:ext cx="6286078" cy="434637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10.2 POJA DataBean.java</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POJO DataBean.java file </a:t>
            </a:r>
            <a:r>
              <a:rPr lang="en-US" sz="1800" b="1" dirty="0">
                <a:solidFill>
                  <a:schemeClr val="tx1"/>
                </a:solidFill>
              </a:rPr>
              <a:t>C:\tools\jasperreports-5.0.1\test\src\com\tutorialspoint\DataBean.java</a:t>
            </a:r>
            <a:r>
              <a:rPr lang="en-US" sz="1800" dirty="0">
                <a:solidFill>
                  <a:schemeClr val="tx1"/>
                </a:solidFill>
              </a:rPr>
              <a:t> are as below: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10175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10.3 DataBeanList.java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101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10.3 DataBeanList.java</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DataBeanLIst.java file </a:t>
            </a:r>
            <a:r>
              <a:rPr lang="en-US" sz="1800" b="1" dirty="0">
                <a:solidFill>
                  <a:schemeClr val="tx1"/>
                </a:solidFill>
              </a:rPr>
              <a:t>C:\tools\jasperreports-5.0.1\test\src\com\tutorialspoint\DataBeanList.java</a:t>
            </a:r>
            <a:r>
              <a:rPr lang="en-US" sz="1800" dirty="0">
                <a:solidFill>
                  <a:schemeClr val="tx1"/>
                </a:solidFill>
              </a:rPr>
              <a:t> are as given below</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8FADA43D-729C-4D9B-8AB4-7A935C3B6A70}"/>
              </a:ext>
            </a:extLst>
          </p:cNvPr>
          <p:cNvPicPr>
            <a:picLocks noChangeAspect="1"/>
          </p:cNvPicPr>
          <p:nvPr/>
        </p:nvPicPr>
        <p:blipFill>
          <a:blip r:embed="rId2"/>
          <a:stretch>
            <a:fillRect/>
          </a:stretch>
        </p:blipFill>
        <p:spPr>
          <a:xfrm>
            <a:off x="1524338" y="2104289"/>
            <a:ext cx="6523509" cy="4454184"/>
          </a:xfrm>
          <a:prstGeom prst="rect">
            <a:avLst/>
          </a:prstGeom>
          <a:ln>
            <a:solidFill>
              <a:srgbClr val="C00000"/>
            </a:solidFill>
          </a:ln>
        </p:spPr>
      </p:pic>
    </p:spTree>
    <p:extLst>
      <p:ext uri="{BB962C8B-B14F-4D97-AF65-F5344CB8AC3E}">
        <p14:creationId xmlns:p14="http://schemas.microsoft.com/office/powerpoint/2010/main" val="175614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10.4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21479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10.4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Add parameters the &lt;</a:t>
            </a:r>
            <a:r>
              <a:rPr lang="en-US" sz="1800" b="1" dirty="0" err="1">
                <a:solidFill>
                  <a:schemeClr val="tx1"/>
                </a:solidFill>
              </a:rPr>
              <a:t>ReportTitle</a:t>
            </a:r>
            <a:r>
              <a:rPr lang="en-US" sz="1800" dirty="0">
                <a:solidFill>
                  <a:schemeClr val="tx1"/>
                </a:solidFill>
              </a:rPr>
              <a:t>&gt; and &lt;</a:t>
            </a:r>
            <a:r>
              <a:rPr lang="en-US" sz="1800" b="1" dirty="0">
                <a:solidFill>
                  <a:schemeClr val="tx1"/>
                </a:solidFill>
              </a:rPr>
              <a:t>Author</a:t>
            </a:r>
            <a:r>
              <a:rPr lang="en-US" sz="1800" dirty="0">
                <a:solidFill>
                  <a:schemeClr val="tx1"/>
                </a:solidFill>
              </a:rPr>
              <a:t>&gt; to report template (Chapter </a:t>
            </a:r>
            <a:r>
              <a:rPr lang="en-US" sz="1800" dirty="0">
                <a:solidFill>
                  <a:schemeClr val="tx1"/>
                </a:solidFill>
                <a:hlinkClick r:id="rId2">
                  <a:extLst>
                    <a:ext uri="{A12FA001-AC4F-418D-AE19-62706E023703}">
                      <ahyp:hlinkClr xmlns:ahyp="http://schemas.microsoft.com/office/drawing/2018/hyperlinkcolor" val="tx"/>
                    </a:ext>
                  </a:extLst>
                </a:hlinkClick>
              </a:rPr>
              <a:t>Report Designs</a:t>
            </a:r>
            <a:r>
              <a:rPr lang="en-US" sz="1800" dirty="0">
                <a:solidFill>
                  <a:schemeClr val="tx1"/>
                </a:solidFill>
              </a:rPr>
              <a:t>). The Report Title and Author will be displayed at the beginning of the report. </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jasper_report_template.jrxml</a:t>
            </a:r>
            <a:r>
              <a:rPr lang="en-US" sz="1800" dirty="0">
                <a:solidFill>
                  <a:schemeClr val="tx1"/>
                </a:solidFill>
              </a:rPr>
              <a:t> is as follows. Save it to C:\tools\jasperreports-5.0.1\test directory</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14BDA10E-50A0-4E3D-AFBE-5A536523F072}"/>
              </a:ext>
            </a:extLst>
          </p:cNvPr>
          <p:cNvPicPr>
            <a:picLocks noChangeAspect="1"/>
          </p:cNvPicPr>
          <p:nvPr/>
        </p:nvPicPr>
        <p:blipFill>
          <a:blip r:embed="rId3"/>
          <a:stretch>
            <a:fillRect/>
          </a:stretch>
        </p:blipFill>
        <p:spPr>
          <a:xfrm>
            <a:off x="2068651" y="2861117"/>
            <a:ext cx="4946387" cy="3716145"/>
          </a:xfrm>
          <a:prstGeom prst="rect">
            <a:avLst/>
          </a:prstGeom>
          <a:ln>
            <a:solidFill>
              <a:srgbClr val="C00000"/>
            </a:solidFill>
          </a:ln>
        </p:spPr>
      </p:pic>
      <p:sp>
        <p:nvSpPr>
          <p:cNvPr id="9" name="Rectangle 8">
            <a:extLst>
              <a:ext uri="{FF2B5EF4-FFF2-40B4-BE49-F238E27FC236}">
                <a16:creationId xmlns:a16="http://schemas.microsoft.com/office/drawing/2014/main" id="{10526D76-3E29-4728-A2DF-9D12BC14DDD7}"/>
              </a:ext>
            </a:extLst>
          </p:cNvPr>
          <p:cNvSpPr/>
          <p:nvPr/>
        </p:nvSpPr>
        <p:spPr>
          <a:xfrm>
            <a:off x="3923928" y="4437112"/>
            <a:ext cx="262927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110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10.5 buildParam.xml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4102311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10.5 buildParam.xml</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buildParam.xml (build.xml) (C:\tools\jasperreports-5.0.1\test)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40E0B61B-9261-43C5-A877-24F66AC452B0}"/>
              </a:ext>
            </a:extLst>
          </p:cNvPr>
          <p:cNvPicPr>
            <a:picLocks noChangeAspect="1"/>
          </p:cNvPicPr>
          <p:nvPr/>
        </p:nvPicPr>
        <p:blipFill>
          <a:blip r:embed="rId2"/>
          <a:stretch>
            <a:fillRect/>
          </a:stretch>
        </p:blipFill>
        <p:spPr>
          <a:xfrm>
            <a:off x="1489903" y="1863596"/>
            <a:ext cx="6553200" cy="4599294"/>
          </a:xfrm>
          <a:prstGeom prst="rect">
            <a:avLst/>
          </a:prstGeom>
          <a:ln>
            <a:solidFill>
              <a:srgbClr val="C00000"/>
            </a:solidFill>
          </a:ln>
        </p:spPr>
      </p:pic>
    </p:spTree>
    <p:extLst>
      <p:ext uri="{BB962C8B-B14F-4D97-AF65-F5344CB8AC3E}">
        <p14:creationId xmlns:p14="http://schemas.microsoft.com/office/powerpoint/2010/main" val="28132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10.5 buildParam.xml</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Generation</a:t>
            </a:r>
          </a:p>
          <a:p>
            <a:pPr marL="342900" indent="-342900" algn="l">
              <a:buClr>
                <a:srgbClr val="0070C0"/>
              </a:buClr>
              <a:buSzPct val="80000"/>
              <a:buFont typeface="Wingdings" pitchFamily="2" charset="2"/>
              <a:buChar char="u"/>
            </a:pPr>
            <a:r>
              <a:rPr lang="en-US" sz="1800" dirty="0">
                <a:solidFill>
                  <a:schemeClr val="tx1"/>
                </a:solidFill>
              </a:rPr>
              <a:t>Compile and execute the above file using our regular ANT build process. </a:t>
            </a:r>
          </a:p>
          <a:p>
            <a:pPr marL="342900" indent="-342900" algn="l">
              <a:buClr>
                <a:srgbClr val="0070C0"/>
              </a:buClr>
              <a:buSzPct val="80000"/>
              <a:buFont typeface="Wingdings" pitchFamily="2" charset="2"/>
              <a:buChar char="u"/>
            </a:pPr>
            <a:r>
              <a:rPr lang="en-US" sz="1800" dirty="0">
                <a:solidFill>
                  <a:schemeClr val="tx1"/>
                </a:solidFill>
              </a:rPr>
              <a:t>The contents of the file buildParam.xml (build.xml) (saved under directory C:\tools\jasperreports-5.0.1\test) are as below.</a:t>
            </a:r>
          </a:p>
          <a:p>
            <a:pPr marL="342900" indent="-342900" algn="l">
              <a:buClr>
                <a:srgbClr val="0070C0"/>
              </a:buClr>
              <a:buSzPct val="80000"/>
              <a:buFont typeface="Wingdings" pitchFamily="2" charset="2"/>
              <a:buChar char="u"/>
            </a:pPr>
            <a:r>
              <a:rPr lang="en-US" sz="1800" dirty="0">
                <a:solidFill>
                  <a:schemeClr val="tx1"/>
                </a:solidFill>
              </a:rPr>
              <a:t>The import file - baseBuild.xml is picked from the chapter </a:t>
            </a:r>
            <a:r>
              <a:rPr lang="en-US" sz="1800" dirty="0">
                <a:solidFill>
                  <a:schemeClr val="tx1"/>
                </a:solidFill>
                <a:hlinkClick r:id="rId2">
                  <a:extLst>
                    <a:ext uri="{A12FA001-AC4F-418D-AE19-62706E023703}">
                      <ahyp:hlinkClr xmlns:ahyp="http://schemas.microsoft.com/office/drawing/2018/hyperlinkcolor" val="tx"/>
                    </a:ext>
                  </a:extLst>
                </a:hlinkClick>
              </a:rPr>
              <a:t>Environment Setup</a:t>
            </a:r>
            <a:r>
              <a:rPr lang="en-US" sz="1800" dirty="0">
                <a:solidFill>
                  <a:schemeClr val="tx1"/>
                </a:solidFill>
              </a:rPr>
              <a:t> and should be placed in the same directory as the build.xml.</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49627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Report Parameter</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802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the Export Parameter in Execute Phase.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775117"/>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774746"/>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971148"/>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775117"/>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3333179"/>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741982"/>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891240"/>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7760B9-878D-40E9-A0D2-6E3FEF7F353B}"/>
              </a:ext>
            </a:extLst>
          </p:cNvPr>
          <p:cNvSpPr/>
          <p:nvPr/>
        </p:nvSpPr>
        <p:spPr>
          <a:xfrm>
            <a:off x="4644008" y="2532139"/>
            <a:ext cx="4067472" cy="16517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10.6 exe_buildParam.bat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582672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10.6 exe_buildParam.bat</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exe_buildParam.bat</a:t>
            </a:r>
          </a:p>
          <a:p>
            <a:pPr marL="342900" indent="-342900" algn="l">
              <a:buClr>
                <a:srgbClr val="0070C0"/>
              </a:buClr>
              <a:buSzPct val="80000"/>
              <a:buFont typeface="Wingdings" pitchFamily="2" charset="2"/>
              <a:buChar char="u"/>
            </a:pPr>
            <a:r>
              <a:rPr lang="en-US" sz="1800" b="1" dirty="0">
                <a:solidFill>
                  <a:schemeClr val="tx1"/>
                </a:solidFill>
              </a:rPr>
              <a:t>ant -f buildParam.xml -</a:t>
            </a:r>
            <a:r>
              <a:rPr lang="en-US" sz="1800" b="1" dirty="0" err="1">
                <a:solidFill>
                  <a:schemeClr val="tx1"/>
                </a:solidFill>
              </a:rPr>
              <a:t>Dmain</a:t>
            </a:r>
            <a:r>
              <a:rPr lang="en-US" sz="1800" b="1" dirty="0">
                <a:solidFill>
                  <a:schemeClr val="tx1"/>
                </a:solidFill>
              </a:rPr>
              <a:t>-class=</a:t>
            </a:r>
            <a:r>
              <a:rPr lang="en-US" sz="1800" b="1" dirty="0" err="1">
                <a:solidFill>
                  <a:schemeClr val="tx1"/>
                </a:solidFill>
              </a:rPr>
              <a:t>com.tutorialspoint.JasperReportFill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BDEE45E5-D854-498A-9634-1E68DC3ED910}"/>
              </a:ext>
            </a:extLst>
          </p:cNvPr>
          <p:cNvPicPr>
            <a:picLocks noChangeAspect="1"/>
          </p:cNvPicPr>
          <p:nvPr/>
        </p:nvPicPr>
        <p:blipFill>
          <a:blip r:embed="rId2"/>
          <a:stretch>
            <a:fillRect/>
          </a:stretch>
        </p:blipFill>
        <p:spPr>
          <a:xfrm>
            <a:off x="819931" y="2238296"/>
            <a:ext cx="7504137" cy="3658774"/>
          </a:xfrm>
          <a:prstGeom prst="rect">
            <a:avLst/>
          </a:prstGeom>
          <a:ln>
            <a:solidFill>
              <a:srgbClr val="C00000"/>
            </a:solidFill>
          </a:ln>
        </p:spPr>
      </p:pic>
    </p:spTree>
    <p:extLst>
      <p:ext uri="{BB962C8B-B14F-4D97-AF65-F5344CB8AC3E}">
        <p14:creationId xmlns:p14="http://schemas.microsoft.com/office/powerpoint/2010/main" val="404181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 Execute exe_buildParam.bat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403746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10.7 Execute exe_buildParam.bat</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exe_buildParam.bat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55E9A92B-FE97-4CFA-8ED9-7675CF56FA86}"/>
              </a:ext>
            </a:extLst>
          </p:cNvPr>
          <p:cNvPicPr>
            <a:picLocks noChangeAspect="1"/>
          </p:cNvPicPr>
          <p:nvPr/>
        </p:nvPicPr>
        <p:blipFill>
          <a:blip r:embed="rId2"/>
          <a:stretch>
            <a:fillRect/>
          </a:stretch>
        </p:blipFill>
        <p:spPr>
          <a:xfrm>
            <a:off x="1187624" y="1856791"/>
            <a:ext cx="6084168" cy="3144417"/>
          </a:xfrm>
          <a:prstGeom prst="rect">
            <a:avLst/>
          </a:prstGeom>
          <a:ln>
            <a:solidFill>
              <a:srgbClr val="C00000"/>
            </a:solidFill>
          </a:ln>
        </p:spPr>
      </p:pic>
    </p:spTree>
    <p:extLst>
      <p:ext uri="{BB962C8B-B14F-4D97-AF65-F5344CB8AC3E}">
        <p14:creationId xmlns:p14="http://schemas.microsoft.com/office/powerpoint/2010/main" val="16709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10.7 Execute exe_buildParam.bat</a:t>
            </a:r>
            <a:endParaRPr lang="zh-TW" altLang="en-US" b="1" dirty="0">
              <a:solidFill>
                <a:srgbClr val="FFFF00"/>
              </a:solidFill>
            </a:endParaRPr>
          </a:p>
        </p:txBody>
      </p:sp>
      <p:sp>
        <p:nvSpPr>
          <p:cNvPr id="3" name="副標題 2"/>
          <p:cNvSpPr>
            <a:spLocks noGrp="1"/>
          </p:cNvSpPr>
          <p:nvPr>
            <p:ph type="subTitle" idx="1"/>
          </p:nvPr>
        </p:nvSpPr>
        <p:spPr>
          <a:xfrm>
            <a:off x="467544" y="1340768"/>
            <a:ext cx="799288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Here, we see that, the </a:t>
            </a:r>
            <a:r>
              <a:rPr lang="en-US" sz="1800" dirty="0" err="1">
                <a:solidFill>
                  <a:schemeClr val="tx1"/>
                </a:solidFill>
              </a:rPr>
              <a:t>ReportTitle</a:t>
            </a:r>
            <a:r>
              <a:rPr lang="en-US" sz="1800" dirty="0">
                <a:solidFill>
                  <a:schemeClr val="tx1"/>
                </a:solidFill>
              </a:rPr>
              <a:t> "List Of Contacts" and Author "Prepared By Manisha" are displayed at the beginning of the report.</a:t>
            </a:r>
          </a:p>
          <a:p>
            <a:pPr marL="342900" indent="-342900" algn="l">
              <a:buClr>
                <a:srgbClr val="0070C0"/>
              </a:buClr>
              <a:buSzPct val="80000"/>
              <a:buFont typeface="Wingdings" pitchFamily="2" charset="2"/>
              <a:buChar char="u"/>
            </a:pPr>
            <a:r>
              <a:rPr lang="en-US" sz="1800" dirty="0">
                <a:solidFill>
                  <a:schemeClr val="tx1"/>
                </a:solidFill>
              </a:rPr>
              <a:t>These parameters are passed in JasperReportFill.java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pic>
        <p:nvPicPr>
          <p:cNvPr id="9" name="Picture 8">
            <a:extLst>
              <a:ext uri="{FF2B5EF4-FFF2-40B4-BE49-F238E27FC236}">
                <a16:creationId xmlns:a16="http://schemas.microsoft.com/office/drawing/2014/main" id="{18F8B9A9-5F34-4256-A7F0-D27E1CCFCCEF}"/>
              </a:ext>
            </a:extLst>
          </p:cNvPr>
          <p:cNvPicPr>
            <a:picLocks noChangeAspect="1"/>
          </p:cNvPicPr>
          <p:nvPr/>
        </p:nvPicPr>
        <p:blipFill>
          <a:blip r:embed="rId2"/>
          <a:stretch>
            <a:fillRect/>
          </a:stretch>
        </p:blipFill>
        <p:spPr>
          <a:xfrm>
            <a:off x="520935" y="2422502"/>
            <a:ext cx="4483114" cy="2004056"/>
          </a:xfrm>
          <a:prstGeom prst="rect">
            <a:avLst/>
          </a:prstGeom>
          <a:ln>
            <a:solidFill>
              <a:srgbClr val="C00000"/>
            </a:solidFill>
          </a:ln>
        </p:spPr>
      </p:pic>
      <p:pic>
        <p:nvPicPr>
          <p:cNvPr id="8" name="Picture 7">
            <a:extLst>
              <a:ext uri="{FF2B5EF4-FFF2-40B4-BE49-F238E27FC236}">
                <a16:creationId xmlns:a16="http://schemas.microsoft.com/office/drawing/2014/main" id="{2F9B317E-8A73-40FF-8706-016E287ABD67}"/>
              </a:ext>
            </a:extLst>
          </p:cNvPr>
          <p:cNvPicPr>
            <a:picLocks noChangeAspect="1"/>
          </p:cNvPicPr>
          <p:nvPr/>
        </p:nvPicPr>
        <p:blipFill>
          <a:blip r:embed="rId3"/>
          <a:stretch>
            <a:fillRect/>
          </a:stretch>
        </p:blipFill>
        <p:spPr>
          <a:xfrm>
            <a:off x="4747053" y="3765754"/>
            <a:ext cx="4081239" cy="2590595"/>
          </a:xfrm>
          <a:prstGeom prst="rect">
            <a:avLst/>
          </a:prstGeom>
          <a:noFill/>
          <a:ln>
            <a:solidFill>
              <a:srgbClr val="C00000"/>
            </a:solidFill>
          </a:ln>
        </p:spPr>
      </p:pic>
      <p:sp>
        <p:nvSpPr>
          <p:cNvPr id="10" name="Rectangle 9">
            <a:extLst>
              <a:ext uri="{FF2B5EF4-FFF2-40B4-BE49-F238E27FC236}">
                <a16:creationId xmlns:a16="http://schemas.microsoft.com/office/drawing/2014/main" id="{CC6C1F15-2C14-4D3A-BEFA-BCE7ED85AD11}"/>
              </a:ext>
            </a:extLst>
          </p:cNvPr>
          <p:cNvSpPr/>
          <p:nvPr/>
        </p:nvSpPr>
        <p:spPr>
          <a:xfrm>
            <a:off x="5364088" y="5952103"/>
            <a:ext cx="2376264" cy="4042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3113ED-9297-43C8-9F65-E3DC18BDDD27}"/>
              </a:ext>
            </a:extLst>
          </p:cNvPr>
          <p:cNvSpPr/>
          <p:nvPr/>
        </p:nvSpPr>
        <p:spPr>
          <a:xfrm>
            <a:off x="1979712" y="3020284"/>
            <a:ext cx="1368152" cy="4042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395EE9-E261-4FAE-9436-6EE59C63487E}"/>
              </a:ext>
            </a:extLst>
          </p:cNvPr>
          <p:cNvCxnSpPr>
            <a:stCxn id="10" idx="1"/>
            <a:endCxn id="11" idx="2"/>
          </p:cNvCxnSpPr>
          <p:nvPr/>
        </p:nvCxnSpPr>
        <p:spPr>
          <a:xfrm flipH="1" flipV="1">
            <a:off x="2663788" y="3424530"/>
            <a:ext cx="2700300" cy="27296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395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Report Parameter</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main input for filling a report are: report template, parameters, and data sources. </a:t>
            </a:r>
          </a:p>
          <a:p>
            <a:pPr marL="342900" indent="-342900" algn="l">
              <a:buClr>
                <a:srgbClr val="0070C0"/>
              </a:buClr>
              <a:buSzPct val="80000"/>
              <a:buFont typeface="Wingdings" pitchFamily="2" charset="2"/>
              <a:buChar char="u"/>
            </a:pPr>
            <a:r>
              <a:rPr lang="en-US" sz="1800" dirty="0">
                <a:solidFill>
                  <a:schemeClr val="tx1"/>
                </a:solidFill>
              </a:rPr>
              <a:t>This chapter discusses the parameters. Next chapter will discuss the data sources.</a:t>
            </a:r>
          </a:p>
          <a:p>
            <a:pPr marL="342900" indent="-342900" algn="l">
              <a:buClr>
                <a:srgbClr val="0070C0"/>
              </a:buClr>
              <a:buSzPct val="80000"/>
              <a:buFont typeface="Wingdings" pitchFamily="2" charset="2"/>
              <a:buChar char="u"/>
            </a:pPr>
            <a:r>
              <a:rPr lang="en-US" sz="1800" dirty="0">
                <a:solidFill>
                  <a:schemeClr val="tx1"/>
                </a:solidFill>
              </a:rPr>
              <a:t>Parameters are the object references, those are passed during report-filling operations to the report engine. </a:t>
            </a:r>
          </a:p>
          <a:p>
            <a:pPr marL="342900" indent="-342900" algn="l">
              <a:buClr>
                <a:srgbClr val="0070C0"/>
              </a:buClr>
              <a:buSzPct val="80000"/>
              <a:buFont typeface="Wingdings" pitchFamily="2" charset="2"/>
              <a:buChar char="u"/>
            </a:pPr>
            <a:r>
              <a:rPr lang="en-US" sz="1800" dirty="0">
                <a:solidFill>
                  <a:schemeClr val="tx1"/>
                </a:solidFill>
              </a:rPr>
              <a:t>The data which cannot be passed through the data source, can be passed by using parameters. Data like author name, title of the report, etc. can be passed through parameters. </a:t>
            </a:r>
          </a:p>
          <a:p>
            <a:pPr marL="342900" indent="-342900" algn="l">
              <a:buClr>
                <a:srgbClr val="0070C0"/>
              </a:buClr>
              <a:buSzPct val="80000"/>
              <a:buFont typeface="Wingdings" pitchFamily="2" charset="2"/>
              <a:buChar char="u"/>
            </a:pPr>
            <a:r>
              <a:rPr lang="en-US" sz="1800" dirty="0">
                <a:solidFill>
                  <a:schemeClr val="tx1"/>
                </a:solidFill>
              </a:rPr>
              <a:t>A </a:t>
            </a:r>
            <a:r>
              <a:rPr lang="en-US" sz="1800" dirty="0" err="1">
                <a:solidFill>
                  <a:schemeClr val="tx1"/>
                </a:solidFill>
              </a:rPr>
              <a:t>JasperReports</a:t>
            </a:r>
            <a:r>
              <a:rPr lang="en-US" sz="1800" dirty="0">
                <a:solidFill>
                  <a:schemeClr val="tx1"/>
                </a:solidFill>
              </a:rPr>
              <a:t> template or JRXML template can have zero or more parameter elements.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9957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Report Parameter</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Declaration</a:t>
            </a:r>
          </a:p>
          <a:p>
            <a:pPr marL="342900" indent="-342900" algn="l">
              <a:buClr>
                <a:srgbClr val="0070C0"/>
              </a:buClr>
              <a:buSzPct val="80000"/>
              <a:buFont typeface="Wingdings" pitchFamily="2" charset="2"/>
              <a:buChar char="u"/>
            </a:pPr>
            <a:r>
              <a:rPr lang="en-US" sz="1800" dirty="0">
                <a:solidFill>
                  <a:schemeClr val="tx1"/>
                </a:solidFill>
              </a:rPr>
              <a:t>Parameter declaration as follows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16" name="Rectangle 15">
            <a:extLst>
              <a:ext uri="{FF2B5EF4-FFF2-40B4-BE49-F238E27FC236}">
                <a16:creationId xmlns:a16="http://schemas.microsoft.com/office/drawing/2014/main" id="{06B6ECCF-E47E-49D4-A0F4-AB9C9308B95C}"/>
              </a:ext>
            </a:extLst>
          </p:cNvPr>
          <p:cNvSpPr/>
          <p:nvPr/>
        </p:nvSpPr>
        <p:spPr>
          <a:xfrm>
            <a:off x="755576" y="2238296"/>
            <a:ext cx="7128792" cy="369332"/>
          </a:xfrm>
          <a:prstGeom prst="rect">
            <a:avLst/>
          </a:prstGeom>
          <a:solidFill>
            <a:schemeClr val="bg1">
              <a:lumMod val="85000"/>
            </a:schemeClr>
          </a:solidFill>
          <a:ln>
            <a:solidFill>
              <a:srgbClr val="C00000"/>
            </a:solidFill>
          </a:ln>
        </p:spPr>
        <p:txBody>
          <a:bodyPr wrap="square">
            <a:spAutoFit/>
          </a:bodyPr>
          <a:lstStyle/>
          <a:p>
            <a:pPr lvl="0" eaLnBrk="0" fontAlgn="base" hangingPunct="0">
              <a:spcBef>
                <a:spcPct val="0"/>
              </a:spcBef>
              <a:spcAft>
                <a:spcPct val="0"/>
              </a:spcAft>
            </a:pPr>
            <a:r>
              <a:rPr lang="en-US" altLang="en-US" dirty="0">
                <a:solidFill>
                  <a:srgbClr val="000088"/>
                </a:solidFill>
                <a:latin typeface="Menlo"/>
              </a:rPr>
              <a:t>&lt;parameter</a:t>
            </a:r>
            <a:r>
              <a:rPr lang="en-US" altLang="en-US" dirty="0">
                <a:solidFill>
                  <a:srgbClr val="313131"/>
                </a:solidFill>
                <a:latin typeface="Menlo"/>
              </a:rPr>
              <a:t> </a:t>
            </a:r>
            <a:r>
              <a:rPr lang="en-US" altLang="en-US" dirty="0">
                <a:solidFill>
                  <a:srgbClr val="7F0055"/>
                </a:solidFill>
                <a:latin typeface="Menlo"/>
              </a:rPr>
              <a:t>name</a:t>
            </a:r>
            <a:r>
              <a:rPr lang="en-US" altLang="en-US" dirty="0">
                <a:solidFill>
                  <a:srgbClr val="313131"/>
                </a:solidFill>
                <a:latin typeface="Menlo"/>
              </a:rPr>
              <a:t> </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8800"/>
                </a:solidFill>
                <a:latin typeface="Menlo"/>
              </a:rPr>
              <a:t>"</a:t>
            </a:r>
            <a:r>
              <a:rPr lang="en-US" altLang="en-US" dirty="0" err="1">
                <a:solidFill>
                  <a:srgbClr val="008800"/>
                </a:solidFill>
                <a:latin typeface="Menlo"/>
              </a:rPr>
              <a:t>exampleParameter</a:t>
            </a:r>
            <a:r>
              <a:rPr lang="en-US" altLang="en-US" dirty="0">
                <a:solidFill>
                  <a:srgbClr val="008800"/>
                </a:solidFill>
                <a:latin typeface="Menlo"/>
              </a:rPr>
              <a:t>"</a:t>
            </a:r>
            <a:r>
              <a:rPr lang="en-US" altLang="en-US" dirty="0">
                <a:solidFill>
                  <a:srgbClr val="313131"/>
                </a:solidFill>
                <a:latin typeface="Menlo"/>
              </a:rPr>
              <a:t> </a:t>
            </a:r>
            <a:r>
              <a:rPr lang="en-US" altLang="en-US" dirty="0">
                <a:solidFill>
                  <a:srgbClr val="7F0055"/>
                </a:solidFill>
                <a:latin typeface="Menlo"/>
              </a:rPr>
              <a:t>class</a:t>
            </a:r>
            <a:r>
              <a:rPr lang="en-US" altLang="en-US" dirty="0">
                <a:solidFill>
                  <a:srgbClr val="313131"/>
                </a:solidFill>
                <a:latin typeface="Menlo"/>
              </a:rPr>
              <a:t> </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8800"/>
                </a:solidFill>
                <a:latin typeface="Menlo"/>
              </a:rPr>
              <a:t>"</a:t>
            </a:r>
            <a:r>
              <a:rPr lang="en-US" altLang="en-US" dirty="0" err="1">
                <a:solidFill>
                  <a:srgbClr val="008800"/>
                </a:solidFill>
                <a:latin typeface="Menlo"/>
              </a:rPr>
              <a:t>java.lang.String</a:t>
            </a:r>
            <a:r>
              <a:rPr lang="en-US" altLang="en-US" dirty="0">
                <a:solidFill>
                  <a:srgbClr val="008800"/>
                </a:solidFill>
                <a:latin typeface="Menlo"/>
              </a:rPr>
              <a:t>"</a:t>
            </a:r>
            <a:r>
              <a:rPr lang="en-US" altLang="en-US" dirty="0">
                <a:solidFill>
                  <a:srgbClr val="313131"/>
                </a:solidFill>
                <a:latin typeface="Menlo"/>
              </a:rPr>
              <a:t> </a:t>
            </a:r>
            <a:r>
              <a:rPr lang="en-US" altLang="en-US" dirty="0">
                <a:solidFill>
                  <a:srgbClr val="000088"/>
                </a:solidFill>
                <a:latin typeface="Menlo"/>
              </a:rPr>
              <a:t>/&gt;</a:t>
            </a:r>
            <a:r>
              <a:rPr lang="en-US" altLang="en-US" sz="800" dirty="0"/>
              <a:t> </a:t>
            </a:r>
            <a:endParaRPr lang="en-US" altLang="en-US" sz="4400" dirty="0">
              <a:latin typeface="Arial" panose="020B0604020202020204" pitchFamily="34" charset="0"/>
            </a:endParaRPr>
          </a:p>
        </p:txBody>
      </p:sp>
      <p:sp>
        <p:nvSpPr>
          <p:cNvPr id="17" name="副標題 2">
            <a:extLst>
              <a:ext uri="{FF2B5EF4-FFF2-40B4-BE49-F238E27FC236}">
                <a16:creationId xmlns:a16="http://schemas.microsoft.com/office/drawing/2014/main" id="{D6766D83-FE0D-487E-B4E0-D4ADF606FF1D}"/>
              </a:ext>
            </a:extLst>
          </p:cNvPr>
          <p:cNvSpPr txBox="1">
            <a:spLocks/>
          </p:cNvSpPr>
          <p:nvPr/>
        </p:nvSpPr>
        <p:spPr>
          <a:xfrm>
            <a:off x="467544" y="2823378"/>
            <a:ext cx="8352928" cy="15417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The Name Attribute</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name</a:t>
            </a:r>
            <a:r>
              <a:rPr lang="en-US" sz="1800" dirty="0">
                <a:solidFill>
                  <a:schemeClr val="tx1"/>
                </a:solidFill>
              </a:rPr>
              <a:t> attribute of the &lt;parameter&gt; element is mandatory. It references the parameter in report expressions by name. </a:t>
            </a:r>
          </a:p>
          <a:p>
            <a:pPr marL="342900" indent="-342900" algn="l">
              <a:buClr>
                <a:srgbClr val="0070C0"/>
              </a:buClr>
              <a:buSzPct val="80000"/>
              <a:buFont typeface="Wingdings" pitchFamily="2" charset="2"/>
              <a:buChar char="u"/>
            </a:pPr>
            <a:r>
              <a:rPr lang="en-US" sz="1800" dirty="0">
                <a:solidFill>
                  <a:schemeClr val="tx1"/>
                </a:solidFill>
              </a:rPr>
              <a:t>Parameter name should be a single word. It should not contain any special characters like dot or comma.</a:t>
            </a:r>
          </a:p>
        </p:txBody>
      </p:sp>
      <p:sp>
        <p:nvSpPr>
          <p:cNvPr id="9" name="Rectangle 8">
            <a:extLst>
              <a:ext uri="{FF2B5EF4-FFF2-40B4-BE49-F238E27FC236}">
                <a16:creationId xmlns:a16="http://schemas.microsoft.com/office/drawing/2014/main" id="{22253F43-E7EF-43E6-9332-E378F5B85195}"/>
              </a:ext>
            </a:extLst>
          </p:cNvPr>
          <p:cNvSpPr/>
          <p:nvPr/>
        </p:nvSpPr>
        <p:spPr>
          <a:xfrm>
            <a:off x="1964126" y="2267580"/>
            <a:ext cx="2607873" cy="3693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49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Report Parameter</a:t>
            </a:r>
            <a:endParaRPr lang="zh-TW" altLang="en-US" b="1" dirty="0">
              <a:solidFill>
                <a:srgbClr val="FFFF00"/>
              </a:solidFill>
            </a:endParaRPr>
          </a:p>
        </p:txBody>
      </p:sp>
      <p:sp>
        <p:nvSpPr>
          <p:cNvPr id="3" name="副標題 2"/>
          <p:cNvSpPr>
            <a:spLocks noGrp="1"/>
          </p:cNvSpPr>
          <p:nvPr>
            <p:ph type="subTitle" idx="1"/>
          </p:nvPr>
        </p:nvSpPr>
        <p:spPr>
          <a:xfrm>
            <a:off x="457200" y="1943826"/>
            <a:ext cx="8352928" cy="33573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Class Attribute</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class</a:t>
            </a:r>
            <a:r>
              <a:rPr lang="en-US" sz="1800" dirty="0">
                <a:solidFill>
                  <a:schemeClr val="tx1"/>
                </a:solidFill>
              </a:rPr>
              <a:t> attribute is also mandatory and it specifies the class name for the parameter values. Its default value is </a:t>
            </a:r>
            <a:r>
              <a:rPr lang="en-US" sz="1800" i="1" dirty="0" err="1">
                <a:solidFill>
                  <a:schemeClr val="tx1"/>
                </a:solidFill>
              </a:rPr>
              <a:t>java.lang.String</a:t>
            </a:r>
            <a:r>
              <a:rPr lang="en-US" sz="1800" dirty="0">
                <a:solidFill>
                  <a:schemeClr val="tx1"/>
                </a:solidFill>
              </a:rPr>
              <a:t>. This can be changed to any class available at runtime. Irrespective of the type of a report parameter, the engine takes care of casting in the report expressions in which the $P{} token is used, hence making the manual casts is unnecessary.</a:t>
            </a:r>
          </a:p>
          <a:p>
            <a:pPr marL="342900" indent="-342900" algn="l">
              <a:buClr>
                <a:srgbClr val="0070C0"/>
              </a:buClr>
              <a:buSzPct val="80000"/>
              <a:buFont typeface="Wingdings" pitchFamily="2" charset="2"/>
              <a:buChar char="u"/>
            </a:pPr>
            <a:r>
              <a:rPr lang="en-US" sz="1800" dirty="0">
                <a:solidFill>
                  <a:schemeClr val="tx1"/>
                </a:solidFill>
              </a:rPr>
              <a:t>The report parameter values are always packed in a </a:t>
            </a:r>
            <a:r>
              <a:rPr lang="en-US" sz="1800" b="1" dirty="0" err="1">
                <a:solidFill>
                  <a:schemeClr val="tx1"/>
                </a:solidFill>
              </a:rPr>
              <a:t>java.util.Map</a:t>
            </a:r>
            <a:r>
              <a:rPr lang="en-US" sz="1800" b="1" dirty="0">
                <a:solidFill>
                  <a:schemeClr val="tx1"/>
                </a:solidFill>
              </a:rPr>
              <a:t> </a:t>
            </a:r>
            <a:r>
              <a:rPr lang="en-US" sz="1800" dirty="0">
                <a:solidFill>
                  <a:schemeClr val="tx1"/>
                </a:solidFill>
              </a:rPr>
              <a:t>object, which has the parameter name as its key. </a:t>
            </a:r>
          </a:p>
          <a:p>
            <a:pPr marL="342900" indent="-342900" algn="l">
              <a:buClr>
                <a:srgbClr val="0070C0"/>
              </a:buClr>
              <a:buSzPct val="80000"/>
              <a:buFont typeface="Wingdings" pitchFamily="2" charset="2"/>
              <a:buChar char="u"/>
            </a:pPr>
            <a:r>
              <a:rPr lang="en-US" sz="1800" dirty="0">
                <a:solidFill>
                  <a:schemeClr val="tx1"/>
                </a:solidFill>
              </a:rPr>
              <a:t>Report parameters can be used in the query string of the report, so as to further customize the data set, retrieved from the database. These act like dynamic filters in the query that supplies data for the report.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18" name="Rectangle 17">
            <a:extLst>
              <a:ext uri="{FF2B5EF4-FFF2-40B4-BE49-F238E27FC236}">
                <a16:creationId xmlns:a16="http://schemas.microsoft.com/office/drawing/2014/main" id="{44610B55-6278-43F5-BF17-4F8907D143F2}"/>
              </a:ext>
            </a:extLst>
          </p:cNvPr>
          <p:cNvSpPr/>
          <p:nvPr/>
        </p:nvSpPr>
        <p:spPr>
          <a:xfrm>
            <a:off x="827584" y="1367519"/>
            <a:ext cx="7128792" cy="369332"/>
          </a:xfrm>
          <a:prstGeom prst="rect">
            <a:avLst/>
          </a:prstGeom>
          <a:solidFill>
            <a:schemeClr val="bg1">
              <a:lumMod val="85000"/>
            </a:schemeClr>
          </a:solidFill>
          <a:ln>
            <a:solidFill>
              <a:srgbClr val="C00000"/>
            </a:solidFill>
          </a:ln>
        </p:spPr>
        <p:txBody>
          <a:bodyPr wrap="square">
            <a:spAutoFit/>
          </a:bodyPr>
          <a:lstStyle/>
          <a:p>
            <a:pPr lvl="0" eaLnBrk="0" fontAlgn="base" hangingPunct="0">
              <a:spcBef>
                <a:spcPct val="0"/>
              </a:spcBef>
              <a:spcAft>
                <a:spcPct val="0"/>
              </a:spcAft>
            </a:pPr>
            <a:r>
              <a:rPr lang="en-US" altLang="en-US" dirty="0">
                <a:solidFill>
                  <a:srgbClr val="000088"/>
                </a:solidFill>
                <a:latin typeface="Menlo"/>
              </a:rPr>
              <a:t>&lt;parameter</a:t>
            </a:r>
            <a:r>
              <a:rPr lang="en-US" altLang="en-US" dirty="0">
                <a:solidFill>
                  <a:srgbClr val="313131"/>
                </a:solidFill>
                <a:latin typeface="Menlo"/>
              </a:rPr>
              <a:t> </a:t>
            </a:r>
            <a:r>
              <a:rPr lang="en-US" altLang="en-US" dirty="0">
                <a:solidFill>
                  <a:srgbClr val="7F0055"/>
                </a:solidFill>
                <a:latin typeface="Menlo"/>
              </a:rPr>
              <a:t>name</a:t>
            </a:r>
            <a:r>
              <a:rPr lang="en-US" altLang="en-US" dirty="0">
                <a:solidFill>
                  <a:srgbClr val="313131"/>
                </a:solidFill>
                <a:latin typeface="Menlo"/>
              </a:rPr>
              <a:t> </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8800"/>
                </a:solidFill>
                <a:latin typeface="Menlo"/>
              </a:rPr>
              <a:t>"</a:t>
            </a:r>
            <a:r>
              <a:rPr lang="en-US" altLang="en-US" dirty="0" err="1">
                <a:solidFill>
                  <a:srgbClr val="008800"/>
                </a:solidFill>
                <a:latin typeface="Menlo"/>
              </a:rPr>
              <a:t>exampleParameter</a:t>
            </a:r>
            <a:r>
              <a:rPr lang="en-US" altLang="en-US" dirty="0">
                <a:solidFill>
                  <a:srgbClr val="008800"/>
                </a:solidFill>
                <a:latin typeface="Menlo"/>
              </a:rPr>
              <a:t>"</a:t>
            </a:r>
            <a:r>
              <a:rPr lang="en-US" altLang="en-US" dirty="0">
                <a:solidFill>
                  <a:srgbClr val="313131"/>
                </a:solidFill>
                <a:latin typeface="Menlo"/>
              </a:rPr>
              <a:t> </a:t>
            </a:r>
            <a:r>
              <a:rPr lang="en-US" altLang="en-US" dirty="0">
                <a:solidFill>
                  <a:srgbClr val="7F0055"/>
                </a:solidFill>
                <a:latin typeface="Menlo"/>
              </a:rPr>
              <a:t>class</a:t>
            </a:r>
            <a:r>
              <a:rPr lang="en-US" altLang="en-US" dirty="0">
                <a:solidFill>
                  <a:srgbClr val="313131"/>
                </a:solidFill>
                <a:latin typeface="Menlo"/>
              </a:rPr>
              <a:t> </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8800"/>
                </a:solidFill>
                <a:latin typeface="Menlo"/>
              </a:rPr>
              <a:t>"</a:t>
            </a:r>
            <a:r>
              <a:rPr lang="en-US" altLang="en-US" dirty="0" err="1">
                <a:solidFill>
                  <a:srgbClr val="008800"/>
                </a:solidFill>
                <a:latin typeface="Menlo"/>
              </a:rPr>
              <a:t>java.lang.String</a:t>
            </a:r>
            <a:r>
              <a:rPr lang="en-US" altLang="en-US" dirty="0">
                <a:solidFill>
                  <a:srgbClr val="008800"/>
                </a:solidFill>
                <a:latin typeface="Menlo"/>
              </a:rPr>
              <a:t>"</a:t>
            </a:r>
            <a:r>
              <a:rPr lang="en-US" altLang="en-US" dirty="0">
                <a:solidFill>
                  <a:srgbClr val="313131"/>
                </a:solidFill>
                <a:latin typeface="Menlo"/>
              </a:rPr>
              <a:t> </a:t>
            </a:r>
            <a:r>
              <a:rPr lang="en-US" altLang="en-US" dirty="0">
                <a:solidFill>
                  <a:srgbClr val="000088"/>
                </a:solidFill>
                <a:latin typeface="Menlo"/>
              </a:rPr>
              <a:t>/&gt;</a:t>
            </a:r>
            <a:r>
              <a:rPr lang="en-US" altLang="en-US" sz="800" dirty="0"/>
              <a:t> </a:t>
            </a:r>
            <a:endParaRPr lang="en-US" altLang="en-US" sz="4400" dirty="0">
              <a:latin typeface="Arial" panose="020B0604020202020204" pitchFamily="34" charset="0"/>
            </a:endParaRPr>
          </a:p>
        </p:txBody>
      </p:sp>
      <p:sp>
        <p:nvSpPr>
          <p:cNvPr id="19" name="Rectangle 18">
            <a:extLst>
              <a:ext uri="{FF2B5EF4-FFF2-40B4-BE49-F238E27FC236}">
                <a16:creationId xmlns:a16="http://schemas.microsoft.com/office/drawing/2014/main" id="{4EB4EAE6-8937-49F7-B6B9-D4DB96AB3410}"/>
              </a:ext>
            </a:extLst>
          </p:cNvPr>
          <p:cNvSpPr/>
          <p:nvPr/>
        </p:nvSpPr>
        <p:spPr>
          <a:xfrm>
            <a:off x="4716016" y="1367519"/>
            <a:ext cx="2376264" cy="3693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5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Report Parameter</a:t>
            </a:r>
            <a:endParaRPr lang="zh-TW" altLang="en-US" b="1" dirty="0">
              <a:solidFill>
                <a:srgbClr val="FFFF00"/>
              </a:solidFill>
            </a:endParaRPr>
          </a:p>
        </p:txBody>
      </p:sp>
      <p:sp>
        <p:nvSpPr>
          <p:cNvPr id="3" name="副標題 2"/>
          <p:cNvSpPr>
            <a:spLocks noGrp="1"/>
          </p:cNvSpPr>
          <p:nvPr>
            <p:ph type="subTitle" idx="1"/>
          </p:nvPr>
        </p:nvSpPr>
        <p:spPr>
          <a:xfrm>
            <a:off x="333872"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Built-in Parameters</a:t>
            </a:r>
          </a:p>
          <a:p>
            <a:pPr marL="342900" indent="-342900" algn="l">
              <a:buClr>
                <a:srgbClr val="0070C0"/>
              </a:buClr>
              <a:buSzPct val="80000"/>
              <a:buFont typeface="Wingdings" pitchFamily="2" charset="2"/>
              <a:buChar char="u"/>
            </a:pPr>
            <a:r>
              <a:rPr lang="en-US" sz="1800" dirty="0">
                <a:solidFill>
                  <a:schemeClr val="tx1"/>
                </a:solidFill>
              </a:rPr>
              <a:t>Following are the pre-defined report parameters, ready to use in the expressions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20" name="Table 19">
            <a:extLst>
              <a:ext uri="{FF2B5EF4-FFF2-40B4-BE49-F238E27FC236}">
                <a16:creationId xmlns:a16="http://schemas.microsoft.com/office/drawing/2014/main" id="{C45A7766-3E90-4AC9-B7BC-10CEFB8BD287}"/>
              </a:ext>
            </a:extLst>
          </p:cNvPr>
          <p:cNvGraphicFramePr>
            <a:graphicFrameLocks noGrp="1"/>
          </p:cNvGraphicFramePr>
          <p:nvPr>
            <p:extLst>
              <p:ext uri="{D42A27DB-BD31-4B8C-83A1-F6EECF244321}">
                <p14:modId xmlns:p14="http://schemas.microsoft.com/office/powerpoint/2010/main" val="1493300603"/>
              </p:ext>
            </p:extLst>
          </p:nvPr>
        </p:nvGraphicFramePr>
        <p:xfrm>
          <a:off x="466327" y="2137311"/>
          <a:ext cx="8138121" cy="405384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1080539801"/>
                    </a:ext>
                  </a:extLst>
                </a:gridCol>
                <a:gridCol w="7407871">
                  <a:extLst>
                    <a:ext uri="{9D8B030D-6E8A-4147-A177-3AD203B41FA5}">
                      <a16:colId xmlns:a16="http://schemas.microsoft.com/office/drawing/2014/main" val="860259994"/>
                    </a:ext>
                  </a:extLst>
                </a:gridCol>
              </a:tblGrid>
              <a:tr h="370840">
                <a:tc>
                  <a:txBody>
                    <a:bodyPr/>
                    <a:lstStyle/>
                    <a:p>
                      <a:pPr algn="l" fontAlgn="t"/>
                      <a:r>
                        <a:rPr lang="en-US" dirty="0">
                          <a:effectLst/>
                        </a:rPr>
                        <a:t>S. NO</a:t>
                      </a:r>
                    </a:p>
                  </a:txBody>
                  <a:tcPr marL="76200" marR="76200" marT="76200" marB="76200"/>
                </a:tc>
                <a:tc>
                  <a:txBody>
                    <a:bodyPr/>
                    <a:lstStyle/>
                    <a:p>
                      <a:pPr algn="ctr" fontAlgn="t"/>
                      <a:r>
                        <a:rPr lang="en-US">
                          <a:effectLst/>
                        </a:rPr>
                        <a:t>Parameter Name and Description</a:t>
                      </a:r>
                    </a:p>
                  </a:txBody>
                  <a:tcPr marL="76200" marR="76200" marT="76200" marB="76200"/>
                </a:tc>
                <a:extLst>
                  <a:ext uri="{0D108BD9-81ED-4DB2-BD59-A6C34878D82A}">
                    <a16:rowId xmlns:a16="http://schemas.microsoft.com/office/drawing/2014/main" val="64391596"/>
                  </a:ext>
                </a:extLst>
              </a:tr>
              <a:tr h="370840">
                <a:tc>
                  <a:txBody>
                    <a:bodyPr/>
                    <a:lstStyle/>
                    <a:p>
                      <a:pPr fontAlgn="t"/>
                      <a:r>
                        <a:rPr lang="en-US" dirty="0">
                          <a:effectLst/>
                        </a:rPr>
                        <a:t>1</a:t>
                      </a:r>
                    </a:p>
                  </a:txBody>
                  <a:tcPr marL="76200" marR="76200" marT="76200" marB="76200"/>
                </a:tc>
                <a:tc>
                  <a:txBody>
                    <a:bodyPr/>
                    <a:lstStyle/>
                    <a:p>
                      <a:pPr algn="just" fontAlgn="t"/>
                      <a:r>
                        <a:rPr lang="en-US" b="1">
                          <a:solidFill>
                            <a:srgbClr val="000000"/>
                          </a:solidFill>
                          <a:effectLst/>
                        </a:rPr>
                        <a:t>REPORT_PARAMETERS_MAP</a:t>
                      </a:r>
                      <a:endParaRPr lang="en-US">
                        <a:solidFill>
                          <a:srgbClr val="000000"/>
                        </a:solidFill>
                        <a:effectLst/>
                      </a:endParaRPr>
                    </a:p>
                    <a:p>
                      <a:pPr algn="just" fontAlgn="t"/>
                      <a:r>
                        <a:rPr lang="en-US">
                          <a:solidFill>
                            <a:srgbClr val="000000"/>
                          </a:solidFill>
                          <a:effectLst/>
                        </a:rPr>
                        <a:t>Contains a map with all user defined and built-in parameters.</a:t>
                      </a:r>
                    </a:p>
                  </a:txBody>
                  <a:tcPr marL="76200" marR="76200" marT="76200" marB="76200"/>
                </a:tc>
                <a:extLst>
                  <a:ext uri="{0D108BD9-81ED-4DB2-BD59-A6C34878D82A}">
                    <a16:rowId xmlns:a16="http://schemas.microsoft.com/office/drawing/2014/main" val="2888196487"/>
                  </a:ext>
                </a:extLst>
              </a:tr>
              <a:tr h="370840">
                <a:tc>
                  <a:txBody>
                    <a:bodyPr/>
                    <a:lstStyle/>
                    <a:p>
                      <a:pPr fontAlgn="t"/>
                      <a:r>
                        <a:rPr lang="en-US">
                          <a:effectLst/>
                        </a:rPr>
                        <a:t>2</a:t>
                      </a:r>
                    </a:p>
                  </a:txBody>
                  <a:tcPr marL="76200" marR="76200" marT="76200" marB="76200"/>
                </a:tc>
                <a:tc>
                  <a:txBody>
                    <a:bodyPr/>
                    <a:lstStyle/>
                    <a:p>
                      <a:pPr algn="just" fontAlgn="t"/>
                      <a:r>
                        <a:rPr lang="en-US" b="1">
                          <a:solidFill>
                            <a:srgbClr val="000000"/>
                          </a:solidFill>
                          <a:effectLst/>
                        </a:rPr>
                        <a:t>REPORT_CONNECTION</a:t>
                      </a:r>
                      <a:endParaRPr lang="en-US">
                        <a:solidFill>
                          <a:srgbClr val="000000"/>
                        </a:solidFill>
                        <a:effectLst/>
                      </a:endParaRPr>
                    </a:p>
                    <a:p>
                      <a:pPr algn="just" fontAlgn="t"/>
                      <a:r>
                        <a:rPr lang="en-US">
                          <a:solidFill>
                            <a:srgbClr val="000000"/>
                          </a:solidFill>
                          <a:effectLst/>
                        </a:rPr>
                        <a:t>This points to the user supplied class java.sql.Connection, used for JDBC datasources.</a:t>
                      </a:r>
                    </a:p>
                  </a:txBody>
                  <a:tcPr marL="76200" marR="76200" marT="76200" marB="76200"/>
                </a:tc>
                <a:extLst>
                  <a:ext uri="{0D108BD9-81ED-4DB2-BD59-A6C34878D82A}">
                    <a16:rowId xmlns:a16="http://schemas.microsoft.com/office/drawing/2014/main" val="3415783749"/>
                  </a:ext>
                </a:extLst>
              </a:tr>
              <a:tr h="370840">
                <a:tc>
                  <a:txBody>
                    <a:bodyPr/>
                    <a:lstStyle/>
                    <a:p>
                      <a:pPr fontAlgn="t"/>
                      <a:r>
                        <a:rPr lang="en-US">
                          <a:effectLst/>
                        </a:rPr>
                        <a:t>3</a:t>
                      </a:r>
                    </a:p>
                  </a:txBody>
                  <a:tcPr marL="76200" marR="76200" marT="76200" marB="76200"/>
                </a:tc>
                <a:tc>
                  <a:txBody>
                    <a:bodyPr/>
                    <a:lstStyle/>
                    <a:p>
                      <a:pPr algn="just" fontAlgn="t"/>
                      <a:r>
                        <a:rPr lang="en-US" b="1">
                          <a:solidFill>
                            <a:srgbClr val="000000"/>
                          </a:solidFill>
                          <a:effectLst/>
                        </a:rPr>
                        <a:t>REPORT_DATA_SOURCE</a:t>
                      </a:r>
                      <a:endParaRPr lang="en-US">
                        <a:solidFill>
                          <a:srgbClr val="000000"/>
                        </a:solidFill>
                        <a:effectLst/>
                      </a:endParaRPr>
                    </a:p>
                    <a:p>
                      <a:pPr algn="just" fontAlgn="t"/>
                      <a:r>
                        <a:rPr lang="en-US">
                          <a:solidFill>
                            <a:srgbClr val="000000"/>
                          </a:solidFill>
                          <a:effectLst/>
                        </a:rPr>
                        <a:t>This is a user supplied instance of JRDataSource representing either one of the built-in data source types or a user-defined one.</a:t>
                      </a:r>
                    </a:p>
                  </a:txBody>
                  <a:tcPr marL="76200" marR="76200" marT="76200" marB="76200"/>
                </a:tc>
                <a:extLst>
                  <a:ext uri="{0D108BD9-81ED-4DB2-BD59-A6C34878D82A}">
                    <a16:rowId xmlns:a16="http://schemas.microsoft.com/office/drawing/2014/main" val="1793942743"/>
                  </a:ext>
                </a:extLst>
              </a:tr>
              <a:tr h="370840">
                <a:tc>
                  <a:txBody>
                    <a:bodyPr/>
                    <a:lstStyle/>
                    <a:p>
                      <a:pPr fontAlgn="t"/>
                      <a:r>
                        <a:rPr lang="en-US">
                          <a:effectLst/>
                        </a:rPr>
                        <a:t>4</a:t>
                      </a:r>
                    </a:p>
                  </a:txBody>
                  <a:tcPr marL="76200" marR="76200" marT="76200" marB="76200"/>
                </a:tc>
                <a:tc>
                  <a:txBody>
                    <a:bodyPr/>
                    <a:lstStyle/>
                    <a:p>
                      <a:pPr algn="just" fontAlgn="t"/>
                      <a:r>
                        <a:rPr lang="en-US" b="1" dirty="0">
                          <a:solidFill>
                            <a:srgbClr val="000000"/>
                          </a:solidFill>
                          <a:effectLst/>
                        </a:rPr>
                        <a:t>REPORT_MAX_COUNT</a:t>
                      </a:r>
                      <a:endParaRPr lang="en-US" dirty="0">
                        <a:solidFill>
                          <a:srgbClr val="000000"/>
                        </a:solidFill>
                        <a:effectLst/>
                      </a:endParaRPr>
                    </a:p>
                    <a:p>
                      <a:pPr algn="just" fontAlgn="t"/>
                      <a:r>
                        <a:rPr lang="en-US" dirty="0">
                          <a:solidFill>
                            <a:srgbClr val="000000"/>
                          </a:solidFill>
                          <a:effectLst/>
                        </a:rPr>
                        <a:t>This is a </a:t>
                      </a:r>
                      <a:r>
                        <a:rPr lang="en-US" i="1" dirty="0" err="1">
                          <a:solidFill>
                            <a:srgbClr val="000000"/>
                          </a:solidFill>
                          <a:effectLst/>
                        </a:rPr>
                        <a:t>java.lang.Integer</a:t>
                      </a:r>
                      <a:r>
                        <a:rPr lang="en-US" dirty="0">
                          <a:solidFill>
                            <a:srgbClr val="000000"/>
                          </a:solidFill>
                          <a:effectLst/>
                        </a:rPr>
                        <a:t> value, allowing the users to limit the records from </a:t>
                      </a:r>
                      <a:r>
                        <a:rPr lang="en-US" dirty="0" err="1">
                          <a:solidFill>
                            <a:srgbClr val="000000"/>
                          </a:solidFill>
                          <a:effectLst/>
                        </a:rPr>
                        <a:t>datasource</a:t>
                      </a:r>
                      <a:r>
                        <a:rPr lang="en-US" dirty="0">
                          <a:solidFill>
                            <a:srgbClr val="000000"/>
                          </a:solidFill>
                          <a:effectLst/>
                        </a:rPr>
                        <a:t>.</a:t>
                      </a:r>
                    </a:p>
                  </a:txBody>
                  <a:tcPr marL="76200" marR="76200" marT="76200" marB="76200"/>
                </a:tc>
                <a:extLst>
                  <a:ext uri="{0D108BD9-81ED-4DB2-BD59-A6C34878D82A}">
                    <a16:rowId xmlns:a16="http://schemas.microsoft.com/office/drawing/2014/main" val="584631376"/>
                  </a:ext>
                </a:extLst>
              </a:tr>
            </a:tbl>
          </a:graphicData>
        </a:graphic>
      </p:graphicFrame>
    </p:spTree>
    <p:extLst>
      <p:ext uri="{BB962C8B-B14F-4D97-AF65-F5344CB8AC3E}">
        <p14:creationId xmlns:p14="http://schemas.microsoft.com/office/powerpoint/2010/main" val="77822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Report Parameter</a:t>
            </a:r>
            <a:endParaRPr lang="zh-TW" altLang="en-US" b="1" dirty="0">
              <a:solidFill>
                <a:srgbClr val="FFFF00"/>
              </a:solidFill>
            </a:endParaRPr>
          </a:p>
        </p:txBody>
      </p:sp>
      <p:sp>
        <p:nvSpPr>
          <p:cNvPr id="3" name="副標題 2"/>
          <p:cNvSpPr>
            <a:spLocks noGrp="1"/>
          </p:cNvSpPr>
          <p:nvPr>
            <p:ph type="subTitle" idx="1"/>
          </p:nvPr>
        </p:nvSpPr>
        <p:spPr>
          <a:xfrm>
            <a:off x="333872"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Built-in Parameters</a:t>
            </a:r>
          </a:p>
          <a:p>
            <a:pPr marL="342900" indent="-342900" algn="l">
              <a:buClr>
                <a:srgbClr val="0070C0"/>
              </a:buClr>
              <a:buSzPct val="80000"/>
              <a:buFont typeface="Wingdings" pitchFamily="2" charset="2"/>
              <a:buChar char="u"/>
            </a:pPr>
            <a:r>
              <a:rPr lang="en-US" sz="1800" dirty="0">
                <a:solidFill>
                  <a:schemeClr val="tx1"/>
                </a:solidFill>
              </a:rPr>
              <a:t>Following are the pre-defined report parameters, ready to use in the expressions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graphicFrame>
        <p:nvGraphicFramePr>
          <p:cNvPr id="20" name="Table 19">
            <a:extLst>
              <a:ext uri="{FF2B5EF4-FFF2-40B4-BE49-F238E27FC236}">
                <a16:creationId xmlns:a16="http://schemas.microsoft.com/office/drawing/2014/main" id="{C45A7766-3E90-4AC9-B7BC-10CEFB8BD287}"/>
              </a:ext>
            </a:extLst>
          </p:cNvPr>
          <p:cNvGraphicFramePr>
            <a:graphicFrameLocks noGrp="1"/>
          </p:cNvGraphicFramePr>
          <p:nvPr>
            <p:extLst>
              <p:ext uri="{D42A27DB-BD31-4B8C-83A1-F6EECF244321}">
                <p14:modId xmlns:p14="http://schemas.microsoft.com/office/powerpoint/2010/main" val="3962193041"/>
              </p:ext>
            </p:extLst>
          </p:nvPr>
        </p:nvGraphicFramePr>
        <p:xfrm>
          <a:off x="466327" y="2137311"/>
          <a:ext cx="8138121" cy="377952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1080539801"/>
                    </a:ext>
                  </a:extLst>
                </a:gridCol>
                <a:gridCol w="7407871">
                  <a:extLst>
                    <a:ext uri="{9D8B030D-6E8A-4147-A177-3AD203B41FA5}">
                      <a16:colId xmlns:a16="http://schemas.microsoft.com/office/drawing/2014/main" val="860259994"/>
                    </a:ext>
                  </a:extLst>
                </a:gridCol>
              </a:tblGrid>
              <a:tr h="370840">
                <a:tc>
                  <a:txBody>
                    <a:bodyPr/>
                    <a:lstStyle/>
                    <a:p>
                      <a:pPr algn="l" fontAlgn="t"/>
                      <a:r>
                        <a:rPr lang="en-US" dirty="0">
                          <a:effectLst/>
                        </a:rPr>
                        <a:t>S. NO</a:t>
                      </a:r>
                    </a:p>
                  </a:txBody>
                  <a:tcPr marL="76200" marR="76200" marT="76200" marB="76200"/>
                </a:tc>
                <a:tc>
                  <a:txBody>
                    <a:bodyPr/>
                    <a:lstStyle/>
                    <a:p>
                      <a:pPr algn="ctr" fontAlgn="t"/>
                      <a:r>
                        <a:rPr lang="en-US">
                          <a:effectLst/>
                        </a:rPr>
                        <a:t>Parameter Name and Description</a:t>
                      </a:r>
                    </a:p>
                  </a:txBody>
                  <a:tcPr marL="76200" marR="76200" marT="76200" marB="76200"/>
                </a:tc>
                <a:extLst>
                  <a:ext uri="{0D108BD9-81ED-4DB2-BD59-A6C34878D82A}">
                    <a16:rowId xmlns:a16="http://schemas.microsoft.com/office/drawing/2014/main" val="64391596"/>
                  </a:ext>
                </a:extLst>
              </a:tr>
              <a:tr h="370840">
                <a:tc>
                  <a:txBody>
                    <a:bodyPr/>
                    <a:lstStyle/>
                    <a:p>
                      <a:pPr fontAlgn="t"/>
                      <a:r>
                        <a:rPr lang="en-US" dirty="0">
                          <a:effectLst/>
                        </a:rPr>
                        <a:t>5</a:t>
                      </a:r>
                    </a:p>
                  </a:txBody>
                  <a:tcPr marL="76200" marR="76200" marT="76200" marB="76200"/>
                </a:tc>
                <a:tc>
                  <a:txBody>
                    <a:bodyPr/>
                    <a:lstStyle/>
                    <a:p>
                      <a:pPr algn="just" fontAlgn="t"/>
                      <a:r>
                        <a:rPr lang="en-US" b="1" dirty="0">
                          <a:solidFill>
                            <a:srgbClr val="000000"/>
                          </a:solidFill>
                          <a:effectLst/>
                        </a:rPr>
                        <a:t>REPORT_SCRIPTLET</a:t>
                      </a:r>
                      <a:endParaRPr lang="en-US" dirty="0">
                        <a:solidFill>
                          <a:srgbClr val="000000"/>
                        </a:solidFill>
                        <a:effectLst/>
                      </a:endParaRPr>
                    </a:p>
                    <a:p>
                      <a:pPr algn="just" fontAlgn="t"/>
                      <a:r>
                        <a:rPr lang="en-US" dirty="0">
                          <a:solidFill>
                            <a:srgbClr val="000000"/>
                          </a:solidFill>
                          <a:effectLst/>
                        </a:rPr>
                        <a:t>This points to </a:t>
                      </a:r>
                      <a:r>
                        <a:rPr lang="en-US" i="1" dirty="0" err="1">
                          <a:solidFill>
                            <a:srgbClr val="000000"/>
                          </a:solidFill>
                          <a:effectLst/>
                        </a:rPr>
                        <a:t>net.sf.jasperreports.engine.JRAbstractScriptlet</a:t>
                      </a:r>
                      <a:r>
                        <a:rPr lang="en-US" dirty="0">
                          <a:solidFill>
                            <a:srgbClr val="000000"/>
                          </a:solidFill>
                          <a:effectLst/>
                        </a:rPr>
                        <a:t> and contains an instance of the report </a:t>
                      </a:r>
                      <a:r>
                        <a:rPr lang="en-US" dirty="0" err="1">
                          <a:solidFill>
                            <a:srgbClr val="000000"/>
                          </a:solidFill>
                          <a:effectLst/>
                        </a:rPr>
                        <a:t>scriptlet</a:t>
                      </a:r>
                      <a:r>
                        <a:rPr lang="en-US" dirty="0">
                          <a:solidFill>
                            <a:srgbClr val="000000"/>
                          </a:solidFill>
                          <a:effectLst/>
                        </a:rPr>
                        <a:t> provided by the user.</a:t>
                      </a:r>
                    </a:p>
                  </a:txBody>
                  <a:tcPr marL="76200" marR="76200" marT="76200" marB="76200"/>
                </a:tc>
                <a:extLst>
                  <a:ext uri="{0D108BD9-81ED-4DB2-BD59-A6C34878D82A}">
                    <a16:rowId xmlns:a16="http://schemas.microsoft.com/office/drawing/2014/main" val="1477182383"/>
                  </a:ext>
                </a:extLst>
              </a:tr>
              <a:tr h="370840">
                <a:tc>
                  <a:txBody>
                    <a:bodyPr/>
                    <a:lstStyle/>
                    <a:p>
                      <a:pPr fontAlgn="t"/>
                      <a:r>
                        <a:rPr lang="en-US">
                          <a:effectLst/>
                        </a:rPr>
                        <a:t>6</a:t>
                      </a:r>
                    </a:p>
                  </a:txBody>
                  <a:tcPr marL="76200" marR="76200" marT="76200" marB="76200"/>
                </a:tc>
                <a:tc>
                  <a:txBody>
                    <a:bodyPr/>
                    <a:lstStyle/>
                    <a:p>
                      <a:pPr algn="just" fontAlgn="t"/>
                      <a:r>
                        <a:rPr lang="en-US" b="1">
                          <a:solidFill>
                            <a:srgbClr val="000000"/>
                          </a:solidFill>
                          <a:effectLst/>
                        </a:rPr>
                        <a:t>REPORT_LOCALE</a:t>
                      </a:r>
                      <a:endParaRPr lang="en-US">
                        <a:solidFill>
                          <a:srgbClr val="000000"/>
                        </a:solidFill>
                        <a:effectLst/>
                      </a:endParaRPr>
                    </a:p>
                    <a:p>
                      <a:pPr algn="just" fontAlgn="t"/>
                      <a:r>
                        <a:rPr lang="en-US">
                          <a:solidFill>
                            <a:srgbClr val="000000"/>
                          </a:solidFill>
                          <a:effectLst/>
                        </a:rPr>
                        <a:t>This a </a:t>
                      </a:r>
                      <a:r>
                        <a:rPr lang="en-US" i="1">
                          <a:solidFill>
                            <a:srgbClr val="000000"/>
                          </a:solidFill>
                          <a:effectLst/>
                        </a:rPr>
                        <a:t>java.util.Locale</a:t>
                      </a:r>
                      <a:r>
                        <a:rPr lang="en-US">
                          <a:solidFill>
                            <a:srgbClr val="000000"/>
                          </a:solidFill>
                          <a:effectLst/>
                        </a:rPr>
                        <a:t> instance, containing the resource bundle desired locale.</a:t>
                      </a:r>
                    </a:p>
                  </a:txBody>
                  <a:tcPr marL="76200" marR="76200" marT="76200" marB="76200"/>
                </a:tc>
                <a:extLst>
                  <a:ext uri="{0D108BD9-81ED-4DB2-BD59-A6C34878D82A}">
                    <a16:rowId xmlns:a16="http://schemas.microsoft.com/office/drawing/2014/main" val="1452206780"/>
                  </a:ext>
                </a:extLst>
              </a:tr>
              <a:tr h="370840">
                <a:tc>
                  <a:txBody>
                    <a:bodyPr/>
                    <a:lstStyle/>
                    <a:p>
                      <a:pPr fontAlgn="t"/>
                      <a:r>
                        <a:rPr lang="en-US">
                          <a:effectLst/>
                        </a:rPr>
                        <a:t>7</a:t>
                      </a:r>
                    </a:p>
                  </a:txBody>
                  <a:tcPr marL="76200" marR="76200" marT="76200" marB="76200"/>
                </a:tc>
                <a:tc>
                  <a:txBody>
                    <a:bodyPr/>
                    <a:lstStyle/>
                    <a:p>
                      <a:pPr algn="just" fontAlgn="t"/>
                      <a:r>
                        <a:rPr lang="en-US" b="1">
                          <a:solidFill>
                            <a:srgbClr val="000000"/>
                          </a:solidFill>
                          <a:effectLst/>
                        </a:rPr>
                        <a:t>REPORT_RESOURCE_BUNDLE</a:t>
                      </a:r>
                      <a:endParaRPr lang="en-US">
                        <a:solidFill>
                          <a:srgbClr val="000000"/>
                        </a:solidFill>
                        <a:effectLst/>
                      </a:endParaRPr>
                    </a:p>
                    <a:p>
                      <a:pPr algn="just" fontAlgn="t"/>
                      <a:r>
                        <a:rPr lang="en-US">
                          <a:solidFill>
                            <a:srgbClr val="000000"/>
                          </a:solidFill>
                          <a:effectLst/>
                        </a:rPr>
                        <a:t>This points to </a:t>
                      </a:r>
                      <a:r>
                        <a:rPr lang="en-US" i="1">
                          <a:solidFill>
                            <a:srgbClr val="000000"/>
                          </a:solidFill>
                          <a:effectLst/>
                        </a:rPr>
                        <a:t>java.util.ResourceBundle</a:t>
                      </a:r>
                      <a:r>
                        <a:rPr lang="en-US">
                          <a:solidFill>
                            <a:srgbClr val="000000"/>
                          </a:solidFill>
                          <a:effectLst/>
                        </a:rPr>
                        <a:t> object and contains localized messages.</a:t>
                      </a:r>
                    </a:p>
                  </a:txBody>
                  <a:tcPr marL="76200" marR="76200" marT="76200" marB="76200"/>
                </a:tc>
                <a:extLst>
                  <a:ext uri="{0D108BD9-81ED-4DB2-BD59-A6C34878D82A}">
                    <a16:rowId xmlns:a16="http://schemas.microsoft.com/office/drawing/2014/main" val="1124092280"/>
                  </a:ext>
                </a:extLst>
              </a:tr>
              <a:tr h="370840">
                <a:tc>
                  <a:txBody>
                    <a:bodyPr/>
                    <a:lstStyle/>
                    <a:p>
                      <a:pPr fontAlgn="t"/>
                      <a:r>
                        <a:rPr lang="en-US">
                          <a:effectLst/>
                        </a:rPr>
                        <a:t>8</a:t>
                      </a:r>
                    </a:p>
                  </a:txBody>
                  <a:tcPr marL="76200" marR="76200" marT="76200" marB="76200"/>
                </a:tc>
                <a:tc>
                  <a:txBody>
                    <a:bodyPr/>
                    <a:lstStyle/>
                    <a:p>
                      <a:pPr algn="just" fontAlgn="t"/>
                      <a:r>
                        <a:rPr lang="en-US" b="1" dirty="0">
                          <a:solidFill>
                            <a:srgbClr val="000000"/>
                          </a:solidFill>
                          <a:effectLst/>
                        </a:rPr>
                        <a:t>REPORT_TIME_ZONE</a:t>
                      </a:r>
                      <a:endParaRPr lang="en-US" dirty="0">
                        <a:solidFill>
                          <a:srgbClr val="000000"/>
                        </a:solidFill>
                        <a:effectLst/>
                      </a:endParaRPr>
                    </a:p>
                    <a:p>
                      <a:pPr algn="just" fontAlgn="t"/>
                      <a:r>
                        <a:rPr lang="en-US" dirty="0">
                          <a:solidFill>
                            <a:srgbClr val="000000"/>
                          </a:solidFill>
                          <a:effectLst/>
                        </a:rPr>
                        <a:t>This is a </a:t>
                      </a:r>
                      <a:r>
                        <a:rPr lang="en-US" i="1" dirty="0" err="1">
                          <a:solidFill>
                            <a:srgbClr val="000000"/>
                          </a:solidFill>
                          <a:effectLst/>
                        </a:rPr>
                        <a:t>java.util.TimeZone</a:t>
                      </a:r>
                      <a:r>
                        <a:rPr lang="en-US" dirty="0">
                          <a:solidFill>
                            <a:srgbClr val="000000"/>
                          </a:solidFill>
                          <a:effectLst/>
                        </a:rPr>
                        <a:t> instance, used for the date formatting.</a:t>
                      </a:r>
                    </a:p>
                  </a:txBody>
                  <a:tcPr marL="76200" marR="76200" marT="76200" marB="76200"/>
                </a:tc>
                <a:extLst>
                  <a:ext uri="{0D108BD9-81ED-4DB2-BD59-A6C34878D82A}">
                    <a16:rowId xmlns:a16="http://schemas.microsoft.com/office/drawing/2014/main" val="2839497969"/>
                  </a:ext>
                </a:extLst>
              </a:tr>
            </a:tbl>
          </a:graphicData>
        </a:graphic>
      </p:graphicFrame>
    </p:spTree>
    <p:extLst>
      <p:ext uri="{BB962C8B-B14F-4D97-AF65-F5344CB8AC3E}">
        <p14:creationId xmlns:p14="http://schemas.microsoft.com/office/powerpoint/2010/main" val="333782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10 Report Parameter</a:t>
            </a:r>
            <a:endParaRPr lang="zh-TW" altLang="en-US" b="1" dirty="0">
              <a:solidFill>
                <a:srgbClr val="FFFF00"/>
              </a:solidFill>
            </a:endParaRPr>
          </a:p>
        </p:txBody>
      </p:sp>
      <p:sp>
        <p:nvSpPr>
          <p:cNvPr id="3" name="副標題 2"/>
          <p:cNvSpPr>
            <a:spLocks noGrp="1"/>
          </p:cNvSpPr>
          <p:nvPr>
            <p:ph type="subTitle" idx="1"/>
          </p:nvPr>
        </p:nvSpPr>
        <p:spPr>
          <a:xfrm>
            <a:off x="333872"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Built-in Parameters</a:t>
            </a:r>
          </a:p>
          <a:p>
            <a:pPr marL="342900" indent="-342900" algn="l">
              <a:buClr>
                <a:srgbClr val="0070C0"/>
              </a:buClr>
              <a:buSzPct val="80000"/>
              <a:buFont typeface="Wingdings" pitchFamily="2" charset="2"/>
              <a:buChar char="u"/>
            </a:pPr>
            <a:r>
              <a:rPr lang="en-US" sz="1800" dirty="0">
                <a:solidFill>
                  <a:schemeClr val="tx1"/>
                </a:solidFill>
              </a:rPr>
              <a:t>Following are the pre-defined report parameters, ready to use in the expressions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graphicFrame>
        <p:nvGraphicFramePr>
          <p:cNvPr id="20" name="Table 19">
            <a:extLst>
              <a:ext uri="{FF2B5EF4-FFF2-40B4-BE49-F238E27FC236}">
                <a16:creationId xmlns:a16="http://schemas.microsoft.com/office/drawing/2014/main" id="{C45A7766-3E90-4AC9-B7BC-10CEFB8BD287}"/>
              </a:ext>
            </a:extLst>
          </p:cNvPr>
          <p:cNvGraphicFramePr>
            <a:graphicFrameLocks noGrp="1"/>
          </p:cNvGraphicFramePr>
          <p:nvPr>
            <p:extLst>
              <p:ext uri="{D42A27DB-BD31-4B8C-83A1-F6EECF244321}">
                <p14:modId xmlns:p14="http://schemas.microsoft.com/office/powerpoint/2010/main" val="841039880"/>
              </p:ext>
            </p:extLst>
          </p:nvPr>
        </p:nvGraphicFramePr>
        <p:xfrm>
          <a:off x="466327" y="2137311"/>
          <a:ext cx="8138121" cy="335280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1080539801"/>
                    </a:ext>
                  </a:extLst>
                </a:gridCol>
                <a:gridCol w="7407871">
                  <a:extLst>
                    <a:ext uri="{9D8B030D-6E8A-4147-A177-3AD203B41FA5}">
                      <a16:colId xmlns:a16="http://schemas.microsoft.com/office/drawing/2014/main" val="860259994"/>
                    </a:ext>
                  </a:extLst>
                </a:gridCol>
              </a:tblGrid>
              <a:tr h="370840">
                <a:tc>
                  <a:txBody>
                    <a:bodyPr/>
                    <a:lstStyle/>
                    <a:p>
                      <a:pPr algn="l" fontAlgn="t"/>
                      <a:r>
                        <a:rPr lang="en-US" dirty="0">
                          <a:effectLst/>
                        </a:rPr>
                        <a:t>S. NO</a:t>
                      </a:r>
                    </a:p>
                  </a:txBody>
                  <a:tcPr marL="76200" marR="76200" marT="76200" marB="76200"/>
                </a:tc>
                <a:tc>
                  <a:txBody>
                    <a:bodyPr/>
                    <a:lstStyle/>
                    <a:p>
                      <a:pPr algn="ctr" fontAlgn="t"/>
                      <a:r>
                        <a:rPr lang="en-US">
                          <a:effectLst/>
                        </a:rPr>
                        <a:t>Parameter Name and Description</a:t>
                      </a:r>
                    </a:p>
                  </a:txBody>
                  <a:tcPr marL="76200" marR="76200" marT="76200" marB="76200"/>
                </a:tc>
                <a:extLst>
                  <a:ext uri="{0D108BD9-81ED-4DB2-BD59-A6C34878D82A}">
                    <a16:rowId xmlns:a16="http://schemas.microsoft.com/office/drawing/2014/main" val="64391596"/>
                  </a:ext>
                </a:extLst>
              </a:tr>
              <a:tr h="370840">
                <a:tc>
                  <a:txBody>
                    <a:bodyPr/>
                    <a:lstStyle/>
                    <a:p>
                      <a:pPr fontAlgn="t"/>
                      <a:r>
                        <a:rPr lang="en-US" dirty="0">
                          <a:effectLst/>
                        </a:rPr>
                        <a:t>9</a:t>
                      </a:r>
                    </a:p>
                  </a:txBody>
                  <a:tcPr marL="76200" marR="76200" marT="76200" marB="76200"/>
                </a:tc>
                <a:tc>
                  <a:txBody>
                    <a:bodyPr/>
                    <a:lstStyle/>
                    <a:p>
                      <a:pPr algn="just" fontAlgn="t"/>
                      <a:r>
                        <a:rPr lang="en-US" b="1" dirty="0">
                          <a:solidFill>
                            <a:srgbClr val="000000"/>
                          </a:solidFill>
                          <a:effectLst/>
                        </a:rPr>
                        <a:t>REPORT_VIRTUALIZER</a:t>
                      </a:r>
                      <a:endParaRPr lang="en-US" dirty="0">
                        <a:solidFill>
                          <a:srgbClr val="000000"/>
                        </a:solidFill>
                        <a:effectLst/>
                      </a:endParaRPr>
                    </a:p>
                    <a:p>
                      <a:pPr algn="just" fontAlgn="t"/>
                      <a:r>
                        <a:rPr lang="en-US" dirty="0">
                          <a:solidFill>
                            <a:srgbClr val="000000"/>
                          </a:solidFill>
                          <a:effectLst/>
                        </a:rPr>
                        <a:t>This is an instance of </a:t>
                      </a:r>
                      <a:r>
                        <a:rPr lang="en-US" i="1" dirty="0" err="1">
                          <a:solidFill>
                            <a:srgbClr val="000000"/>
                          </a:solidFill>
                          <a:effectLst/>
                        </a:rPr>
                        <a:t>net.sf.jasperreports.engine.JRVirtualizer</a:t>
                      </a:r>
                      <a:r>
                        <a:rPr lang="en-US" dirty="0" err="1">
                          <a:solidFill>
                            <a:srgbClr val="000000"/>
                          </a:solidFill>
                          <a:effectLst/>
                        </a:rPr>
                        <a:t>object</a:t>
                      </a:r>
                      <a:r>
                        <a:rPr lang="en-US" dirty="0">
                          <a:solidFill>
                            <a:srgbClr val="000000"/>
                          </a:solidFill>
                          <a:effectLst/>
                        </a:rPr>
                        <a:t>, and used for the page virtualization (optimize memory consumption).</a:t>
                      </a:r>
                    </a:p>
                  </a:txBody>
                  <a:tcPr marL="76200" marR="76200" marT="76200" marB="76200"/>
                </a:tc>
                <a:extLst>
                  <a:ext uri="{0D108BD9-81ED-4DB2-BD59-A6C34878D82A}">
                    <a16:rowId xmlns:a16="http://schemas.microsoft.com/office/drawing/2014/main" val="878289358"/>
                  </a:ext>
                </a:extLst>
              </a:tr>
              <a:tr h="370840">
                <a:tc>
                  <a:txBody>
                    <a:bodyPr/>
                    <a:lstStyle/>
                    <a:p>
                      <a:pPr fontAlgn="t"/>
                      <a:r>
                        <a:rPr lang="en-US">
                          <a:effectLst/>
                        </a:rPr>
                        <a:t>10</a:t>
                      </a:r>
                    </a:p>
                  </a:txBody>
                  <a:tcPr marL="76200" marR="76200" marT="76200" marB="76200"/>
                </a:tc>
                <a:tc>
                  <a:txBody>
                    <a:bodyPr/>
                    <a:lstStyle/>
                    <a:p>
                      <a:pPr algn="just" fontAlgn="t"/>
                      <a:r>
                        <a:rPr lang="en-US" b="1" dirty="0">
                          <a:solidFill>
                            <a:srgbClr val="000000"/>
                          </a:solidFill>
                          <a:effectLst/>
                        </a:rPr>
                        <a:t>REPORT_CLASS_LOADER</a:t>
                      </a:r>
                      <a:endParaRPr lang="en-US" dirty="0">
                        <a:solidFill>
                          <a:srgbClr val="000000"/>
                        </a:solidFill>
                        <a:effectLst/>
                      </a:endParaRPr>
                    </a:p>
                    <a:p>
                      <a:pPr algn="just" fontAlgn="t"/>
                      <a:r>
                        <a:rPr lang="en-US" dirty="0">
                          <a:solidFill>
                            <a:srgbClr val="000000"/>
                          </a:solidFill>
                          <a:effectLst/>
                        </a:rPr>
                        <a:t>This is a </a:t>
                      </a:r>
                      <a:r>
                        <a:rPr lang="en-US" i="1" dirty="0" err="1">
                          <a:solidFill>
                            <a:srgbClr val="000000"/>
                          </a:solidFill>
                          <a:effectLst/>
                        </a:rPr>
                        <a:t>java.lang.ClassLoader</a:t>
                      </a:r>
                      <a:r>
                        <a:rPr lang="en-US" dirty="0">
                          <a:solidFill>
                            <a:srgbClr val="000000"/>
                          </a:solidFill>
                          <a:effectLst/>
                        </a:rPr>
                        <a:t> instance to be used during the report filling process to load resources such as images, fonts, and </a:t>
                      </a:r>
                      <a:r>
                        <a:rPr lang="en-US" dirty="0" err="1">
                          <a:solidFill>
                            <a:srgbClr val="000000"/>
                          </a:solidFill>
                          <a:effectLst/>
                        </a:rPr>
                        <a:t>subreport</a:t>
                      </a:r>
                      <a:r>
                        <a:rPr lang="en-US" dirty="0">
                          <a:solidFill>
                            <a:srgbClr val="000000"/>
                          </a:solidFill>
                          <a:effectLst/>
                        </a:rPr>
                        <a:t> templates</a:t>
                      </a:r>
                    </a:p>
                  </a:txBody>
                  <a:tcPr marL="76200" marR="76200" marT="76200" marB="76200"/>
                </a:tc>
                <a:extLst>
                  <a:ext uri="{0D108BD9-81ED-4DB2-BD59-A6C34878D82A}">
                    <a16:rowId xmlns:a16="http://schemas.microsoft.com/office/drawing/2014/main" val="3097831355"/>
                  </a:ext>
                </a:extLst>
              </a:tr>
              <a:tr h="370840">
                <a:tc>
                  <a:txBody>
                    <a:bodyPr/>
                    <a:lstStyle/>
                    <a:p>
                      <a:pPr fontAlgn="t"/>
                      <a:r>
                        <a:rPr lang="en-US">
                          <a:effectLst/>
                        </a:rPr>
                        <a:t>11</a:t>
                      </a:r>
                    </a:p>
                  </a:txBody>
                  <a:tcPr marL="76200" marR="76200" marT="76200" marB="76200"/>
                </a:tc>
                <a:tc>
                  <a:txBody>
                    <a:bodyPr/>
                    <a:lstStyle/>
                    <a:p>
                      <a:pPr algn="just" fontAlgn="t"/>
                      <a:r>
                        <a:rPr lang="en-US" b="1" dirty="0">
                          <a:solidFill>
                            <a:srgbClr val="000000"/>
                          </a:solidFill>
                          <a:effectLst/>
                        </a:rPr>
                        <a:t>IS_IGNORE_PAGINATION</a:t>
                      </a:r>
                      <a:endParaRPr lang="en-US" dirty="0">
                        <a:solidFill>
                          <a:srgbClr val="000000"/>
                        </a:solidFill>
                        <a:effectLst/>
                      </a:endParaRPr>
                    </a:p>
                    <a:p>
                      <a:pPr algn="just" fontAlgn="t"/>
                      <a:r>
                        <a:rPr lang="en-US" dirty="0">
                          <a:solidFill>
                            <a:srgbClr val="000000"/>
                          </a:solidFill>
                          <a:effectLst/>
                        </a:rPr>
                        <a:t>If set to </a:t>
                      </a:r>
                      <a:r>
                        <a:rPr lang="en-US" i="1" dirty="0" err="1">
                          <a:solidFill>
                            <a:srgbClr val="000000"/>
                          </a:solidFill>
                          <a:effectLst/>
                        </a:rPr>
                        <a:t>java.lang.Boolean.TRUE</a:t>
                      </a:r>
                      <a:r>
                        <a:rPr lang="en-US" dirty="0">
                          <a:solidFill>
                            <a:srgbClr val="000000"/>
                          </a:solidFill>
                          <a:effectLst/>
                        </a:rPr>
                        <a:t> the report will be generated on one long page and page break will not occur.</a:t>
                      </a:r>
                    </a:p>
                  </a:txBody>
                  <a:tcPr marL="76200" marR="76200" marT="76200" marB="76200"/>
                </a:tc>
                <a:extLst>
                  <a:ext uri="{0D108BD9-81ED-4DB2-BD59-A6C34878D82A}">
                    <a16:rowId xmlns:a16="http://schemas.microsoft.com/office/drawing/2014/main" val="1674859598"/>
                  </a:ext>
                </a:extLst>
              </a:tr>
            </a:tbl>
          </a:graphicData>
        </a:graphic>
      </p:graphicFrame>
    </p:spTree>
    <p:extLst>
      <p:ext uri="{BB962C8B-B14F-4D97-AF65-F5344CB8AC3E}">
        <p14:creationId xmlns:p14="http://schemas.microsoft.com/office/powerpoint/2010/main" val="207278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 JasperReportFill.java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16877028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3596</TotalTime>
  <Words>972</Words>
  <Application>Microsoft Office PowerPoint</Application>
  <PresentationFormat>On-screen Show (4:3)</PresentationFormat>
  <Paragraphs>178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Menlo</vt:lpstr>
      <vt:lpstr>Wingdings</vt:lpstr>
      <vt:lpstr>Office 佈景主題</vt:lpstr>
      <vt:lpstr>10 Report Parameter</vt:lpstr>
      <vt:lpstr>10 Report Parameter</vt:lpstr>
      <vt:lpstr>10 Report Parameter</vt:lpstr>
      <vt:lpstr>10 Report Parameter</vt:lpstr>
      <vt:lpstr>10 Report Parameter</vt:lpstr>
      <vt:lpstr>10 Report Parameter</vt:lpstr>
      <vt:lpstr>10 Report Parameter</vt:lpstr>
      <vt:lpstr>10 Report Parameter</vt:lpstr>
      <vt:lpstr>10.1 JasperReportFill.java</vt:lpstr>
      <vt:lpstr>10.1 JasperReportFill.java</vt:lpstr>
      <vt:lpstr>10.2 POJO DataBean.java</vt:lpstr>
      <vt:lpstr>10.2 POJA DataBean.java</vt:lpstr>
      <vt:lpstr>10.3 DataBeanList.java</vt:lpstr>
      <vt:lpstr>10.3 DataBeanList.java</vt:lpstr>
      <vt:lpstr>10.4 jasper_report_template.jrxml</vt:lpstr>
      <vt:lpstr>10.4 jasper_report_template.jrxml</vt:lpstr>
      <vt:lpstr>10.5 buildParam.xml</vt:lpstr>
      <vt:lpstr>10.5 buildParam.xml</vt:lpstr>
      <vt:lpstr>10.5 buildParam.xml</vt:lpstr>
      <vt:lpstr>10.6 exe_buildParam.bat</vt:lpstr>
      <vt:lpstr>10.6 exe_buildParam.bat</vt:lpstr>
      <vt:lpstr>10.7 Execute exe_buildParam.bat</vt:lpstr>
      <vt:lpstr>10.7 Execute exe_buildParam.bat</vt:lpstr>
      <vt:lpstr>10.7 Execute exe_buildParam.bat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1265</cp:revision>
  <dcterms:created xsi:type="dcterms:W3CDTF">2018-09-28T16:40:41Z</dcterms:created>
  <dcterms:modified xsi:type="dcterms:W3CDTF">2018-12-24T00:11:27Z</dcterms:modified>
</cp:coreProperties>
</file>