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90" r:id="rId4"/>
    <p:sldId id="291" r:id="rId5"/>
    <p:sldId id="293" r:id="rId6"/>
    <p:sldId id="292" r:id="rId7"/>
    <p:sldId id="294" r:id="rId8"/>
    <p:sldId id="295" r:id="rId9"/>
    <p:sldId id="296" r:id="rId10"/>
    <p:sldId id="297" r:id="rId11"/>
    <p:sldId id="298" r:id="rId12"/>
    <p:sldId id="299" r:id="rId13"/>
    <p:sldId id="300"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72" d="100"/>
          <a:sy n="72" d="100"/>
        </p:scale>
        <p:origin x="216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w3.org/TR/xpath."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jasper_reports/jasper_filling_report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Data Source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392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XML Data Sources</a:t>
            </a:r>
          </a:p>
          <a:p>
            <a:pPr marL="342900" indent="-342900" algn="l">
              <a:buClr>
                <a:srgbClr val="0070C0"/>
              </a:buClr>
              <a:buSzPct val="80000"/>
              <a:buFont typeface="Wingdings" pitchFamily="2" charset="2"/>
              <a:buChar char="u"/>
            </a:pPr>
            <a:r>
              <a:rPr lang="en-US" sz="1800" dirty="0">
                <a:solidFill>
                  <a:schemeClr val="tx1"/>
                </a:solidFill>
              </a:rPr>
              <a:t>Class </a:t>
            </a:r>
            <a:r>
              <a:rPr lang="en-US" sz="1800" b="1" dirty="0" err="1">
                <a:solidFill>
                  <a:schemeClr val="tx1"/>
                </a:solidFill>
              </a:rPr>
              <a:t>JRXmlDataSource</a:t>
            </a:r>
            <a:r>
              <a:rPr lang="en-US" sz="1800" dirty="0">
                <a:solidFill>
                  <a:schemeClr val="tx1"/>
                </a:solidFill>
              </a:rPr>
              <a:t> is a data source implementation based on DOM, which uses XPath expressions to select data from the XML document. </a:t>
            </a:r>
          </a:p>
          <a:p>
            <a:pPr marL="342900" indent="-342900" algn="l">
              <a:buClr>
                <a:srgbClr val="0070C0"/>
              </a:buClr>
              <a:buSzPct val="80000"/>
              <a:buFont typeface="Wingdings" pitchFamily="2" charset="2"/>
              <a:buChar char="u"/>
            </a:pPr>
            <a:r>
              <a:rPr lang="en-US" sz="1800" dirty="0">
                <a:solidFill>
                  <a:schemeClr val="tx1"/>
                </a:solidFill>
              </a:rPr>
              <a:t>Records in the XML data source are represented by node elements selected through the XPath expression. </a:t>
            </a:r>
          </a:p>
          <a:p>
            <a:pPr marL="342900" indent="-342900" algn="l">
              <a:buClr>
                <a:srgbClr val="0070C0"/>
              </a:buClr>
              <a:buSzPct val="80000"/>
              <a:buFont typeface="Wingdings" pitchFamily="2" charset="2"/>
              <a:buChar char="u"/>
            </a:pPr>
            <a:r>
              <a:rPr lang="en-US" sz="1800" dirty="0">
                <a:solidFill>
                  <a:schemeClr val="tx1"/>
                </a:solidFill>
              </a:rPr>
              <a:t>Field values are retrieved from each record using the XPath expression provided by the field description (&lt;</a:t>
            </a:r>
            <a:r>
              <a:rPr lang="en-US" sz="1800" dirty="0" err="1">
                <a:solidFill>
                  <a:schemeClr val="tx1"/>
                </a:solidFill>
              </a:rPr>
              <a:t>fieldDescription</a:t>
            </a:r>
            <a:r>
              <a:rPr lang="en-US" sz="1800" dirty="0">
                <a:solidFill>
                  <a:schemeClr val="tx1"/>
                </a:solidFill>
              </a:rPr>
              <a:t>&gt; element in JRXML).</a:t>
            </a:r>
          </a:p>
          <a:p>
            <a:pPr marL="342900" indent="-342900" algn="l">
              <a:buClr>
                <a:srgbClr val="0070C0"/>
              </a:buClr>
              <a:buSzPct val="80000"/>
              <a:buFont typeface="Wingdings" pitchFamily="2" charset="2"/>
              <a:buChar char="u"/>
            </a:pPr>
            <a:r>
              <a:rPr lang="en-US" sz="1800" dirty="0">
                <a:solidFill>
                  <a:schemeClr val="tx1"/>
                </a:solidFill>
              </a:rPr>
              <a:t>XPath is a language used to navigate through an XML document's attributes and elements. </a:t>
            </a:r>
          </a:p>
          <a:p>
            <a:pPr marL="342900" indent="-342900" algn="l">
              <a:buClr>
                <a:srgbClr val="0070C0"/>
              </a:buClr>
              <a:buSzPct val="80000"/>
              <a:buFont typeface="Wingdings" pitchFamily="2" charset="2"/>
              <a:buChar char="u"/>
            </a:pPr>
            <a:r>
              <a:rPr lang="en-US" sz="1800" dirty="0">
                <a:solidFill>
                  <a:schemeClr val="tx1"/>
                </a:solidFill>
              </a:rPr>
              <a:t>More information about XPath can be found at </a:t>
            </a:r>
            <a:r>
              <a:rPr lang="en-US" sz="1800" dirty="0">
                <a:solidFill>
                  <a:schemeClr val="tx1"/>
                </a:solidFill>
                <a:hlinkClick r:id="rId2">
                  <a:extLst>
                    <a:ext uri="{A12FA001-AC4F-418D-AE19-62706E023703}">
                      <ahyp:hlinkClr xmlns:ahyp="http://schemas.microsoft.com/office/drawing/2018/hyperlinkcolor" val="tx"/>
                    </a:ext>
                  </a:extLst>
                </a:hlinkClick>
              </a:rPr>
              <a:t>http://www.w3.org/TR/xpath.</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CSV Data Sources</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err="1">
                <a:solidFill>
                  <a:schemeClr val="tx1"/>
                </a:solidFill>
              </a:rPr>
              <a:t>JRCsvDataSource</a:t>
            </a:r>
            <a:r>
              <a:rPr lang="en-US" sz="1800" dirty="0">
                <a:solidFill>
                  <a:schemeClr val="tx1"/>
                </a:solidFill>
              </a:rPr>
              <a:t> represents an implementation for data sources, which retrieve their data from structured text files; usually CSVs. </a:t>
            </a:r>
          </a:p>
          <a:p>
            <a:pPr marL="342900" indent="-342900" algn="l">
              <a:buClr>
                <a:srgbClr val="0070C0"/>
              </a:buClr>
              <a:buSzPct val="80000"/>
              <a:buFont typeface="Wingdings" pitchFamily="2" charset="2"/>
              <a:buChar char="u"/>
            </a:pPr>
            <a:r>
              <a:rPr lang="en-US" sz="1800" dirty="0">
                <a:solidFill>
                  <a:schemeClr val="tx1"/>
                </a:solidFill>
              </a:rPr>
              <a:t>Field values are retrieved using their column index.</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38619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XLS Data Sources</a:t>
            </a:r>
          </a:p>
          <a:p>
            <a:pPr marL="342900" indent="-342900" algn="l">
              <a:buClr>
                <a:srgbClr val="0070C0"/>
              </a:buClr>
              <a:buSzPct val="80000"/>
              <a:buFont typeface="Wingdings" pitchFamily="2" charset="2"/>
              <a:buChar char="u"/>
            </a:pPr>
            <a:r>
              <a:rPr lang="en-US" sz="1800" dirty="0">
                <a:solidFill>
                  <a:schemeClr val="tx1"/>
                </a:solidFill>
              </a:rPr>
              <a:t>The</a:t>
            </a:r>
            <a:r>
              <a:rPr lang="en-US" sz="1800" b="1" dirty="0">
                <a:solidFill>
                  <a:schemeClr val="tx1"/>
                </a:solidFill>
              </a:rPr>
              <a:t> </a:t>
            </a:r>
            <a:r>
              <a:rPr lang="en-US" sz="1800" b="1" dirty="0" err="1">
                <a:solidFill>
                  <a:schemeClr val="tx1"/>
                </a:solidFill>
              </a:rPr>
              <a:t>JRXlsDataSource</a:t>
            </a:r>
            <a:r>
              <a:rPr lang="en-US" sz="1800" dirty="0">
                <a:solidFill>
                  <a:schemeClr val="tx1"/>
                </a:solidFill>
              </a:rPr>
              <a:t> represents an implementation for data sources, which retrieve their data from Excel documents. Report-field mapping for this data source implementation is also based on the field column index.</a:t>
            </a:r>
          </a:p>
          <a:p>
            <a:pPr marL="342900" indent="-342900" algn="l">
              <a:buClr>
                <a:srgbClr val="0070C0"/>
              </a:buClr>
              <a:buSzPct val="80000"/>
              <a:buFont typeface="Wingdings" pitchFamily="2" charset="2"/>
              <a:buChar char="u"/>
            </a:pPr>
            <a:r>
              <a:rPr lang="en-US" sz="1800" b="1" dirty="0">
                <a:solidFill>
                  <a:schemeClr val="tx1"/>
                </a:solidFill>
              </a:rPr>
              <a:t>Empty Data Sources</a:t>
            </a:r>
          </a:p>
          <a:p>
            <a:pPr marL="342900" indent="-342900" algn="l">
              <a:buClr>
                <a:srgbClr val="0070C0"/>
              </a:buClr>
              <a:buSzPct val="80000"/>
              <a:buFont typeface="Wingdings" pitchFamily="2" charset="2"/>
              <a:buChar char="u"/>
            </a:pPr>
            <a:r>
              <a:rPr lang="en-US" sz="1800" dirty="0">
                <a:solidFill>
                  <a:schemeClr val="tx1"/>
                </a:solidFill>
              </a:rPr>
              <a:t>The class </a:t>
            </a:r>
            <a:r>
              <a:rPr lang="en-US" sz="1800" b="1" dirty="0" err="1">
                <a:solidFill>
                  <a:schemeClr val="tx1"/>
                </a:solidFill>
              </a:rPr>
              <a:t>JREmptyDataSource</a:t>
            </a:r>
            <a:r>
              <a:rPr lang="en-US" sz="1800" dirty="0">
                <a:solidFill>
                  <a:schemeClr val="tx1"/>
                </a:solidFill>
              </a:rPr>
              <a:t>, simulates a data source with a given number of virtual empty records inside. It is used by the UI tools to offer basic report preview functionality, or in special report templates, or for testing and debugging purposes.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67861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176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Rewindable Data Sources</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err="1">
                <a:solidFill>
                  <a:schemeClr val="tx1"/>
                </a:solidFill>
              </a:rPr>
              <a:t>net.sf.jasperreports.engine.JRRewindableDataSource</a:t>
            </a:r>
            <a:r>
              <a:rPr lang="en-US" sz="1800" dirty="0">
                <a:solidFill>
                  <a:schemeClr val="tx1"/>
                </a:solidFill>
              </a:rPr>
              <a:t> extends the basic </a:t>
            </a:r>
            <a:r>
              <a:rPr lang="en-US" sz="1800" i="1" dirty="0" err="1">
                <a:solidFill>
                  <a:schemeClr val="tx1"/>
                </a:solidFill>
              </a:rPr>
              <a:t>JRDataSource</a:t>
            </a:r>
            <a:r>
              <a:rPr lang="en-US" sz="1800" dirty="0">
                <a:solidFill>
                  <a:schemeClr val="tx1"/>
                </a:solidFill>
              </a:rPr>
              <a:t> interface. It adds only one method, called </a:t>
            </a:r>
            <a:r>
              <a:rPr lang="en-US" sz="1800" dirty="0" err="1">
                <a:solidFill>
                  <a:schemeClr val="tx1"/>
                </a:solidFill>
              </a:rPr>
              <a:t>moveFirst</a:t>
            </a:r>
            <a:r>
              <a:rPr lang="en-US" sz="1800" dirty="0">
                <a:solidFill>
                  <a:schemeClr val="tx1"/>
                </a:solidFill>
              </a:rPr>
              <a:t> (), to the interface. This method is intended to move the cursor to the first element in the </a:t>
            </a:r>
            <a:r>
              <a:rPr lang="en-US" sz="1800" dirty="0" err="1">
                <a:solidFill>
                  <a:schemeClr val="tx1"/>
                </a:solidFill>
              </a:rPr>
              <a:t>datasource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Rewindable data sources are useful when working with sub-reports placed inside a band that is not allowed to split due to the </a:t>
            </a:r>
            <a:r>
              <a:rPr lang="en-US" sz="1800" dirty="0" err="1">
                <a:solidFill>
                  <a:schemeClr val="tx1"/>
                </a:solidFill>
              </a:rPr>
              <a:t>isSplitAllowed</a:t>
            </a:r>
            <a:r>
              <a:rPr lang="en-US" sz="1800" dirty="0">
                <a:solidFill>
                  <a:schemeClr val="tx1"/>
                </a:solidFill>
              </a:rPr>
              <a:t>="false" setting and there is not enough space on the current page for the sub report to be rendered.</a:t>
            </a:r>
          </a:p>
          <a:p>
            <a:pPr marL="342900" indent="-342900" algn="l">
              <a:buClr>
                <a:srgbClr val="0070C0"/>
              </a:buClr>
              <a:buSzPct val="80000"/>
              <a:buFont typeface="Wingdings" pitchFamily="2" charset="2"/>
              <a:buChar char="u"/>
            </a:pPr>
            <a:r>
              <a:rPr lang="en-US" sz="1800" dirty="0">
                <a:solidFill>
                  <a:schemeClr val="tx1"/>
                </a:solidFill>
              </a:rPr>
              <a:t>All the above data source implementations are rewindable except for the </a:t>
            </a:r>
            <a:r>
              <a:rPr lang="en-US" sz="1800" b="1" dirty="0" err="1">
                <a:solidFill>
                  <a:schemeClr val="tx1"/>
                </a:solidFill>
              </a:rPr>
              <a:t>JRResultSetDataSource</a:t>
            </a:r>
            <a:r>
              <a:rPr lang="en-US" sz="1800" dirty="0">
                <a:solidFill>
                  <a:schemeClr val="tx1"/>
                </a:solidFill>
              </a:rPr>
              <a:t>, as it does not support moving the record pointer back. This poses a problem only if this data source is used manually to wrap a </a:t>
            </a:r>
            <a:r>
              <a:rPr lang="en-US" sz="1800" dirty="0" err="1">
                <a:solidFill>
                  <a:schemeClr val="tx1"/>
                </a:solidFill>
              </a:rPr>
              <a:t>java.sql.ResultSet</a:t>
            </a:r>
            <a:r>
              <a:rPr lang="en-US" sz="1800" dirty="0">
                <a:solidFill>
                  <a:schemeClr val="tx1"/>
                </a:solidFill>
              </a:rPr>
              <a:t> before passing it to the sub-report. There is no problem, if the SQL query resides in the sub-report template, as the engine will execute it again when restarting the sub-report on the next page.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59025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Source Providers</a:t>
            </a:r>
          </a:p>
          <a:p>
            <a:pPr marL="342900" indent="-342900" algn="l">
              <a:buClr>
                <a:srgbClr val="0070C0"/>
              </a:buClr>
              <a:buSzPct val="80000"/>
              <a:buFont typeface="Wingdings" pitchFamily="2" charset="2"/>
              <a:buChar char="u"/>
            </a:pPr>
            <a:r>
              <a:rPr lang="en-US" sz="1800" dirty="0">
                <a:solidFill>
                  <a:schemeClr val="tx1"/>
                </a:solidFill>
              </a:rPr>
              <a:t>The JasperReports library has an interface </a:t>
            </a:r>
            <a:r>
              <a:rPr lang="en-US" sz="1800" b="1" dirty="0" err="1">
                <a:solidFill>
                  <a:schemeClr val="tx1"/>
                </a:solidFill>
              </a:rPr>
              <a:t>net.sf.jasperreports.engine.JRDataSourceProvider</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This helps in creating and disposing of data source objects. When creating a report template using GUI tools, a special tool for customizing the report's data source is needed. </a:t>
            </a:r>
            <a:r>
              <a:rPr lang="en-US" sz="1800" dirty="0" err="1">
                <a:solidFill>
                  <a:schemeClr val="tx1"/>
                </a:solidFill>
              </a:rPr>
              <a:t>JRDataSourceProvider</a:t>
            </a:r>
            <a:r>
              <a:rPr lang="en-US" sz="1800" dirty="0">
                <a:solidFill>
                  <a:schemeClr val="tx1"/>
                </a:solidFill>
              </a:rPr>
              <a:t> is the standard way to plug custom data sources into a design tool. </a:t>
            </a:r>
          </a:p>
          <a:p>
            <a:pPr marL="342900" indent="-342900" algn="l">
              <a:buClr>
                <a:srgbClr val="0070C0"/>
              </a:buClr>
              <a:buSzPct val="80000"/>
              <a:buFont typeface="Wingdings" pitchFamily="2" charset="2"/>
              <a:buChar char="u"/>
            </a:pPr>
            <a:r>
              <a:rPr lang="en-US" sz="1800" dirty="0">
                <a:solidFill>
                  <a:schemeClr val="tx1"/>
                </a:solidFill>
              </a:rPr>
              <a:t>A custom implementation of this interface should implement the following methods that allow creating and disposing of data source objects and also methods for listing the available report fields inside the data source if possible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7" name="副標題 2">
            <a:extLst>
              <a:ext uri="{FF2B5EF4-FFF2-40B4-BE49-F238E27FC236}">
                <a16:creationId xmlns:a16="http://schemas.microsoft.com/office/drawing/2014/main" id="{0C6DBC06-FB77-493C-838C-EEEC819C764F}"/>
              </a:ext>
            </a:extLst>
          </p:cNvPr>
          <p:cNvSpPr txBox="1">
            <a:spLocks/>
          </p:cNvSpPr>
          <p:nvPr/>
        </p:nvSpPr>
        <p:spPr>
          <a:xfrm>
            <a:off x="899592" y="4590354"/>
            <a:ext cx="7560840" cy="1656184"/>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altLang="en-US" sz="1800">
                <a:solidFill>
                  <a:srgbClr val="000088"/>
                </a:solidFill>
                <a:latin typeface="Menlo"/>
              </a:rPr>
              <a:t>public</a:t>
            </a:r>
            <a:r>
              <a:rPr lang="en-US" altLang="en-US" sz="1800">
                <a:solidFill>
                  <a:srgbClr val="313131"/>
                </a:solidFill>
                <a:latin typeface="Menlo"/>
              </a:rPr>
              <a:t> </a:t>
            </a:r>
            <a:r>
              <a:rPr lang="en-US" altLang="en-US" sz="1800">
                <a:solidFill>
                  <a:srgbClr val="000088"/>
                </a:solidFill>
                <a:latin typeface="Menlo"/>
              </a:rPr>
              <a:t>boolean</a:t>
            </a:r>
            <a:r>
              <a:rPr lang="en-US" altLang="en-US" sz="1800">
                <a:solidFill>
                  <a:srgbClr val="313131"/>
                </a:solidFill>
                <a:latin typeface="Menlo"/>
              </a:rPr>
              <a:t> supportsGetFieldsOperation</a:t>
            </a:r>
            <a:r>
              <a:rPr lang="en-US" altLang="en-US" sz="1800">
                <a:solidFill>
                  <a:srgbClr val="666600"/>
                </a:solidFill>
                <a:latin typeface="Menlo"/>
              </a:rPr>
              <a:t>();</a:t>
            </a:r>
            <a:r>
              <a:rPr lang="en-US" altLang="en-US" sz="1800">
                <a:solidFill>
                  <a:srgbClr val="313131"/>
                </a:solidFill>
                <a:latin typeface="Menlo"/>
              </a:rPr>
              <a:t> </a:t>
            </a:r>
          </a:p>
          <a:p>
            <a:pPr algn="l">
              <a:buClr>
                <a:srgbClr val="0070C0"/>
              </a:buClr>
              <a:buSzPct val="80000"/>
            </a:pPr>
            <a:r>
              <a:rPr lang="en-US" altLang="en-US" sz="1800">
                <a:solidFill>
                  <a:srgbClr val="000088"/>
                </a:solidFill>
                <a:latin typeface="Menlo"/>
              </a:rPr>
              <a:t>public</a:t>
            </a:r>
            <a:r>
              <a:rPr lang="en-US" altLang="en-US" sz="1800">
                <a:solidFill>
                  <a:srgbClr val="313131"/>
                </a:solidFill>
                <a:latin typeface="Menlo"/>
              </a:rPr>
              <a:t> </a:t>
            </a:r>
            <a:r>
              <a:rPr lang="en-US" altLang="en-US" sz="1800">
                <a:solidFill>
                  <a:srgbClr val="7F0055"/>
                </a:solidFill>
                <a:latin typeface="Menlo"/>
              </a:rPr>
              <a:t>JRField</a:t>
            </a:r>
            <a:r>
              <a:rPr lang="en-US" altLang="en-US" sz="1800">
                <a:solidFill>
                  <a:srgbClr val="666600"/>
                </a:solidFill>
                <a:latin typeface="Menlo"/>
              </a:rPr>
              <a:t>[]</a:t>
            </a:r>
            <a:r>
              <a:rPr lang="en-US" altLang="en-US" sz="1800">
                <a:solidFill>
                  <a:srgbClr val="313131"/>
                </a:solidFill>
                <a:latin typeface="Menlo"/>
              </a:rPr>
              <a:t> getFields</a:t>
            </a:r>
            <a:r>
              <a:rPr lang="en-US" altLang="en-US" sz="1800">
                <a:solidFill>
                  <a:srgbClr val="666600"/>
                </a:solidFill>
                <a:latin typeface="Menlo"/>
              </a:rPr>
              <a:t>(</a:t>
            </a:r>
            <a:r>
              <a:rPr lang="en-US" altLang="en-US" sz="1800">
                <a:solidFill>
                  <a:srgbClr val="7F0055"/>
                </a:solidFill>
                <a:latin typeface="Menlo"/>
              </a:rPr>
              <a:t>JasperReport</a:t>
            </a:r>
            <a:r>
              <a:rPr lang="en-US" altLang="en-US" sz="1800">
                <a:solidFill>
                  <a:srgbClr val="313131"/>
                </a:solidFill>
                <a:latin typeface="Menlo"/>
              </a:rPr>
              <a:t> report</a:t>
            </a:r>
            <a:r>
              <a:rPr lang="en-US" altLang="en-US" sz="1800">
                <a:solidFill>
                  <a:srgbClr val="666600"/>
                </a:solidFill>
                <a:latin typeface="Menlo"/>
              </a:rPr>
              <a:t>)</a:t>
            </a:r>
            <a:r>
              <a:rPr lang="en-US" altLang="en-US" sz="1800">
                <a:solidFill>
                  <a:srgbClr val="313131"/>
                </a:solidFill>
                <a:latin typeface="Menlo"/>
              </a:rPr>
              <a:t> </a:t>
            </a:r>
            <a:r>
              <a:rPr lang="en-US" altLang="en-US" sz="1800">
                <a:solidFill>
                  <a:srgbClr val="000088"/>
                </a:solidFill>
                <a:latin typeface="Menlo"/>
              </a:rPr>
              <a:t>throws</a:t>
            </a:r>
            <a:r>
              <a:rPr lang="en-US" altLang="en-US" sz="1800">
                <a:solidFill>
                  <a:srgbClr val="313131"/>
                </a:solidFill>
                <a:latin typeface="Menlo"/>
              </a:rPr>
              <a:t> </a:t>
            </a:r>
            <a:r>
              <a:rPr lang="en-US" altLang="en-US" sz="1800">
                <a:solidFill>
                  <a:srgbClr val="7F0055"/>
                </a:solidFill>
                <a:latin typeface="Menlo"/>
              </a:rPr>
              <a:t>JRException</a:t>
            </a:r>
            <a:r>
              <a:rPr lang="en-US" altLang="en-US" sz="1800">
                <a:solidFill>
                  <a:srgbClr val="666600"/>
                </a:solidFill>
                <a:latin typeface="Menlo"/>
              </a:rPr>
              <a:t>,</a:t>
            </a:r>
            <a:r>
              <a:rPr lang="en-US" altLang="en-US" sz="1800">
                <a:solidFill>
                  <a:srgbClr val="313131"/>
                </a:solidFill>
                <a:latin typeface="Menlo"/>
              </a:rPr>
              <a:t> </a:t>
            </a:r>
            <a:r>
              <a:rPr lang="en-US" altLang="en-US" sz="1800">
                <a:solidFill>
                  <a:srgbClr val="7F0055"/>
                </a:solidFill>
                <a:latin typeface="Menlo"/>
              </a:rPr>
              <a:t>UnsupportedOperationException</a:t>
            </a:r>
            <a:r>
              <a:rPr lang="en-US" altLang="en-US" sz="1800">
                <a:solidFill>
                  <a:srgbClr val="666600"/>
                </a:solidFill>
                <a:latin typeface="Menlo"/>
              </a:rPr>
              <a:t>;</a:t>
            </a:r>
            <a:r>
              <a:rPr lang="en-US" altLang="en-US" sz="1800">
                <a:solidFill>
                  <a:srgbClr val="313131"/>
                </a:solidFill>
                <a:latin typeface="Menlo"/>
              </a:rPr>
              <a:t> </a:t>
            </a:r>
          </a:p>
          <a:p>
            <a:pPr algn="l">
              <a:buClr>
                <a:srgbClr val="0070C0"/>
              </a:buClr>
              <a:buSzPct val="80000"/>
            </a:pPr>
            <a:r>
              <a:rPr lang="en-US" altLang="en-US" sz="1800">
                <a:solidFill>
                  <a:srgbClr val="000088"/>
                </a:solidFill>
                <a:latin typeface="Menlo"/>
              </a:rPr>
              <a:t>public</a:t>
            </a:r>
            <a:r>
              <a:rPr lang="en-US" altLang="en-US" sz="1800">
                <a:solidFill>
                  <a:srgbClr val="313131"/>
                </a:solidFill>
                <a:latin typeface="Menlo"/>
              </a:rPr>
              <a:t> </a:t>
            </a:r>
            <a:r>
              <a:rPr lang="en-US" altLang="en-US" sz="1800">
                <a:solidFill>
                  <a:srgbClr val="7F0055"/>
                </a:solidFill>
                <a:latin typeface="Menlo"/>
              </a:rPr>
              <a:t>JRDataSource</a:t>
            </a:r>
            <a:r>
              <a:rPr lang="en-US" altLang="en-US" sz="1800">
                <a:solidFill>
                  <a:srgbClr val="313131"/>
                </a:solidFill>
                <a:latin typeface="Menlo"/>
              </a:rPr>
              <a:t> create</a:t>
            </a:r>
            <a:r>
              <a:rPr lang="en-US" altLang="en-US" sz="1800">
                <a:solidFill>
                  <a:srgbClr val="666600"/>
                </a:solidFill>
                <a:latin typeface="Menlo"/>
              </a:rPr>
              <a:t>(</a:t>
            </a:r>
            <a:r>
              <a:rPr lang="en-US" altLang="en-US" sz="1800">
                <a:solidFill>
                  <a:srgbClr val="7F0055"/>
                </a:solidFill>
                <a:latin typeface="Menlo"/>
              </a:rPr>
              <a:t>JasperReport</a:t>
            </a:r>
            <a:r>
              <a:rPr lang="en-US" altLang="en-US" sz="1800">
                <a:solidFill>
                  <a:srgbClr val="313131"/>
                </a:solidFill>
                <a:latin typeface="Menlo"/>
              </a:rPr>
              <a:t> report</a:t>
            </a:r>
            <a:r>
              <a:rPr lang="en-US" altLang="en-US" sz="1800">
                <a:solidFill>
                  <a:srgbClr val="666600"/>
                </a:solidFill>
                <a:latin typeface="Menlo"/>
              </a:rPr>
              <a:t>)</a:t>
            </a:r>
            <a:r>
              <a:rPr lang="en-US" altLang="en-US" sz="1800">
                <a:solidFill>
                  <a:srgbClr val="313131"/>
                </a:solidFill>
                <a:latin typeface="Menlo"/>
              </a:rPr>
              <a:t> </a:t>
            </a:r>
            <a:r>
              <a:rPr lang="en-US" altLang="en-US" sz="1800">
                <a:solidFill>
                  <a:srgbClr val="000088"/>
                </a:solidFill>
                <a:latin typeface="Menlo"/>
              </a:rPr>
              <a:t>throws</a:t>
            </a:r>
            <a:r>
              <a:rPr lang="en-US" altLang="en-US" sz="1800">
                <a:solidFill>
                  <a:srgbClr val="313131"/>
                </a:solidFill>
                <a:latin typeface="Menlo"/>
              </a:rPr>
              <a:t> </a:t>
            </a:r>
            <a:r>
              <a:rPr lang="en-US" altLang="en-US" sz="1800">
                <a:solidFill>
                  <a:srgbClr val="7F0055"/>
                </a:solidFill>
                <a:latin typeface="Menlo"/>
              </a:rPr>
              <a:t>JRException</a:t>
            </a:r>
            <a:r>
              <a:rPr lang="en-US" altLang="en-US" sz="1800">
                <a:solidFill>
                  <a:srgbClr val="666600"/>
                </a:solidFill>
                <a:latin typeface="Menlo"/>
              </a:rPr>
              <a:t>;</a:t>
            </a:r>
            <a:r>
              <a:rPr lang="en-US" altLang="en-US" sz="1800">
                <a:solidFill>
                  <a:srgbClr val="313131"/>
                </a:solidFill>
                <a:latin typeface="Menlo"/>
              </a:rPr>
              <a:t> </a:t>
            </a:r>
          </a:p>
          <a:p>
            <a:pPr algn="l">
              <a:buClr>
                <a:srgbClr val="0070C0"/>
              </a:buClr>
              <a:buSzPct val="80000"/>
            </a:pPr>
            <a:r>
              <a:rPr lang="en-US" altLang="en-US" sz="1800">
                <a:solidFill>
                  <a:srgbClr val="000088"/>
                </a:solidFill>
                <a:latin typeface="Menlo"/>
              </a:rPr>
              <a:t>public</a:t>
            </a:r>
            <a:r>
              <a:rPr lang="en-US" altLang="en-US" sz="1800">
                <a:solidFill>
                  <a:srgbClr val="313131"/>
                </a:solidFill>
                <a:latin typeface="Menlo"/>
              </a:rPr>
              <a:t> </a:t>
            </a:r>
            <a:r>
              <a:rPr lang="en-US" altLang="en-US" sz="1800">
                <a:solidFill>
                  <a:srgbClr val="000088"/>
                </a:solidFill>
                <a:latin typeface="Menlo"/>
              </a:rPr>
              <a:t>void</a:t>
            </a:r>
            <a:r>
              <a:rPr lang="en-US" altLang="en-US" sz="1800">
                <a:solidFill>
                  <a:srgbClr val="313131"/>
                </a:solidFill>
                <a:latin typeface="Menlo"/>
              </a:rPr>
              <a:t> dispose</a:t>
            </a:r>
            <a:r>
              <a:rPr lang="en-US" altLang="en-US" sz="1800">
                <a:solidFill>
                  <a:srgbClr val="666600"/>
                </a:solidFill>
                <a:latin typeface="Menlo"/>
              </a:rPr>
              <a:t>(</a:t>
            </a:r>
            <a:r>
              <a:rPr lang="en-US" altLang="en-US" sz="1800">
                <a:solidFill>
                  <a:srgbClr val="7F0055"/>
                </a:solidFill>
                <a:latin typeface="Menlo"/>
              </a:rPr>
              <a:t>JRDataSource</a:t>
            </a:r>
            <a:r>
              <a:rPr lang="en-US" altLang="en-US" sz="1800">
                <a:solidFill>
                  <a:srgbClr val="313131"/>
                </a:solidFill>
                <a:latin typeface="Menlo"/>
              </a:rPr>
              <a:t> dataSource</a:t>
            </a:r>
            <a:r>
              <a:rPr lang="en-US" altLang="en-US" sz="1800">
                <a:solidFill>
                  <a:srgbClr val="666600"/>
                </a:solidFill>
                <a:latin typeface="Menlo"/>
              </a:rPr>
              <a:t>)</a:t>
            </a:r>
            <a:r>
              <a:rPr lang="en-US" altLang="en-US" sz="1800">
                <a:solidFill>
                  <a:srgbClr val="313131"/>
                </a:solidFill>
                <a:latin typeface="Menlo"/>
              </a:rPr>
              <a:t> </a:t>
            </a:r>
            <a:r>
              <a:rPr lang="en-US" altLang="en-US" sz="1800">
                <a:solidFill>
                  <a:srgbClr val="000088"/>
                </a:solidFill>
                <a:latin typeface="Menlo"/>
              </a:rPr>
              <a:t>throws</a:t>
            </a:r>
            <a:r>
              <a:rPr lang="en-US" altLang="en-US" sz="1800">
                <a:solidFill>
                  <a:srgbClr val="313131"/>
                </a:solidFill>
                <a:latin typeface="Menlo"/>
              </a:rPr>
              <a:t> </a:t>
            </a:r>
            <a:r>
              <a:rPr lang="en-US" altLang="en-US" sz="1800">
                <a:solidFill>
                  <a:srgbClr val="7F0055"/>
                </a:solidFill>
                <a:latin typeface="Menlo"/>
              </a:rPr>
              <a:t>JRException</a:t>
            </a:r>
            <a:r>
              <a:rPr lang="en-US" altLang="en-US" sz="1800">
                <a:solidFill>
                  <a:srgbClr val="666600"/>
                </a:solidFill>
                <a:latin typeface="Menlo"/>
              </a:rPr>
              <a:t>;</a:t>
            </a:r>
            <a:r>
              <a:rPr lang="en-US" altLang="en-US" sz="800">
                <a:solidFill>
                  <a:schemeClr val="tx1"/>
                </a:solidFill>
              </a:rPr>
              <a:t> </a:t>
            </a:r>
            <a:endParaRPr lang="en-US" altLang="en-US" sz="4400" dirty="0">
              <a:solidFill>
                <a:schemeClr val="tx1"/>
              </a:solidFill>
              <a:latin typeface="Arial" panose="020B0604020202020204" pitchFamily="34" charset="0"/>
            </a:endParaRPr>
          </a:p>
        </p:txBody>
      </p:sp>
    </p:spTree>
    <p:extLst>
      <p:ext uri="{BB962C8B-B14F-4D97-AF65-F5344CB8AC3E}">
        <p14:creationId xmlns:p14="http://schemas.microsoft.com/office/powerpoint/2010/main" val="388658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802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 the Data Source in Execute Phase.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775117"/>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774746"/>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971148"/>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775117"/>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3333179"/>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741982"/>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891240"/>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77760B9-878D-40E9-A0D2-6E3FEF7F353B}"/>
              </a:ext>
            </a:extLst>
          </p:cNvPr>
          <p:cNvSpPr/>
          <p:nvPr/>
        </p:nvSpPr>
        <p:spPr>
          <a:xfrm>
            <a:off x="4679518" y="2488621"/>
            <a:ext cx="4140953" cy="165178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Datasources are structured data container. While generating the report, JasperReports engine obtains data from the datasources. </a:t>
            </a:r>
          </a:p>
          <a:p>
            <a:pPr marL="342900" indent="-342900" algn="l">
              <a:buClr>
                <a:srgbClr val="0070C0"/>
              </a:buClr>
              <a:buSzPct val="80000"/>
              <a:buFont typeface="Wingdings" pitchFamily="2" charset="2"/>
              <a:buChar char="u"/>
            </a:pPr>
            <a:r>
              <a:rPr lang="en-US" sz="1800" dirty="0">
                <a:solidFill>
                  <a:schemeClr val="tx1"/>
                </a:solidFill>
              </a:rPr>
              <a:t>Data can be obtained from the databases, XML files, arrays of objects, and collection of objects. </a:t>
            </a:r>
          </a:p>
          <a:p>
            <a:pPr marL="342900" indent="-342900" algn="l">
              <a:buClr>
                <a:srgbClr val="0070C0"/>
              </a:buClr>
              <a:buSzPct val="80000"/>
              <a:buFont typeface="Wingdings" pitchFamily="2" charset="2"/>
              <a:buChar char="u"/>
            </a:pPr>
            <a:r>
              <a:rPr lang="en-US" sz="1800" dirty="0">
                <a:solidFill>
                  <a:schemeClr val="tx1"/>
                </a:solidFill>
              </a:rPr>
              <a:t>In chapter 7 (</a:t>
            </a:r>
            <a:r>
              <a:rPr lang="en-US" sz="1800" dirty="0">
                <a:solidFill>
                  <a:schemeClr val="tx1"/>
                </a:solidFill>
                <a:hlinkClick r:id="rId2">
                  <a:extLst>
                    <a:ext uri="{A12FA001-AC4F-418D-AE19-62706E023703}">
                      <ahyp:hlinkClr xmlns:ahyp="http://schemas.microsoft.com/office/drawing/2018/hyperlinkcolor" val="tx"/>
                    </a:ext>
                  </a:extLst>
                </a:hlinkClick>
              </a:rPr>
              <a:t>Filling Reports</a:t>
            </a:r>
            <a:r>
              <a:rPr lang="en-US" sz="1800" dirty="0">
                <a:solidFill>
                  <a:schemeClr val="tx1"/>
                </a:solidFill>
              </a:rPr>
              <a:t>), we use the </a:t>
            </a:r>
            <a:r>
              <a:rPr lang="en-US" sz="1800" dirty="0" err="1">
                <a:solidFill>
                  <a:schemeClr val="tx1"/>
                </a:solidFill>
              </a:rPr>
              <a:t>fillReportXXX</a:t>
            </a:r>
            <a:r>
              <a:rPr lang="en-US" sz="1800" dirty="0">
                <a:solidFill>
                  <a:schemeClr val="tx1"/>
                </a:solidFill>
              </a:rPr>
              <a:t> () method to receive a data source of the report. </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filleReportXXX</a:t>
            </a:r>
            <a:r>
              <a:rPr lang="en-US" sz="1800" dirty="0">
                <a:solidFill>
                  <a:schemeClr val="tx1"/>
                </a:solidFill>
              </a:rPr>
              <a:t>() method has to fill, in the form of </a:t>
            </a:r>
            <a:r>
              <a:rPr lang="en-US" sz="1800" b="1" dirty="0" err="1">
                <a:solidFill>
                  <a:schemeClr val="tx1"/>
                </a:solidFill>
              </a:rPr>
              <a:t>net.sf.jasperreports.engine.JRDataSource</a:t>
            </a:r>
            <a:r>
              <a:rPr lang="en-US" sz="1800" b="1" dirty="0">
                <a:solidFill>
                  <a:schemeClr val="tx1"/>
                </a:solidFill>
              </a:rPr>
              <a:t> </a:t>
            </a:r>
            <a:r>
              <a:rPr lang="en-US" sz="1800" dirty="0">
                <a:solidFill>
                  <a:schemeClr val="tx1"/>
                </a:solidFill>
              </a:rPr>
              <a:t>object or a </a:t>
            </a:r>
            <a:r>
              <a:rPr lang="en-US" sz="1800" b="1" dirty="0" err="1">
                <a:solidFill>
                  <a:schemeClr val="tx1"/>
                </a:solidFill>
              </a:rPr>
              <a:t>java.sql.Connection</a:t>
            </a:r>
            <a:r>
              <a:rPr lang="en-US" sz="1800" dirty="0">
                <a:solidFill>
                  <a:schemeClr val="tx1"/>
                </a:solidFill>
              </a:rPr>
              <a:t> (when the report data is found in a relational database).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69782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1683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JRDataSource</a:t>
            </a:r>
            <a:r>
              <a:rPr lang="en-US" sz="1800" dirty="0">
                <a:solidFill>
                  <a:schemeClr val="tx1"/>
                </a:solidFill>
              </a:rPr>
              <a:t> interface has only two methods, which should be implemented −</a:t>
            </a:r>
          </a:p>
          <a:p>
            <a:pPr marL="800100" lvl="1" indent="-342900" algn="l">
              <a:buClr>
                <a:srgbClr val="0070C0"/>
              </a:buClr>
              <a:buSzPct val="80000"/>
              <a:buFont typeface="Wingdings" pitchFamily="2" charset="2"/>
              <a:buChar char="u"/>
            </a:pPr>
            <a:r>
              <a:rPr lang="en-US" sz="1800" dirty="0">
                <a:solidFill>
                  <a:schemeClr val="tx1"/>
                </a:solidFill>
              </a:rPr>
              <a:t>public </a:t>
            </a:r>
            <a:r>
              <a:rPr lang="en-US" sz="1800" dirty="0" err="1">
                <a:solidFill>
                  <a:schemeClr val="tx1"/>
                </a:solidFill>
              </a:rPr>
              <a:t>boolean</a:t>
            </a:r>
            <a:r>
              <a:rPr lang="en-US" sz="1800" dirty="0">
                <a:solidFill>
                  <a:schemeClr val="tx1"/>
                </a:solidFill>
              </a:rPr>
              <a:t> next() throws </a:t>
            </a:r>
            <a:r>
              <a:rPr lang="en-US" sz="1800" dirty="0" err="1">
                <a:solidFill>
                  <a:schemeClr val="tx1"/>
                </a:solidFill>
              </a:rPr>
              <a:t>JRException</a:t>
            </a:r>
            <a:r>
              <a:rPr lang="en-US" sz="1800" dirty="0">
                <a:solidFill>
                  <a:schemeClr val="tx1"/>
                </a:solidFill>
              </a:rPr>
              <a:t>;</a:t>
            </a:r>
          </a:p>
          <a:p>
            <a:pPr marL="1257300" lvl="2" indent="-342900" algn="l">
              <a:buClr>
                <a:srgbClr val="0070C0"/>
              </a:buClr>
              <a:buSzPct val="80000"/>
              <a:buFont typeface="Wingdings" pitchFamily="2" charset="2"/>
              <a:buChar char="u"/>
            </a:pPr>
            <a:r>
              <a:rPr lang="en-US" sz="1800" dirty="0">
                <a:solidFill>
                  <a:schemeClr val="tx1"/>
                </a:solidFill>
              </a:rPr>
              <a:t>At the report filling time, this method is called on the data source object by the reporting engine when iterating through the data.</a:t>
            </a:r>
          </a:p>
          <a:p>
            <a:pPr marL="800100" lvl="1" indent="-342900" algn="l">
              <a:buClr>
                <a:srgbClr val="0070C0"/>
              </a:buClr>
              <a:buSzPct val="80000"/>
              <a:buFont typeface="Wingdings" pitchFamily="2" charset="2"/>
              <a:buChar char="u"/>
            </a:pPr>
            <a:r>
              <a:rPr lang="en-US" sz="1800" dirty="0">
                <a:solidFill>
                  <a:schemeClr val="tx1"/>
                </a:solidFill>
              </a:rPr>
              <a:t>public Object </a:t>
            </a:r>
            <a:r>
              <a:rPr lang="en-US" sz="1800" dirty="0" err="1">
                <a:solidFill>
                  <a:schemeClr val="tx1"/>
                </a:solidFill>
              </a:rPr>
              <a:t>getFieldValue</a:t>
            </a:r>
            <a:r>
              <a:rPr lang="en-US" sz="1800" dirty="0">
                <a:solidFill>
                  <a:schemeClr val="tx1"/>
                </a:solidFill>
              </a:rPr>
              <a:t>(</a:t>
            </a:r>
            <a:r>
              <a:rPr lang="en-US" sz="1800" dirty="0" err="1">
                <a:solidFill>
                  <a:schemeClr val="tx1"/>
                </a:solidFill>
              </a:rPr>
              <a:t>JRField</a:t>
            </a:r>
            <a:r>
              <a:rPr lang="en-US" sz="1800" dirty="0">
                <a:solidFill>
                  <a:schemeClr val="tx1"/>
                </a:solidFill>
              </a:rPr>
              <a:t> </a:t>
            </a:r>
            <a:r>
              <a:rPr lang="en-US" sz="1800" dirty="0" err="1">
                <a:solidFill>
                  <a:schemeClr val="tx1"/>
                </a:solidFill>
              </a:rPr>
              <a:t>jrField</a:t>
            </a:r>
            <a:r>
              <a:rPr lang="en-US" sz="1800" dirty="0">
                <a:solidFill>
                  <a:schemeClr val="tx1"/>
                </a:solidFill>
              </a:rPr>
              <a:t>) throws </a:t>
            </a:r>
            <a:r>
              <a:rPr lang="en-US" sz="1800" dirty="0" err="1">
                <a:solidFill>
                  <a:schemeClr val="tx1"/>
                </a:solidFill>
              </a:rPr>
              <a:t>JRException</a:t>
            </a:r>
            <a:r>
              <a:rPr lang="en-US" sz="1800" dirty="0">
                <a:solidFill>
                  <a:schemeClr val="tx1"/>
                </a:solidFill>
              </a:rPr>
              <a:t>;</a:t>
            </a:r>
          </a:p>
          <a:p>
            <a:pPr marL="1257300" lvl="2" indent="-342900" algn="l">
              <a:buClr>
                <a:srgbClr val="0070C0"/>
              </a:buClr>
              <a:buSzPct val="80000"/>
              <a:buFont typeface="Wingdings" pitchFamily="2" charset="2"/>
              <a:buChar char="u"/>
            </a:pPr>
            <a:r>
              <a:rPr lang="en-US" sz="1800" dirty="0">
                <a:solidFill>
                  <a:schemeClr val="tx1"/>
                </a:solidFill>
              </a:rPr>
              <a:t>This method provides the value for each report field in the current data source record.</a:t>
            </a:r>
          </a:p>
          <a:p>
            <a:pPr marL="342900" indent="-342900" algn="l">
              <a:buClr>
                <a:srgbClr val="0070C0"/>
              </a:buClr>
              <a:buSzPct val="80000"/>
              <a:buFont typeface="Wingdings" pitchFamily="2" charset="2"/>
              <a:buChar char="u"/>
            </a:pPr>
            <a:r>
              <a:rPr lang="en-US" sz="1800" dirty="0">
                <a:solidFill>
                  <a:schemeClr val="tx1"/>
                </a:solidFill>
              </a:rPr>
              <a:t>The only way to retrieve data from the data source is by using the report fields.</a:t>
            </a:r>
          </a:p>
          <a:p>
            <a:pPr marL="342900" indent="-342900" algn="l">
              <a:buClr>
                <a:srgbClr val="0070C0"/>
              </a:buClr>
              <a:buSzPct val="80000"/>
              <a:buFont typeface="Wingdings" pitchFamily="2" charset="2"/>
              <a:buChar char="u"/>
            </a:pPr>
            <a:r>
              <a:rPr lang="en-US" sz="1800" dirty="0">
                <a:solidFill>
                  <a:schemeClr val="tx1"/>
                </a:solidFill>
              </a:rPr>
              <a:t>There are several default implementations of the </a:t>
            </a:r>
            <a:r>
              <a:rPr lang="en-US" sz="1800" dirty="0" err="1">
                <a:solidFill>
                  <a:schemeClr val="tx1"/>
                </a:solidFill>
              </a:rPr>
              <a:t>JRDataSource</a:t>
            </a:r>
            <a:r>
              <a:rPr lang="en-US" sz="1800" dirty="0">
                <a:solidFill>
                  <a:schemeClr val="tx1"/>
                </a:solidFill>
              </a:rPr>
              <a:t> interface, depending on the way, the records in the data source are acquired.</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89456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Datasource Implementations</a:t>
            </a:r>
          </a:p>
          <a:p>
            <a:pPr marL="342900" indent="-342900" algn="l">
              <a:buClr>
                <a:srgbClr val="0070C0"/>
              </a:buClr>
              <a:buSzPct val="80000"/>
              <a:buFont typeface="Wingdings" pitchFamily="2" charset="2"/>
              <a:buChar char="u"/>
            </a:pPr>
            <a:r>
              <a:rPr lang="en-US" sz="1800" dirty="0">
                <a:solidFill>
                  <a:schemeClr val="tx1"/>
                </a:solidFill>
              </a:rPr>
              <a:t>The table given below summarizes the datasources and their implementation classes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graphicFrame>
        <p:nvGraphicFramePr>
          <p:cNvPr id="7" name="Table 6">
            <a:extLst>
              <a:ext uri="{FF2B5EF4-FFF2-40B4-BE49-F238E27FC236}">
                <a16:creationId xmlns:a16="http://schemas.microsoft.com/office/drawing/2014/main" id="{3D9FF7CB-4BFB-4452-BBE8-BEDF7138285E}"/>
              </a:ext>
            </a:extLst>
          </p:cNvPr>
          <p:cNvGraphicFramePr>
            <a:graphicFrameLocks noGrp="1"/>
          </p:cNvGraphicFramePr>
          <p:nvPr>
            <p:extLst>
              <p:ext uri="{D42A27DB-BD31-4B8C-83A1-F6EECF244321}">
                <p14:modId xmlns:p14="http://schemas.microsoft.com/office/powerpoint/2010/main" val="2064453289"/>
              </p:ext>
            </p:extLst>
          </p:nvPr>
        </p:nvGraphicFramePr>
        <p:xfrm>
          <a:off x="608140" y="2526328"/>
          <a:ext cx="7923259" cy="2702872"/>
        </p:xfrm>
        <a:graphic>
          <a:graphicData uri="http://schemas.openxmlformats.org/drawingml/2006/table">
            <a:tbl>
              <a:tblPr firstRow="1" bandRow="1">
                <a:tableStyleId>{5C22544A-7EE6-4342-B048-85BDC9FD1C3A}</a:tableStyleId>
              </a:tblPr>
              <a:tblGrid>
                <a:gridCol w="1298194">
                  <a:extLst>
                    <a:ext uri="{9D8B030D-6E8A-4147-A177-3AD203B41FA5}">
                      <a16:colId xmlns:a16="http://schemas.microsoft.com/office/drawing/2014/main" val="1552531577"/>
                    </a:ext>
                  </a:extLst>
                </a:gridCol>
                <a:gridCol w="6625065">
                  <a:extLst>
                    <a:ext uri="{9D8B030D-6E8A-4147-A177-3AD203B41FA5}">
                      <a16:colId xmlns:a16="http://schemas.microsoft.com/office/drawing/2014/main" val="715583670"/>
                    </a:ext>
                  </a:extLst>
                </a:gridCol>
              </a:tblGrid>
              <a:tr h="423686">
                <a:tc>
                  <a:txBody>
                    <a:bodyPr/>
                    <a:lstStyle/>
                    <a:p>
                      <a:pPr algn="l" fontAlgn="t"/>
                      <a:r>
                        <a:rPr lang="en-US" dirty="0">
                          <a:effectLst/>
                        </a:rPr>
                        <a:t>Datasource</a:t>
                      </a:r>
                    </a:p>
                  </a:txBody>
                  <a:tcPr marL="76200" marR="76200" marT="76200" marB="76200"/>
                </a:tc>
                <a:tc>
                  <a:txBody>
                    <a:bodyPr/>
                    <a:lstStyle/>
                    <a:p>
                      <a:pPr algn="l" fontAlgn="t"/>
                      <a:r>
                        <a:rPr lang="en-US" dirty="0">
                          <a:effectLst/>
                        </a:rPr>
                        <a:t>Implementation Class</a:t>
                      </a:r>
                    </a:p>
                  </a:txBody>
                  <a:tcPr marL="76200" marR="76200" marT="76200" marB="76200"/>
                </a:tc>
                <a:extLst>
                  <a:ext uri="{0D108BD9-81ED-4DB2-BD59-A6C34878D82A}">
                    <a16:rowId xmlns:a16="http://schemas.microsoft.com/office/drawing/2014/main" val="2296481671"/>
                  </a:ext>
                </a:extLst>
              </a:tr>
              <a:tr h="403944">
                <a:tc>
                  <a:txBody>
                    <a:bodyPr/>
                    <a:lstStyle/>
                    <a:p>
                      <a:pPr fontAlgn="t"/>
                      <a:r>
                        <a:rPr lang="en-US">
                          <a:effectLst/>
                        </a:rPr>
                        <a:t>JDBC</a:t>
                      </a:r>
                    </a:p>
                  </a:txBody>
                  <a:tcPr marL="76200" marR="76200" marT="76200" marB="76200"/>
                </a:tc>
                <a:tc>
                  <a:txBody>
                    <a:bodyPr/>
                    <a:lstStyle/>
                    <a:p>
                      <a:pPr fontAlgn="t"/>
                      <a:r>
                        <a:rPr lang="en-US" dirty="0" err="1">
                          <a:effectLst/>
                        </a:rPr>
                        <a:t>net.sf.jasperreports.engine.JRResultSetDataSource</a:t>
                      </a:r>
                      <a:endParaRPr lang="en-US" dirty="0">
                        <a:effectLst/>
                      </a:endParaRPr>
                    </a:p>
                  </a:txBody>
                  <a:tcPr marL="76200" marR="76200" marT="76200" marB="76200"/>
                </a:tc>
                <a:extLst>
                  <a:ext uri="{0D108BD9-81ED-4DB2-BD59-A6C34878D82A}">
                    <a16:rowId xmlns:a16="http://schemas.microsoft.com/office/drawing/2014/main" val="4059653030"/>
                  </a:ext>
                </a:extLst>
              </a:tr>
              <a:tr h="625296">
                <a:tc>
                  <a:txBody>
                    <a:bodyPr/>
                    <a:lstStyle/>
                    <a:p>
                      <a:pPr fontAlgn="t"/>
                      <a:r>
                        <a:rPr lang="en-US" dirty="0">
                          <a:effectLst/>
                        </a:rPr>
                        <a:t>JavaBean</a:t>
                      </a:r>
                    </a:p>
                  </a:txBody>
                  <a:tcPr marL="76200" marR="76200" marT="76200" marB="76200"/>
                </a:tc>
                <a:tc>
                  <a:txBody>
                    <a:bodyPr/>
                    <a:lstStyle/>
                    <a:p>
                      <a:pPr fontAlgn="t"/>
                      <a:r>
                        <a:rPr lang="en-US" dirty="0" err="1">
                          <a:effectLst/>
                        </a:rPr>
                        <a:t>net.sf.jasperreports.engine.data.JRBeanCollectionDataSource</a:t>
                      </a:r>
                      <a:r>
                        <a:rPr lang="en-US" dirty="0">
                          <a:effectLst/>
                        </a:rPr>
                        <a:t>, </a:t>
                      </a:r>
                      <a:r>
                        <a:rPr lang="en-US" dirty="0" err="1">
                          <a:effectLst/>
                        </a:rPr>
                        <a:t>net.sf.jasperreports.engine.data.JRBeanArrayDataSource</a:t>
                      </a:r>
                      <a:endParaRPr lang="en-US" dirty="0">
                        <a:effectLst/>
                      </a:endParaRPr>
                    </a:p>
                  </a:txBody>
                  <a:tcPr marL="76200" marR="76200" marT="76200" marB="76200"/>
                </a:tc>
                <a:extLst>
                  <a:ext uri="{0D108BD9-81ED-4DB2-BD59-A6C34878D82A}">
                    <a16:rowId xmlns:a16="http://schemas.microsoft.com/office/drawing/2014/main" val="1963231004"/>
                  </a:ext>
                </a:extLst>
              </a:tr>
              <a:tr h="716344">
                <a:tc>
                  <a:txBody>
                    <a:bodyPr/>
                    <a:lstStyle/>
                    <a:p>
                      <a:pPr fontAlgn="t"/>
                      <a:r>
                        <a:rPr lang="en-US">
                          <a:effectLst/>
                        </a:rPr>
                        <a:t>Map-based</a:t>
                      </a:r>
                    </a:p>
                  </a:txBody>
                  <a:tcPr marL="76200" marR="76200" marT="76200" marB="76200"/>
                </a:tc>
                <a:tc>
                  <a:txBody>
                    <a:bodyPr/>
                    <a:lstStyle/>
                    <a:p>
                      <a:pPr fontAlgn="t"/>
                      <a:r>
                        <a:rPr lang="en-US">
                          <a:effectLst/>
                        </a:rPr>
                        <a:t>net.sf.jasperreports.engine.data.JRMapArrayDataSource, net.sf.jasperreports.engine.data.JRMapCollectionDataSource</a:t>
                      </a:r>
                    </a:p>
                  </a:txBody>
                  <a:tcPr marL="76200" marR="76200" marT="76200" marB="76200"/>
                </a:tc>
                <a:extLst>
                  <a:ext uri="{0D108BD9-81ED-4DB2-BD59-A6C34878D82A}">
                    <a16:rowId xmlns:a16="http://schemas.microsoft.com/office/drawing/2014/main" val="3343034889"/>
                  </a:ext>
                </a:extLst>
              </a:tr>
              <a:tr h="432048">
                <a:tc>
                  <a:txBody>
                    <a:bodyPr/>
                    <a:lstStyle/>
                    <a:p>
                      <a:pPr fontAlgn="t"/>
                      <a:r>
                        <a:rPr lang="en-US">
                          <a:effectLst/>
                        </a:rPr>
                        <a:t>TableModel</a:t>
                      </a:r>
                    </a:p>
                  </a:txBody>
                  <a:tcPr marL="76200" marR="76200" marT="76200" marB="76200"/>
                </a:tc>
                <a:tc>
                  <a:txBody>
                    <a:bodyPr/>
                    <a:lstStyle/>
                    <a:p>
                      <a:pPr fontAlgn="t"/>
                      <a:r>
                        <a:rPr lang="en-US" dirty="0" err="1">
                          <a:effectLst/>
                        </a:rPr>
                        <a:t>net.sf.jasperreports.engine.data.JRTableModelDataSource</a:t>
                      </a:r>
                      <a:endParaRPr lang="en-US" dirty="0">
                        <a:effectLst/>
                      </a:endParaRPr>
                    </a:p>
                  </a:txBody>
                  <a:tcPr marL="76200" marR="76200" marT="76200" marB="76200"/>
                </a:tc>
                <a:extLst>
                  <a:ext uri="{0D108BD9-81ED-4DB2-BD59-A6C34878D82A}">
                    <a16:rowId xmlns:a16="http://schemas.microsoft.com/office/drawing/2014/main" val="3590303576"/>
                  </a:ext>
                </a:extLst>
              </a:tr>
            </a:tbl>
          </a:graphicData>
        </a:graphic>
      </p:graphicFrame>
    </p:spTree>
    <p:extLst>
      <p:ext uri="{BB962C8B-B14F-4D97-AF65-F5344CB8AC3E}">
        <p14:creationId xmlns:p14="http://schemas.microsoft.com/office/powerpoint/2010/main" val="326772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Datasource Implementations</a:t>
            </a:r>
          </a:p>
          <a:p>
            <a:pPr marL="342900" indent="-342900" algn="l">
              <a:buClr>
                <a:srgbClr val="0070C0"/>
              </a:buClr>
              <a:buSzPct val="80000"/>
              <a:buFont typeface="Wingdings" pitchFamily="2" charset="2"/>
              <a:buChar char="u"/>
            </a:pPr>
            <a:r>
              <a:rPr lang="en-US" sz="1800" dirty="0">
                <a:solidFill>
                  <a:schemeClr val="tx1"/>
                </a:solidFill>
              </a:rPr>
              <a:t>The table given below summarizes the datasources and their implementation classes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graphicFrame>
        <p:nvGraphicFramePr>
          <p:cNvPr id="7" name="Table 6">
            <a:extLst>
              <a:ext uri="{FF2B5EF4-FFF2-40B4-BE49-F238E27FC236}">
                <a16:creationId xmlns:a16="http://schemas.microsoft.com/office/drawing/2014/main" id="{3D9FF7CB-4BFB-4452-BBE8-BEDF7138285E}"/>
              </a:ext>
            </a:extLst>
          </p:cNvPr>
          <p:cNvGraphicFramePr>
            <a:graphicFrameLocks noGrp="1"/>
          </p:cNvGraphicFramePr>
          <p:nvPr>
            <p:extLst>
              <p:ext uri="{D42A27DB-BD31-4B8C-83A1-F6EECF244321}">
                <p14:modId xmlns:p14="http://schemas.microsoft.com/office/powerpoint/2010/main" val="2569181613"/>
              </p:ext>
            </p:extLst>
          </p:nvPr>
        </p:nvGraphicFramePr>
        <p:xfrm>
          <a:off x="608140" y="2526328"/>
          <a:ext cx="7923259" cy="2133600"/>
        </p:xfrm>
        <a:graphic>
          <a:graphicData uri="http://schemas.openxmlformats.org/drawingml/2006/table">
            <a:tbl>
              <a:tblPr firstRow="1" bandRow="1">
                <a:tableStyleId>{5C22544A-7EE6-4342-B048-85BDC9FD1C3A}</a:tableStyleId>
              </a:tblPr>
              <a:tblGrid>
                <a:gridCol w="1298194">
                  <a:extLst>
                    <a:ext uri="{9D8B030D-6E8A-4147-A177-3AD203B41FA5}">
                      <a16:colId xmlns:a16="http://schemas.microsoft.com/office/drawing/2014/main" val="1552531577"/>
                    </a:ext>
                  </a:extLst>
                </a:gridCol>
                <a:gridCol w="6625065">
                  <a:extLst>
                    <a:ext uri="{9D8B030D-6E8A-4147-A177-3AD203B41FA5}">
                      <a16:colId xmlns:a16="http://schemas.microsoft.com/office/drawing/2014/main" val="715583670"/>
                    </a:ext>
                  </a:extLst>
                </a:gridCol>
              </a:tblGrid>
              <a:tr h="376017">
                <a:tc>
                  <a:txBody>
                    <a:bodyPr/>
                    <a:lstStyle/>
                    <a:p>
                      <a:pPr algn="l" fontAlgn="t"/>
                      <a:r>
                        <a:rPr lang="en-US" dirty="0">
                          <a:effectLst/>
                        </a:rPr>
                        <a:t>Datasource</a:t>
                      </a:r>
                    </a:p>
                  </a:txBody>
                  <a:tcPr marL="76200" marR="76200" marT="76200" marB="76200"/>
                </a:tc>
                <a:tc>
                  <a:txBody>
                    <a:bodyPr/>
                    <a:lstStyle/>
                    <a:p>
                      <a:pPr algn="l" fontAlgn="t"/>
                      <a:r>
                        <a:rPr lang="en-US" dirty="0">
                          <a:effectLst/>
                        </a:rPr>
                        <a:t>Implementation Class</a:t>
                      </a:r>
                    </a:p>
                  </a:txBody>
                  <a:tcPr marL="76200" marR="76200" marT="76200" marB="76200"/>
                </a:tc>
                <a:extLst>
                  <a:ext uri="{0D108BD9-81ED-4DB2-BD59-A6C34878D82A}">
                    <a16:rowId xmlns:a16="http://schemas.microsoft.com/office/drawing/2014/main" val="2296481671"/>
                  </a:ext>
                </a:extLst>
              </a:tr>
              <a:tr h="380712">
                <a:tc>
                  <a:txBody>
                    <a:bodyPr/>
                    <a:lstStyle/>
                    <a:p>
                      <a:pPr fontAlgn="t"/>
                      <a:r>
                        <a:rPr lang="en-US" dirty="0">
                          <a:effectLst/>
                        </a:rPr>
                        <a:t>XML</a:t>
                      </a:r>
                    </a:p>
                  </a:txBody>
                  <a:tcPr marL="76200" marR="76200" marT="76200" marB="76200"/>
                </a:tc>
                <a:tc>
                  <a:txBody>
                    <a:bodyPr/>
                    <a:lstStyle/>
                    <a:p>
                      <a:pPr fontAlgn="t"/>
                      <a:r>
                        <a:rPr lang="en-US" dirty="0" err="1">
                          <a:effectLst/>
                        </a:rPr>
                        <a:t>net.sf.jasperreports.engine.data.JRXmlDataSource</a:t>
                      </a:r>
                      <a:endParaRPr lang="en-US" dirty="0">
                        <a:effectLst/>
                      </a:endParaRPr>
                    </a:p>
                  </a:txBody>
                  <a:tcPr marL="76200" marR="76200" marT="76200" marB="76200"/>
                </a:tc>
                <a:extLst>
                  <a:ext uri="{0D108BD9-81ED-4DB2-BD59-A6C34878D82A}">
                    <a16:rowId xmlns:a16="http://schemas.microsoft.com/office/drawing/2014/main" val="174068571"/>
                  </a:ext>
                </a:extLst>
              </a:tr>
              <a:tr h="380712">
                <a:tc>
                  <a:txBody>
                    <a:bodyPr/>
                    <a:lstStyle/>
                    <a:p>
                      <a:pPr fontAlgn="t"/>
                      <a:r>
                        <a:rPr lang="en-US">
                          <a:effectLst/>
                        </a:rPr>
                        <a:t>CSV</a:t>
                      </a:r>
                    </a:p>
                  </a:txBody>
                  <a:tcPr marL="76200" marR="76200" marT="76200" marB="76200"/>
                </a:tc>
                <a:tc>
                  <a:txBody>
                    <a:bodyPr/>
                    <a:lstStyle/>
                    <a:p>
                      <a:pPr fontAlgn="t"/>
                      <a:r>
                        <a:rPr lang="en-US">
                          <a:effectLst/>
                        </a:rPr>
                        <a:t>net.sf.jasperreports.engine.data.JRCsvDataSource</a:t>
                      </a:r>
                    </a:p>
                  </a:txBody>
                  <a:tcPr marL="76200" marR="76200" marT="76200" marB="76200"/>
                </a:tc>
                <a:extLst>
                  <a:ext uri="{0D108BD9-81ED-4DB2-BD59-A6C34878D82A}">
                    <a16:rowId xmlns:a16="http://schemas.microsoft.com/office/drawing/2014/main" val="3504656700"/>
                  </a:ext>
                </a:extLst>
              </a:tr>
              <a:tr h="376017">
                <a:tc>
                  <a:txBody>
                    <a:bodyPr/>
                    <a:lstStyle/>
                    <a:p>
                      <a:pPr fontAlgn="t"/>
                      <a:r>
                        <a:rPr lang="en-US">
                          <a:effectLst/>
                        </a:rPr>
                        <a:t>XLS</a:t>
                      </a:r>
                    </a:p>
                  </a:txBody>
                  <a:tcPr marL="76200" marR="76200" marT="76200" marB="76200"/>
                </a:tc>
                <a:tc>
                  <a:txBody>
                    <a:bodyPr/>
                    <a:lstStyle/>
                    <a:p>
                      <a:pPr fontAlgn="t"/>
                      <a:r>
                        <a:rPr lang="en-US" dirty="0" err="1">
                          <a:effectLst/>
                        </a:rPr>
                        <a:t>net.sf.jasperreports.engine.data.JRXlsDataSource</a:t>
                      </a:r>
                      <a:endParaRPr lang="en-US" dirty="0">
                        <a:effectLst/>
                      </a:endParaRPr>
                    </a:p>
                  </a:txBody>
                  <a:tcPr marL="76200" marR="76200" marT="76200" marB="76200"/>
                </a:tc>
                <a:extLst>
                  <a:ext uri="{0D108BD9-81ED-4DB2-BD59-A6C34878D82A}">
                    <a16:rowId xmlns:a16="http://schemas.microsoft.com/office/drawing/2014/main" val="1862256883"/>
                  </a:ext>
                </a:extLst>
              </a:tr>
              <a:tr h="347920">
                <a:tc>
                  <a:txBody>
                    <a:bodyPr/>
                    <a:lstStyle/>
                    <a:p>
                      <a:pPr fontAlgn="t"/>
                      <a:r>
                        <a:rPr lang="en-US">
                          <a:effectLst/>
                        </a:rPr>
                        <a:t>Empty</a:t>
                      </a:r>
                    </a:p>
                  </a:txBody>
                  <a:tcPr marL="76200" marR="76200" marT="76200" marB="76200"/>
                </a:tc>
                <a:tc>
                  <a:txBody>
                    <a:bodyPr/>
                    <a:lstStyle/>
                    <a:p>
                      <a:pPr fontAlgn="t"/>
                      <a:r>
                        <a:rPr lang="en-US" dirty="0" err="1">
                          <a:effectLst/>
                        </a:rPr>
                        <a:t>net.sf.jasperreports.engine.JREmptyDataSource</a:t>
                      </a:r>
                      <a:endParaRPr lang="en-US" dirty="0">
                        <a:effectLst/>
                      </a:endParaRPr>
                    </a:p>
                  </a:txBody>
                  <a:tcPr marL="76200" marR="76200" marT="76200" marB="76200"/>
                </a:tc>
                <a:extLst>
                  <a:ext uri="{0D108BD9-81ED-4DB2-BD59-A6C34878D82A}">
                    <a16:rowId xmlns:a16="http://schemas.microsoft.com/office/drawing/2014/main" val="4152302543"/>
                  </a:ext>
                </a:extLst>
              </a:tr>
            </a:tbl>
          </a:graphicData>
        </a:graphic>
      </p:graphicFrame>
    </p:spTree>
    <p:extLst>
      <p:ext uri="{BB962C8B-B14F-4D97-AF65-F5344CB8AC3E}">
        <p14:creationId xmlns:p14="http://schemas.microsoft.com/office/powerpoint/2010/main" val="52947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2322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JDBC Data Sources</a:t>
            </a:r>
          </a:p>
          <a:p>
            <a:pPr marL="342900" indent="-342900" algn="l">
              <a:buClr>
                <a:srgbClr val="0070C0"/>
              </a:buClr>
              <a:buSzPct val="80000"/>
              <a:buFont typeface="Wingdings" pitchFamily="2" charset="2"/>
              <a:buChar char="u"/>
            </a:pPr>
            <a:r>
              <a:rPr lang="en-US" sz="1800" dirty="0">
                <a:solidFill>
                  <a:schemeClr val="tx1"/>
                </a:solidFill>
              </a:rPr>
              <a:t>Class </a:t>
            </a:r>
            <a:r>
              <a:rPr lang="en-US" sz="1800" b="1" dirty="0" err="1">
                <a:solidFill>
                  <a:schemeClr val="tx1"/>
                </a:solidFill>
              </a:rPr>
              <a:t>JRResultSetDataSource</a:t>
            </a:r>
            <a:r>
              <a:rPr lang="en-US" sz="1800" dirty="0">
                <a:solidFill>
                  <a:schemeClr val="tx1"/>
                </a:solidFill>
              </a:rPr>
              <a:t> craps a </a:t>
            </a:r>
            <a:r>
              <a:rPr lang="en-US" sz="1800" i="1" dirty="0" err="1">
                <a:solidFill>
                  <a:schemeClr val="tx1"/>
                </a:solidFill>
              </a:rPr>
              <a:t>java.sql.ResultSet</a:t>
            </a:r>
            <a:r>
              <a:rPr lang="en-US" sz="1800" dirty="0">
                <a:solidFill>
                  <a:schemeClr val="tx1"/>
                </a:solidFill>
              </a:rPr>
              <a:t> object. </a:t>
            </a:r>
          </a:p>
          <a:p>
            <a:pPr marL="342900" indent="-342900" algn="l">
              <a:buClr>
                <a:srgbClr val="0070C0"/>
              </a:buClr>
              <a:buSzPct val="80000"/>
              <a:buFont typeface="Wingdings" pitchFamily="2" charset="2"/>
              <a:buChar char="u"/>
            </a:pPr>
            <a:r>
              <a:rPr lang="en-US" sz="1800" dirty="0">
                <a:solidFill>
                  <a:schemeClr val="tx1"/>
                </a:solidFill>
              </a:rPr>
              <a:t>This is the most commonly used data source implementations when report data are extracted from a relational database. </a:t>
            </a:r>
          </a:p>
          <a:p>
            <a:pPr marL="342900" indent="-342900" algn="l">
              <a:buClr>
                <a:srgbClr val="0070C0"/>
              </a:buClr>
              <a:buSzPct val="80000"/>
              <a:buFont typeface="Wingdings" pitchFamily="2" charset="2"/>
              <a:buChar char="u"/>
            </a:pPr>
            <a:r>
              <a:rPr lang="en-US" sz="1800" dirty="0">
                <a:solidFill>
                  <a:schemeClr val="tx1"/>
                </a:solidFill>
              </a:rPr>
              <a:t>If a </a:t>
            </a:r>
            <a:r>
              <a:rPr lang="en-US" sz="1800" i="1" dirty="0" err="1">
                <a:solidFill>
                  <a:schemeClr val="tx1"/>
                </a:solidFill>
              </a:rPr>
              <a:t>java.sql.Connection</a:t>
            </a:r>
            <a:r>
              <a:rPr lang="en-US" sz="1800" dirty="0">
                <a:solidFill>
                  <a:schemeClr val="tx1"/>
                </a:solidFill>
              </a:rPr>
              <a:t> is passed to the engine instead, it executes first the related query and stores the returned </a:t>
            </a:r>
            <a:r>
              <a:rPr lang="en-US" sz="1800" i="1" dirty="0" err="1">
                <a:solidFill>
                  <a:schemeClr val="tx1"/>
                </a:solidFill>
              </a:rPr>
              <a:t>java.sql.ResultSet</a:t>
            </a:r>
            <a:r>
              <a:rPr lang="en-US" sz="1800" dirty="0">
                <a:solidFill>
                  <a:schemeClr val="tx1"/>
                </a:solidFill>
              </a:rPr>
              <a:t> object in a </a:t>
            </a:r>
            <a:r>
              <a:rPr lang="en-US" sz="1800" dirty="0" err="1">
                <a:solidFill>
                  <a:schemeClr val="tx1"/>
                </a:solidFill>
              </a:rPr>
              <a:t>JRResultSetDataSource</a:t>
            </a:r>
            <a:r>
              <a:rPr lang="en-US" sz="1800" dirty="0">
                <a:solidFill>
                  <a:schemeClr val="tx1"/>
                </a:solidFill>
              </a:rPr>
              <a:t> instance.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5073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JavaBean Data Sources</a:t>
            </a:r>
          </a:p>
          <a:p>
            <a:pPr marL="342900" indent="-342900" algn="l">
              <a:buClr>
                <a:srgbClr val="0070C0"/>
              </a:buClr>
              <a:buSzPct val="80000"/>
              <a:buFont typeface="Wingdings" pitchFamily="2" charset="2"/>
              <a:buChar char="u"/>
            </a:pPr>
            <a:r>
              <a:rPr lang="en-US" sz="1800" dirty="0">
                <a:solidFill>
                  <a:schemeClr val="tx1"/>
                </a:solidFill>
              </a:rPr>
              <a:t>Classes </a:t>
            </a:r>
            <a:r>
              <a:rPr lang="en-US" sz="1800" b="1" dirty="0" err="1">
                <a:solidFill>
                  <a:schemeClr val="tx1"/>
                </a:solidFill>
              </a:rPr>
              <a:t>JRBeanArrayDataSource</a:t>
            </a:r>
            <a:r>
              <a:rPr lang="en-US" sz="1800" dirty="0">
                <a:solidFill>
                  <a:schemeClr val="tx1"/>
                </a:solidFill>
              </a:rPr>
              <a:t> and </a:t>
            </a:r>
            <a:r>
              <a:rPr lang="en-US" sz="1800" b="1" dirty="0" err="1">
                <a:solidFill>
                  <a:schemeClr val="tx1"/>
                </a:solidFill>
              </a:rPr>
              <a:t>JRBeanCollectionDataSource</a:t>
            </a:r>
            <a:r>
              <a:rPr lang="en-US" sz="1800" dirty="0" err="1">
                <a:solidFill>
                  <a:schemeClr val="tx1"/>
                </a:solidFill>
              </a:rPr>
              <a:t>represent</a:t>
            </a:r>
            <a:r>
              <a:rPr lang="en-US" sz="1800" dirty="0">
                <a:solidFill>
                  <a:schemeClr val="tx1"/>
                </a:solidFill>
              </a:rPr>
              <a:t> implementations that can wrap arrays and collections of JavaBean objects. </a:t>
            </a:r>
          </a:p>
          <a:p>
            <a:pPr marL="342900" indent="-342900" algn="l">
              <a:buClr>
                <a:srgbClr val="0070C0"/>
              </a:buClr>
              <a:buSzPct val="80000"/>
              <a:buFont typeface="Wingdings" pitchFamily="2" charset="2"/>
              <a:buChar char="u"/>
            </a:pPr>
            <a:r>
              <a:rPr lang="en-US" sz="1800" dirty="0">
                <a:solidFill>
                  <a:schemeClr val="tx1"/>
                </a:solidFill>
              </a:rPr>
              <a:t>Each object inside the array or the collection will be seen as one record in this type of data source. </a:t>
            </a:r>
          </a:p>
          <a:p>
            <a:pPr marL="342900" indent="-342900" algn="l">
              <a:buClr>
                <a:srgbClr val="0070C0"/>
              </a:buClr>
              <a:buSzPct val="80000"/>
              <a:buFont typeface="Wingdings" pitchFamily="2" charset="2"/>
              <a:buChar char="u"/>
            </a:pPr>
            <a:r>
              <a:rPr lang="en-US" sz="1800" dirty="0">
                <a:solidFill>
                  <a:schemeClr val="tx1"/>
                </a:solidFill>
              </a:rPr>
              <a:t>The mapping between a particular JavaBean property and the corresponding report field is made by naming conventions. The name of the report field must be the same as the name of the JavaBean property as specified by the JavaBeans specifications.</a:t>
            </a:r>
          </a:p>
          <a:p>
            <a:pPr marL="342900" indent="-342900" algn="l">
              <a:buClr>
                <a:srgbClr val="0070C0"/>
              </a:buClr>
              <a:buSzPct val="80000"/>
              <a:buFont typeface="Wingdings" pitchFamily="2" charset="2"/>
              <a:buChar char="u"/>
            </a:pPr>
            <a:r>
              <a:rPr lang="en-US" sz="1800" b="1" dirty="0">
                <a:solidFill>
                  <a:schemeClr val="tx1"/>
                </a:solidFill>
              </a:rPr>
              <a:t>In all the examples of this tutorial, we have used </a:t>
            </a:r>
            <a:r>
              <a:rPr lang="en-US" sz="1800" b="1" dirty="0" err="1">
                <a:solidFill>
                  <a:schemeClr val="tx1"/>
                </a:solidFill>
              </a:rPr>
              <a:t>JRBeanCollectionDataSource</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40576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Data Source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6169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Map-based Data Sources</a:t>
            </a:r>
          </a:p>
          <a:p>
            <a:pPr marL="342900" indent="-342900" algn="l">
              <a:buClr>
                <a:srgbClr val="0070C0"/>
              </a:buClr>
              <a:buSzPct val="80000"/>
              <a:buFont typeface="Wingdings" pitchFamily="2" charset="2"/>
              <a:buChar char="u"/>
            </a:pPr>
            <a:r>
              <a:rPr lang="en-US" sz="1800" dirty="0">
                <a:solidFill>
                  <a:schemeClr val="tx1"/>
                </a:solidFill>
              </a:rPr>
              <a:t>The implementation classes </a:t>
            </a:r>
            <a:r>
              <a:rPr lang="en-US" sz="1800" b="1" dirty="0" err="1">
                <a:solidFill>
                  <a:schemeClr val="tx1"/>
                </a:solidFill>
              </a:rPr>
              <a:t>JRMapArrayDataSource</a:t>
            </a:r>
            <a:r>
              <a:rPr lang="en-US" sz="1800" b="1" dirty="0">
                <a:solidFill>
                  <a:schemeClr val="tx1"/>
                </a:solidFill>
              </a:rPr>
              <a:t> </a:t>
            </a:r>
            <a:r>
              <a:rPr lang="en-US" sz="1800" dirty="0">
                <a:solidFill>
                  <a:schemeClr val="tx1"/>
                </a:solidFill>
              </a:rPr>
              <a:t>and </a:t>
            </a:r>
            <a:r>
              <a:rPr lang="en-US" sz="1800" b="1" dirty="0" err="1">
                <a:solidFill>
                  <a:schemeClr val="tx1"/>
                </a:solidFill>
              </a:rPr>
              <a:t>JRMapCollectionDataSource</a:t>
            </a:r>
            <a:r>
              <a:rPr lang="en-US" sz="1800" b="1" dirty="0">
                <a:solidFill>
                  <a:schemeClr val="tx1"/>
                </a:solidFill>
              </a:rPr>
              <a:t> </a:t>
            </a:r>
            <a:r>
              <a:rPr lang="en-US" sz="1800" dirty="0">
                <a:solidFill>
                  <a:schemeClr val="tx1"/>
                </a:solidFill>
              </a:rPr>
              <a:t>are useful if the parent application already stores the reporting data available in-memory as </a:t>
            </a:r>
            <a:r>
              <a:rPr lang="en-US" sz="1800" i="1" dirty="0" err="1">
                <a:solidFill>
                  <a:schemeClr val="tx1"/>
                </a:solidFill>
              </a:rPr>
              <a:t>java.util.Map</a:t>
            </a:r>
            <a:r>
              <a:rPr lang="en-US" sz="1800" i="1" dirty="0">
                <a:solidFill>
                  <a:schemeClr val="tx1"/>
                </a:solidFill>
              </a:rPr>
              <a:t> objects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Each Map object in the wrapped array or collection is considered a virtual record in the data source, and the value of each report field is extracted from the map using the report field named as the key.</a:t>
            </a:r>
          </a:p>
          <a:p>
            <a:pPr marL="342900" indent="-342900" algn="l">
              <a:buClr>
                <a:srgbClr val="0070C0"/>
              </a:buClr>
              <a:buSzPct val="80000"/>
              <a:buFont typeface="Wingdings" pitchFamily="2" charset="2"/>
              <a:buChar char="u"/>
            </a:pPr>
            <a:r>
              <a:rPr lang="en-US" sz="1800" b="1" dirty="0" err="1">
                <a:solidFill>
                  <a:schemeClr val="tx1"/>
                </a:solidFill>
              </a:rPr>
              <a:t>TableModel</a:t>
            </a:r>
            <a:r>
              <a:rPr lang="en-US" sz="1800" b="1" dirty="0">
                <a:solidFill>
                  <a:schemeClr val="tx1"/>
                </a:solidFill>
              </a:rPr>
              <a:t> Data Sources</a:t>
            </a:r>
          </a:p>
          <a:p>
            <a:pPr marL="342900" indent="-342900" algn="l">
              <a:buClr>
                <a:srgbClr val="0070C0"/>
              </a:buClr>
              <a:buSzPct val="80000"/>
              <a:buFont typeface="Wingdings" pitchFamily="2" charset="2"/>
              <a:buChar char="u"/>
            </a:pPr>
            <a:r>
              <a:rPr lang="en-US" sz="1800" dirty="0">
                <a:solidFill>
                  <a:schemeClr val="tx1"/>
                </a:solidFill>
              </a:rPr>
              <a:t>In many client-side applications, data is displayed in tabular format. </a:t>
            </a:r>
          </a:p>
          <a:p>
            <a:pPr marL="342900" indent="-342900" algn="l">
              <a:buClr>
                <a:srgbClr val="0070C0"/>
              </a:buClr>
              <a:buSzPct val="80000"/>
              <a:buFont typeface="Wingdings" pitchFamily="2" charset="2"/>
              <a:buChar char="u"/>
            </a:pPr>
            <a:r>
              <a:rPr lang="en-US" sz="1800" dirty="0">
                <a:solidFill>
                  <a:schemeClr val="tx1"/>
                </a:solidFill>
              </a:rPr>
              <a:t>A common requirement in many applications is to allow the user to print this tabular format as a report. Implementation class </a:t>
            </a:r>
            <a:r>
              <a:rPr lang="en-US" sz="1800" b="1" dirty="0" err="1">
                <a:solidFill>
                  <a:schemeClr val="tx1"/>
                </a:solidFill>
              </a:rPr>
              <a:t>JRTableModelDataSource</a:t>
            </a:r>
            <a:r>
              <a:rPr lang="en-US" sz="1800" b="1" dirty="0">
                <a:solidFill>
                  <a:schemeClr val="tx1"/>
                </a:solidFill>
              </a:rPr>
              <a:t> </a:t>
            </a:r>
            <a:r>
              <a:rPr lang="en-US" sz="1800" dirty="0">
                <a:solidFill>
                  <a:schemeClr val="tx1"/>
                </a:solidFill>
              </a:rPr>
              <a:t>makes the task of generating reports from tabular format trivial for Swing applications. </a:t>
            </a:r>
          </a:p>
          <a:p>
            <a:pPr marL="342900" indent="-342900" algn="l">
              <a:buClr>
                <a:srgbClr val="0070C0"/>
              </a:buClr>
              <a:buSzPct val="80000"/>
              <a:buFont typeface="Wingdings" pitchFamily="2" charset="2"/>
              <a:buChar char="u"/>
            </a:pPr>
            <a:r>
              <a:rPr lang="en-US" sz="1800" dirty="0">
                <a:solidFill>
                  <a:schemeClr val="tx1"/>
                </a:solidFill>
              </a:rPr>
              <a:t>This class wraps a </a:t>
            </a:r>
            <a:r>
              <a:rPr lang="en-US" sz="1800" dirty="0" err="1">
                <a:solidFill>
                  <a:schemeClr val="tx1"/>
                </a:solidFill>
              </a:rPr>
              <a:t>javax.swing.table.TableModel</a:t>
            </a:r>
            <a:r>
              <a:rPr lang="en-US" sz="1800" dirty="0">
                <a:solidFill>
                  <a:schemeClr val="tx1"/>
                </a:solidFill>
              </a:rPr>
              <a:t> object. </a:t>
            </a:r>
          </a:p>
          <a:p>
            <a:pPr marL="342900" indent="-342900" algn="l">
              <a:buClr>
                <a:srgbClr val="0070C0"/>
              </a:buClr>
              <a:buSzPct val="80000"/>
              <a:buFont typeface="Wingdings" pitchFamily="2" charset="2"/>
              <a:buChar char="u"/>
            </a:pPr>
            <a:r>
              <a:rPr lang="en-US" sz="1800" dirty="0">
                <a:solidFill>
                  <a:schemeClr val="tx1"/>
                </a:solidFill>
              </a:rPr>
              <a:t>Columns in the wrapped </a:t>
            </a:r>
            <a:r>
              <a:rPr lang="en-US" sz="1800" dirty="0" err="1">
                <a:solidFill>
                  <a:schemeClr val="tx1"/>
                </a:solidFill>
              </a:rPr>
              <a:t>TableModel</a:t>
            </a:r>
            <a:r>
              <a:rPr lang="en-US" sz="1800" dirty="0">
                <a:solidFill>
                  <a:schemeClr val="tx1"/>
                </a:solidFill>
              </a:rPr>
              <a:t> object can be accessed either by their names or by their 0-based indexes.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8591768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3931</TotalTime>
  <Words>835</Words>
  <Application>Microsoft Office PowerPoint</Application>
  <PresentationFormat>On-screen Show (4:3)</PresentationFormat>
  <Paragraphs>141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Menlo</vt:lpstr>
      <vt:lpstr>Wingdings</vt:lpstr>
      <vt:lpstr>Office 佈景主題</vt:lpstr>
      <vt:lpstr>11 Data Source</vt:lpstr>
      <vt:lpstr>11 Data Source</vt:lpstr>
      <vt:lpstr>11 Data Source</vt:lpstr>
      <vt:lpstr>11 Data Source</vt:lpstr>
      <vt:lpstr>11 Data Source</vt:lpstr>
      <vt:lpstr>11 Data Source</vt:lpstr>
      <vt:lpstr>11 Data Source</vt:lpstr>
      <vt:lpstr>11 Data Source</vt:lpstr>
      <vt:lpstr>11 Data Source</vt:lpstr>
      <vt:lpstr>11 Data Source</vt:lpstr>
      <vt:lpstr>11 Data Source</vt:lpstr>
      <vt:lpstr>11 Data Source</vt:lpstr>
      <vt:lpstr>11 Data Source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1286</cp:revision>
  <dcterms:created xsi:type="dcterms:W3CDTF">2018-09-28T16:40:41Z</dcterms:created>
  <dcterms:modified xsi:type="dcterms:W3CDTF">2018-12-24T05:55:10Z</dcterms:modified>
</cp:coreProperties>
</file>