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3" r:id="rId3"/>
    <p:sldId id="290" r:id="rId4"/>
    <p:sldId id="291" r:id="rId5"/>
    <p:sldId id="292" r:id="rId6"/>
    <p:sldId id="293" r:id="rId7"/>
    <p:sldId id="295" r:id="rId8"/>
    <p:sldId id="296" r:id="rId9"/>
    <p:sldId id="294" r:id="rId10"/>
    <p:sldId id="297" r:id="rId11"/>
    <p:sldId id="298" r:id="rId12"/>
    <p:sldId id="301" r:id="rId13"/>
    <p:sldId id="300" r:id="rId14"/>
    <p:sldId id="299" r:id="rId15"/>
    <p:sldId id="302" r:id="rId16"/>
    <p:sldId id="303" r:id="rId17"/>
    <p:sldId id="304" r:id="rId18"/>
    <p:sldId id="305" r:id="rId19"/>
    <p:sldId id="306" r:id="rId20"/>
    <p:sldId id="307" r:id="rId21"/>
    <p:sldId id="309" r:id="rId22"/>
    <p:sldId id="308" r:id="rId23"/>
    <p:sldId id="259" r:id="rId2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9626" autoAdjust="0"/>
  </p:normalViewPr>
  <p:slideViewPr>
    <p:cSldViewPr>
      <p:cViewPr varScale="1">
        <p:scale>
          <a:sx n="72" d="100"/>
          <a:sy n="72" d="100"/>
        </p:scale>
        <p:origin x="216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2018/12/24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2018/12/24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2018/12/24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2018/12/24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2018/12/24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2018/12/24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2018/12/24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2018/12/24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2018/12/24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2018/12/24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2018/12/24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2018/12/24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2018/12/24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tutorialspoint.com/jasper_reports/jasper_environment_setup.htm"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torialspoint.com/jasper_reports/jasper_report_designs.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utorialspoint.com/jasper_reports/jasper_report_designs.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 Field</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12.2 POJO DataBean.java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411760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4B2D4ED-F5DB-4A8A-A0C1-6A3008E26796}"/>
              </a:ext>
            </a:extLst>
          </p:cNvPr>
          <p:cNvPicPr>
            <a:picLocks noChangeAspect="1"/>
          </p:cNvPicPr>
          <p:nvPr/>
        </p:nvPicPr>
        <p:blipFill>
          <a:blip r:embed="rId2"/>
          <a:stretch>
            <a:fillRect/>
          </a:stretch>
        </p:blipFill>
        <p:spPr>
          <a:xfrm>
            <a:off x="1403648" y="2019346"/>
            <a:ext cx="5778264" cy="4567356"/>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12.2 JPOJO DataBean.java</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java codes for report filling remains </a:t>
            </a:r>
            <a:r>
              <a:rPr lang="en-US" sz="1800" b="1" dirty="0">
                <a:solidFill>
                  <a:schemeClr val="tx1"/>
                </a:solidFill>
              </a:rPr>
              <a:t>unchanged (No change).</a:t>
            </a:r>
            <a:r>
              <a:rPr lang="en-US" sz="1800" dirty="0">
                <a:solidFill>
                  <a:schemeClr val="tx1"/>
                </a:solidFill>
              </a:rPr>
              <a:t> </a:t>
            </a:r>
          </a:p>
          <a:p>
            <a:pPr marL="342900" indent="-342900" algn="l">
              <a:buClr>
                <a:srgbClr val="0070C0"/>
              </a:buClr>
              <a:buSzPct val="80000"/>
              <a:buFont typeface="Wingdings" pitchFamily="2" charset="2"/>
              <a:buChar char="u"/>
            </a:pPr>
            <a:r>
              <a:rPr lang="en-US" sz="1800" b="1" dirty="0">
                <a:solidFill>
                  <a:schemeClr val="tx1"/>
                </a:solidFill>
              </a:rPr>
              <a:t>C:\tools\jasperreports-5.0.1\test\src\com\tutorialspoint\JasperReportFill.java</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1542567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12.3 JasperReportFill.java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565945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12.3 POJO DataBean.java</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POJO DataBean.java remain </a:t>
            </a:r>
            <a:r>
              <a:rPr lang="en-US" sz="1800" b="1" dirty="0">
                <a:solidFill>
                  <a:schemeClr val="tx1"/>
                </a:solidFill>
              </a:rPr>
              <a:t>unchanged (No Change).</a:t>
            </a:r>
          </a:p>
          <a:p>
            <a:pPr marL="342900" indent="-342900" algn="l">
              <a:buClr>
                <a:srgbClr val="0070C0"/>
              </a:buClr>
              <a:buSzPct val="80000"/>
              <a:buFont typeface="Wingdings" pitchFamily="2" charset="2"/>
              <a:buChar char="u"/>
            </a:pPr>
            <a:r>
              <a:rPr lang="en-US" sz="1800" b="1" dirty="0">
                <a:solidFill>
                  <a:schemeClr val="tx1"/>
                </a:solidFill>
              </a:rPr>
              <a:t>C:\tools\jasperreports-5.0.1\test\src\com\tutorialspoint\DataBean.java</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F781F743-7818-4B00-8CC2-7CA1D83B6551}"/>
              </a:ext>
            </a:extLst>
          </p:cNvPr>
          <p:cNvPicPr>
            <a:picLocks noChangeAspect="1"/>
          </p:cNvPicPr>
          <p:nvPr/>
        </p:nvPicPr>
        <p:blipFill>
          <a:blip r:embed="rId2"/>
          <a:stretch>
            <a:fillRect/>
          </a:stretch>
        </p:blipFill>
        <p:spPr>
          <a:xfrm>
            <a:off x="1682536" y="2210609"/>
            <a:ext cx="5778928" cy="4647390"/>
          </a:xfrm>
          <a:prstGeom prst="rect">
            <a:avLst/>
          </a:prstGeom>
          <a:ln>
            <a:solidFill>
              <a:srgbClr val="C00000"/>
            </a:solidFill>
          </a:ln>
        </p:spPr>
      </p:pic>
    </p:spTree>
    <p:extLst>
      <p:ext uri="{BB962C8B-B14F-4D97-AF65-F5344CB8AC3E}">
        <p14:creationId xmlns:p14="http://schemas.microsoft.com/office/powerpoint/2010/main" val="1376247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12.4 DataBeanList.java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547845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12.4 DataBeanList.java</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POJO DataBeanList.java remain </a:t>
            </a:r>
            <a:r>
              <a:rPr lang="en-US" sz="1800" b="1" dirty="0">
                <a:solidFill>
                  <a:schemeClr val="tx1"/>
                </a:solidFill>
              </a:rPr>
              <a:t>unchanged (No Change).</a:t>
            </a:r>
          </a:p>
          <a:p>
            <a:pPr marL="342900" indent="-342900" algn="l">
              <a:buClr>
                <a:srgbClr val="0070C0"/>
              </a:buClr>
              <a:buSzPct val="80000"/>
              <a:buFont typeface="Wingdings" pitchFamily="2" charset="2"/>
              <a:buChar char="u"/>
            </a:pPr>
            <a:r>
              <a:rPr lang="en-US" sz="1800" b="1" dirty="0">
                <a:solidFill>
                  <a:schemeClr val="tx1"/>
                </a:solidFill>
              </a:rPr>
              <a:t>C:\tools\jasperreports-5.0.1\test\src\com\tutorialspoint\DataBeanList.java</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3AB68C87-D4BB-4338-AEE8-BFC3561260E6}"/>
              </a:ext>
            </a:extLst>
          </p:cNvPr>
          <p:cNvPicPr>
            <a:picLocks noChangeAspect="1"/>
          </p:cNvPicPr>
          <p:nvPr/>
        </p:nvPicPr>
        <p:blipFill>
          <a:blip r:embed="rId2"/>
          <a:stretch>
            <a:fillRect/>
          </a:stretch>
        </p:blipFill>
        <p:spPr>
          <a:xfrm>
            <a:off x="1501593" y="2127160"/>
            <a:ext cx="6168429" cy="4229190"/>
          </a:xfrm>
          <a:prstGeom prst="rect">
            <a:avLst/>
          </a:prstGeom>
          <a:ln>
            <a:solidFill>
              <a:srgbClr val="C00000"/>
            </a:solidFill>
          </a:ln>
        </p:spPr>
      </p:pic>
    </p:spTree>
    <p:extLst>
      <p:ext uri="{BB962C8B-B14F-4D97-AF65-F5344CB8AC3E}">
        <p14:creationId xmlns:p14="http://schemas.microsoft.com/office/powerpoint/2010/main" val="2872370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12.5 buildField.xml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3621759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12.5 buildField.xml</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Write buildField.xml  to call baseBuild.xml is picked from chapter 03 </a:t>
            </a:r>
            <a:r>
              <a:rPr lang="en-US" sz="1800" dirty="0">
                <a:solidFill>
                  <a:schemeClr val="tx1"/>
                </a:solidFill>
                <a:hlinkClick r:id="rId2">
                  <a:extLst>
                    <a:ext uri="{A12FA001-AC4F-418D-AE19-62706E023703}">
                      <ahyp:hlinkClr xmlns:ahyp="http://schemas.microsoft.com/office/drawing/2018/hyperlinkcolor" val="tx"/>
                    </a:ext>
                  </a:extLst>
                </a:hlinkClick>
              </a:rPr>
              <a:t>Environment Setup</a:t>
            </a:r>
            <a:r>
              <a:rPr lang="en-US" sz="1800" dirty="0">
                <a:solidFill>
                  <a:schemeClr val="tx1"/>
                </a:solidFill>
              </a:rPr>
              <a:t> and in test folder.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17</a:t>
            </a:fld>
            <a:endParaRPr lang="zh-TW" altLang="en-US"/>
          </a:p>
        </p:txBody>
      </p:sp>
      <p:pic>
        <p:nvPicPr>
          <p:cNvPr id="9" name="Picture 8">
            <a:extLst>
              <a:ext uri="{FF2B5EF4-FFF2-40B4-BE49-F238E27FC236}">
                <a16:creationId xmlns:a16="http://schemas.microsoft.com/office/drawing/2014/main" id="{7A849374-C864-44A0-92CB-AD3F253BD0A6}"/>
              </a:ext>
            </a:extLst>
          </p:cNvPr>
          <p:cNvPicPr>
            <a:picLocks noChangeAspect="1"/>
          </p:cNvPicPr>
          <p:nvPr/>
        </p:nvPicPr>
        <p:blipFill>
          <a:blip r:embed="rId3"/>
          <a:stretch>
            <a:fillRect/>
          </a:stretch>
        </p:blipFill>
        <p:spPr>
          <a:xfrm>
            <a:off x="1547664" y="2238296"/>
            <a:ext cx="6139355" cy="4145376"/>
          </a:xfrm>
          <a:prstGeom prst="rect">
            <a:avLst/>
          </a:prstGeom>
          <a:ln>
            <a:solidFill>
              <a:srgbClr val="C00000"/>
            </a:solidFill>
          </a:ln>
        </p:spPr>
      </p:pic>
    </p:spTree>
    <p:extLst>
      <p:ext uri="{BB962C8B-B14F-4D97-AF65-F5344CB8AC3E}">
        <p14:creationId xmlns:p14="http://schemas.microsoft.com/office/powerpoint/2010/main" val="2301210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12.6 exe_Field.bat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671756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12.6 exe_Field.bat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Write exe_Field.bat with command:</a:t>
            </a:r>
          </a:p>
          <a:p>
            <a:pPr marL="342900" indent="-342900" algn="l">
              <a:buClr>
                <a:srgbClr val="0070C0"/>
              </a:buClr>
              <a:buSzPct val="80000"/>
              <a:buFont typeface="Wingdings" pitchFamily="2" charset="2"/>
              <a:buChar char="u"/>
            </a:pPr>
            <a:r>
              <a:rPr lang="en-US" sz="1800" dirty="0">
                <a:solidFill>
                  <a:schemeClr val="tx1"/>
                </a:solidFill>
              </a:rPr>
              <a:t>ant -f buildField.xml -</a:t>
            </a:r>
            <a:r>
              <a:rPr lang="en-US" sz="1800" dirty="0" err="1">
                <a:solidFill>
                  <a:schemeClr val="tx1"/>
                </a:solidFill>
              </a:rPr>
              <a:t>Dmain</a:t>
            </a:r>
            <a:r>
              <a:rPr lang="en-US" sz="1800" dirty="0">
                <a:solidFill>
                  <a:schemeClr val="tx1"/>
                </a:solidFill>
              </a:rPr>
              <a:t>-class=</a:t>
            </a:r>
            <a:r>
              <a:rPr lang="en-US" sz="1800" dirty="0" err="1">
                <a:solidFill>
                  <a:schemeClr val="tx1"/>
                </a:solidFill>
              </a:rPr>
              <a:t>com.tutorialspoint.JasperReportFill</a:t>
            </a: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19</a:t>
            </a:fld>
            <a:endParaRPr lang="zh-TW" altLang="en-US"/>
          </a:p>
        </p:txBody>
      </p:sp>
      <p:pic>
        <p:nvPicPr>
          <p:cNvPr id="9" name="Picture 8">
            <a:extLst>
              <a:ext uri="{FF2B5EF4-FFF2-40B4-BE49-F238E27FC236}">
                <a16:creationId xmlns:a16="http://schemas.microsoft.com/office/drawing/2014/main" id="{CC27E4BB-F926-4A95-BC6E-852706BE8546}"/>
              </a:ext>
            </a:extLst>
          </p:cNvPr>
          <p:cNvPicPr>
            <a:picLocks noChangeAspect="1"/>
          </p:cNvPicPr>
          <p:nvPr/>
        </p:nvPicPr>
        <p:blipFill>
          <a:blip r:embed="rId2"/>
          <a:stretch>
            <a:fillRect/>
          </a:stretch>
        </p:blipFill>
        <p:spPr>
          <a:xfrm>
            <a:off x="1568605" y="2041582"/>
            <a:ext cx="5513940" cy="4191565"/>
          </a:xfrm>
          <a:prstGeom prst="rect">
            <a:avLst/>
          </a:prstGeom>
          <a:ln>
            <a:solidFill>
              <a:srgbClr val="C00000"/>
            </a:solidFill>
          </a:ln>
        </p:spPr>
      </p:pic>
    </p:spTree>
    <p:extLst>
      <p:ext uri="{BB962C8B-B14F-4D97-AF65-F5344CB8AC3E}">
        <p14:creationId xmlns:p14="http://schemas.microsoft.com/office/powerpoint/2010/main" val="520852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Field</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4802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discuss the Field in Design Phase. This chapter exercises Sort Field Example.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7" name="Rectangle 6">
            <a:extLst>
              <a:ext uri="{FF2B5EF4-FFF2-40B4-BE49-F238E27FC236}">
                <a16:creationId xmlns:a16="http://schemas.microsoft.com/office/drawing/2014/main" id="{62C24418-0855-47E1-B902-072A3B2E6424}"/>
              </a:ext>
            </a:extLst>
          </p:cNvPr>
          <p:cNvSpPr/>
          <p:nvPr/>
        </p:nvSpPr>
        <p:spPr>
          <a:xfrm>
            <a:off x="467544" y="2775117"/>
            <a:ext cx="3142095" cy="1196031"/>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Design Phase </a:t>
            </a:r>
          </a:p>
          <a:p>
            <a:pPr algn="ctr"/>
            <a:r>
              <a:rPr lang="en-US" b="1" dirty="0">
                <a:solidFill>
                  <a:schemeClr val="tx1"/>
                </a:solidFill>
              </a:rPr>
              <a:t>(Create JRXML File)</a:t>
            </a:r>
          </a:p>
        </p:txBody>
      </p:sp>
      <p:sp>
        <p:nvSpPr>
          <p:cNvPr id="8" name="Rectangle 7">
            <a:extLst>
              <a:ext uri="{FF2B5EF4-FFF2-40B4-BE49-F238E27FC236}">
                <a16:creationId xmlns:a16="http://schemas.microsoft.com/office/drawing/2014/main" id="{53DE751B-286A-43A0-B8E0-A6B7D782E49E}"/>
              </a:ext>
            </a:extLst>
          </p:cNvPr>
          <p:cNvSpPr/>
          <p:nvPr/>
        </p:nvSpPr>
        <p:spPr>
          <a:xfrm>
            <a:off x="457200" y="4774746"/>
            <a:ext cx="3175124"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Compile Phase </a:t>
            </a:r>
          </a:p>
          <a:p>
            <a:pPr algn="ctr"/>
            <a:r>
              <a:rPr lang="en-US" b="1" dirty="0">
                <a:solidFill>
                  <a:schemeClr val="tx1"/>
                </a:solidFill>
              </a:rPr>
              <a:t>(Compile JRXML to Jasper Template)</a:t>
            </a:r>
          </a:p>
        </p:txBody>
      </p:sp>
      <p:cxnSp>
        <p:nvCxnSpPr>
          <p:cNvPr id="10" name="Straight Arrow Connector 9">
            <a:extLst>
              <a:ext uri="{FF2B5EF4-FFF2-40B4-BE49-F238E27FC236}">
                <a16:creationId xmlns:a16="http://schemas.microsoft.com/office/drawing/2014/main" id="{7C684D41-4175-4E88-ABEE-FE0002D8308C}"/>
              </a:ext>
            </a:extLst>
          </p:cNvPr>
          <p:cNvCxnSpPr>
            <a:cxnSpLocks/>
            <a:stCxn id="7" idx="2"/>
            <a:endCxn id="8" idx="0"/>
          </p:cNvCxnSpPr>
          <p:nvPr/>
        </p:nvCxnSpPr>
        <p:spPr>
          <a:xfrm>
            <a:off x="2038592" y="3971148"/>
            <a:ext cx="6170" cy="8035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C6E8FFD-ECB2-4DEB-BC69-DDF787CDCA56}"/>
              </a:ext>
            </a:extLst>
          </p:cNvPr>
          <p:cNvSpPr/>
          <p:nvPr/>
        </p:nvSpPr>
        <p:spPr>
          <a:xfrm>
            <a:off x="4860032" y="2775117"/>
            <a:ext cx="3753532"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Execute Phase</a:t>
            </a:r>
          </a:p>
          <a:p>
            <a:pPr algn="ctr"/>
            <a:r>
              <a:rPr lang="en-US" b="1" dirty="0">
                <a:solidFill>
                  <a:schemeClr val="tx1"/>
                </a:solidFill>
              </a:rPr>
              <a:t>[Fill Jasper Template with Data to Generate Jasper Print File (</a:t>
            </a:r>
            <a:r>
              <a:rPr lang="en-US" b="1" dirty="0" err="1">
                <a:solidFill>
                  <a:schemeClr val="tx1"/>
                </a:solidFill>
              </a:rPr>
              <a:t>xxx.jrprint</a:t>
            </a:r>
            <a:r>
              <a:rPr lang="en-US" b="1" dirty="0">
                <a:solidFill>
                  <a:schemeClr val="tx1"/>
                </a:solidFill>
              </a:rPr>
              <a:t>)]</a:t>
            </a:r>
          </a:p>
        </p:txBody>
      </p:sp>
      <p:cxnSp>
        <p:nvCxnSpPr>
          <p:cNvPr id="13" name="Connector: Elbow 12">
            <a:extLst>
              <a:ext uri="{FF2B5EF4-FFF2-40B4-BE49-F238E27FC236}">
                <a16:creationId xmlns:a16="http://schemas.microsoft.com/office/drawing/2014/main" id="{BDE4FE03-0C12-4F7B-9DAD-CD31ABCDCE91}"/>
              </a:ext>
            </a:extLst>
          </p:cNvPr>
          <p:cNvCxnSpPr>
            <a:cxnSpLocks/>
            <a:stCxn id="8" idx="3"/>
            <a:endCxn id="11" idx="1"/>
          </p:cNvCxnSpPr>
          <p:nvPr/>
        </p:nvCxnSpPr>
        <p:spPr>
          <a:xfrm flipV="1">
            <a:off x="3632324" y="3333179"/>
            <a:ext cx="1227708" cy="1999629"/>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1E275AB-05E1-449D-86C7-D3074BE720FF}"/>
              </a:ext>
            </a:extLst>
          </p:cNvPr>
          <p:cNvSpPr/>
          <p:nvPr/>
        </p:nvSpPr>
        <p:spPr>
          <a:xfrm>
            <a:off x="4860032" y="4741982"/>
            <a:ext cx="3753532"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Export Phase</a:t>
            </a:r>
          </a:p>
          <a:p>
            <a:pPr algn="ctr"/>
            <a:r>
              <a:rPr lang="en-US" b="1" dirty="0">
                <a:solidFill>
                  <a:schemeClr val="tx1"/>
                </a:solidFill>
              </a:rPr>
              <a:t>[Export the Report to Any Specified Format]</a:t>
            </a:r>
          </a:p>
        </p:txBody>
      </p:sp>
      <p:cxnSp>
        <p:nvCxnSpPr>
          <p:cNvPr id="24" name="Straight Arrow Connector 23">
            <a:extLst>
              <a:ext uri="{FF2B5EF4-FFF2-40B4-BE49-F238E27FC236}">
                <a16:creationId xmlns:a16="http://schemas.microsoft.com/office/drawing/2014/main" id="{B6FE26A2-FC5B-4CFD-A0E8-8EF5A6F7FE26}"/>
              </a:ext>
            </a:extLst>
          </p:cNvPr>
          <p:cNvCxnSpPr>
            <a:cxnSpLocks/>
            <a:stCxn id="11" idx="2"/>
            <a:endCxn id="23" idx="0"/>
          </p:cNvCxnSpPr>
          <p:nvPr/>
        </p:nvCxnSpPr>
        <p:spPr>
          <a:xfrm>
            <a:off x="6736798" y="3891240"/>
            <a:ext cx="0" cy="8507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77760B9-878D-40E9-A0D2-6E3FEF7F353B}"/>
              </a:ext>
            </a:extLst>
          </p:cNvPr>
          <p:cNvSpPr/>
          <p:nvPr/>
        </p:nvSpPr>
        <p:spPr>
          <a:xfrm>
            <a:off x="323528" y="2626097"/>
            <a:ext cx="3591209" cy="165178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12.7 Run exe_Field.bat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253408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12.7 Run exe_Field.bat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Run exe_Field.bat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CA6C8E75-DA47-4557-80DD-A9F91CE9D1D5}"/>
              </a:ext>
            </a:extLst>
          </p:cNvPr>
          <p:cNvPicPr>
            <a:picLocks noChangeAspect="1"/>
          </p:cNvPicPr>
          <p:nvPr/>
        </p:nvPicPr>
        <p:blipFill>
          <a:blip r:embed="rId2"/>
          <a:stretch>
            <a:fillRect/>
          </a:stretch>
        </p:blipFill>
        <p:spPr>
          <a:xfrm>
            <a:off x="1043608" y="1916832"/>
            <a:ext cx="6623720" cy="3472166"/>
          </a:xfrm>
          <a:prstGeom prst="rect">
            <a:avLst/>
          </a:prstGeom>
          <a:ln>
            <a:solidFill>
              <a:srgbClr val="C00000"/>
            </a:solidFill>
          </a:ln>
        </p:spPr>
      </p:pic>
    </p:spTree>
    <p:extLst>
      <p:ext uri="{BB962C8B-B14F-4D97-AF65-F5344CB8AC3E}">
        <p14:creationId xmlns:p14="http://schemas.microsoft.com/office/powerpoint/2010/main" val="4271410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12.7 Run exe_Field.bat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Sort Field Country in Descendent.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22</a:t>
            </a:fld>
            <a:endParaRPr lang="zh-TW" altLang="en-US"/>
          </a:p>
        </p:txBody>
      </p:sp>
      <p:pic>
        <p:nvPicPr>
          <p:cNvPr id="8" name="Picture 7">
            <a:extLst>
              <a:ext uri="{FF2B5EF4-FFF2-40B4-BE49-F238E27FC236}">
                <a16:creationId xmlns:a16="http://schemas.microsoft.com/office/drawing/2014/main" id="{9FF62D13-4179-4F3F-91CF-EDFA31AF8FD8}"/>
              </a:ext>
            </a:extLst>
          </p:cNvPr>
          <p:cNvPicPr>
            <a:picLocks noChangeAspect="1"/>
          </p:cNvPicPr>
          <p:nvPr/>
        </p:nvPicPr>
        <p:blipFill>
          <a:blip r:embed="rId2"/>
          <a:stretch>
            <a:fillRect/>
          </a:stretch>
        </p:blipFill>
        <p:spPr>
          <a:xfrm>
            <a:off x="1331640" y="1855075"/>
            <a:ext cx="5868144" cy="4322331"/>
          </a:xfrm>
          <a:prstGeom prst="rect">
            <a:avLst/>
          </a:prstGeom>
          <a:ln>
            <a:solidFill>
              <a:srgbClr val="C00000"/>
            </a:solidFill>
          </a:ln>
        </p:spPr>
      </p:pic>
      <p:sp>
        <p:nvSpPr>
          <p:cNvPr id="9" name="Rectangle 8">
            <a:extLst>
              <a:ext uri="{FF2B5EF4-FFF2-40B4-BE49-F238E27FC236}">
                <a16:creationId xmlns:a16="http://schemas.microsoft.com/office/drawing/2014/main" id="{8856025E-7FB5-4213-90B5-68A04935EC8F}"/>
              </a:ext>
            </a:extLst>
          </p:cNvPr>
          <p:cNvSpPr/>
          <p:nvPr/>
        </p:nvSpPr>
        <p:spPr>
          <a:xfrm>
            <a:off x="5364088" y="2996952"/>
            <a:ext cx="936104" cy="10081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1860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2018/12/24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Field</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23042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Field?</a:t>
            </a:r>
          </a:p>
          <a:p>
            <a:pPr marL="342900" indent="-342900" algn="l">
              <a:buClr>
                <a:srgbClr val="0070C0"/>
              </a:buClr>
              <a:buSzPct val="80000"/>
              <a:buFont typeface="Wingdings" pitchFamily="2" charset="2"/>
              <a:buChar char="u"/>
            </a:pPr>
            <a:r>
              <a:rPr lang="en-US" sz="1800" b="1" dirty="0">
                <a:solidFill>
                  <a:schemeClr val="tx1"/>
                </a:solidFill>
              </a:rPr>
              <a:t>Report fields are elements represent mapping of data between </a:t>
            </a:r>
            <a:r>
              <a:rPr lang="en-US" sz="1800" b="1" dirty="0" err="1">
                <a:solidFill>
                  <a:schemeClr val="tx1"/>
                </a:solidFill>
              </a:rPr>
              <a:t>datasource</a:t>
            </a:r>
            <a:r>
              <a:rPr lang="en-US" sz="1800" b="1" dirty="0">
                <a:solidFill>
                  <a:schemeClr val="tx1"/>
                </a:solidFill>
              </a:rPr>
              <a:t> and report template</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Fields can be combined in the report expressions to obtain the desired output. </a:t>
            </a:r>
          </a:p>
          <a:p>
            <a:pPr marL="342900" indent="-342900" algn="l">
              <a:buClr>
                <a:srgbClr val="0070C0"/>
              </a:buClr>
              <a:buSzPct val="80000"/>
              <a:buFont typeface="Wingdings" pitchFamily="2" charset="2"/>
              <a:buChar char="u"/>
            </a:pPr>
            <a:r>
              <a:rPr lang="en-US" sz="1800" dirty="0">
                <a:solidFill>
                  <a:schemeClr val="tx1"/>
                </a:solidFill>
              </a:rPr>
              <a:t>A report template can contain zero or more &lt;field&gt; elements. </a:t>
            </a:r>
          </a:p>
          <a:p>
            <a:pPr marL="342900" indent="-342900" algn="l">
              <a:buClr>
                <a:srgbClr val="0070C0"/>
              </a:buClr>
              <a:buSzPct val="80000"/>
              <a:buFont typeface="Wingdings" pitchFamily="2" charset="2"/>
              <a:buChar char="u"/>
            </a:pPr>
            <a:r>
              <a:rPr lang="en-US" sz="1800" dirty="0">
                <a:solidFill>
                  <a:schemeClr val="tx1"/>
                </a:solidFill>
              </a:rPr>
              <a:t>When declaring report fields, the data source should supply data corresponding to all the fields defined in the report template.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697822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Field</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Field Declaration</a:t>
            </a:r>
          </a:p>
          <a:p>
            <a:pPr marL="342900" indent="-342900" algn="l">
              <a:buClr>
                <a:srgbClr val="0070C0"/>
              </a:buClr>
              <a:buSzPct val="80000"/>
              <a:buFont typeface="Wingdings" pitchFamily="2" charset="2"/>
              <a:buChar char="u"/>
            </a:pPr>
            <a:r>
              <a:rPr lang="en-US" sz="1800" dirty="0">
                <a:solidFill>
                  <a:schemeClr val="tx1"/>
                </a:solidFill>
              </a:rPr>
              <a:t>Field declaration is done as shown below: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7" name="副標題 2">
            <a:extLst>
              <a:ext uri="{FF2B5EF4-FFF2-40B4-BE49-F238E27FC236}">
                <a16:creationId xmlns:a16="http://schemas.microsoft.com/office/drawing/2014/main" id="{91B2B565-2AC9-427D-AAA6-2BBD6D69EF82}"/>
              </a:ext>
            </a:extLst>
          </p:cNvPr>
          <p:cNvSpPr txBox="1">
            <a:spLocks/>
          </p:cNvSpPr>
          <p:nvPr/>
        </p:nvSpPr>
        <p:spPr>
          <a:xfrm>
            <a:off x="899592" y="2217151"/>
            <a:ext cx="7632848" cy="404246"/>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800" dirty="0">
                <a:solidFill>
                  <a:srgbClr val="000088"/>
                </a:solidFill>
                <a:latin typeface="Menlo"/>
              </a:rPr>
              <a:t>&lt;field</a:t>
            </a:r>
            <a:r>
              <a:rPr lang="en-US" altLang="en-US" sz="1800" dirty="0">
                <a:solidFill>
                  <a:srgbClr val="313131"/>
                </a:solidFill>
                <a:latin typeface="Menlo"/>
              </a:rPr>
              <a:t> </a:t>
            </a:r>
            <a:r>
              <a:rPr lang="en-US" altLang="en-US" sz="1800" dirty="0">
                <a:solidFill>
                  <a:srgbClr val="7F0055"/>
                </a:solidFill>
                <a:latin typeface="Menlo"/>
              </a:rPr>
              <a:t>name</a:t>
            </a:r>
            <a:r>
              <a:rPr lang="en-US" altLang="en-US" sz="1800" dirty="0">
                <a:solidFill>
                  <a:srgbClr val="313131"/>
                </a:solidFill>
                <a:latin typeface="Menlo"/>
              </a:rPr>
              <a:t> </a:t>
            </a:r>
            <a:r>
              <a:rPr lang="en-US" altLang="en-US" sz="1800" dirty="0">
                <a:solidFill>
                  <a:srgbClr val="666600"/>
                </a:solidFill>
                <a:latin typeface="Menlo"/>
              </a:rPr>
              <a:t>=</a:t>
            </a:r>
            <a:r>
              <a:rPr lang="en-US" altLang="en-US" sz="1800" dirty="0">
                <a:solidFill>
                  <a:srgbClr val="313131"/>
                </a:solidFill>
                <a:latin typeface="Menlo"/>
              </a:rPr>
              <a:t> </a:t>
            </a:r>
            <a:r>
              <a:rPr lang="en-US" altLang="en-US" sz="1800" dirty="0">
                <a:solidFill>
                  <a:srgbClr val="008800"/>
                </a:solidFill>
                <a:latin typeface="Menlo"/>
              </a:rPr>
              <a:t>"</a:t>
            </a:r>
            <a:r>
              <a:rPr lang="en-US" altLang="en-US" sz="1800" dirty="0" err="1">
                <a:solidFill>
                  <a:srgbClr val="008800"/>
                </a:solidFill>
                <a:latin typeface="Menlo"/>
              </a:rPr>
              <a:t>FieldName</a:t>
            </a:r>
            <a:r>
              <a:rPr lang="en-US" altLang="en-US" sz="1800" dirty="0">
                <a:solidFill>
                  <a:srgbClr val="008800"/>
                </a:solidFill>
                <a:latin typeface="Menlo"/>
              </a:rPr>
              <a:t>"</a:t>
            </a:r>
            <a:r>
              <a:rPr lang="en-US" altLang="en-US" sz="1800" dirty="0">
                <a:solidFill>
                  <a:srgbClr val="313131"/>
                </a:solidFill>
                <a:latin typeface="Menlo"/>
              </a:rPr>
              <a:t> </a:t>
            </a:r>
            <a:r>
              <a:rPr lang="en-US" altLang="en-US" sz="1800" dirty="0">
                <a:solidFill>
                  <a:srgbClr val="7F0055"/>
                </a:solidFill>
                <a:latin typeface="Menlo"/>
              </a:rPr>
              <a:t>class</a:t>
            </a:r>
            <a:r>
              <a:rPr lang="en-US" altLang="en-US" sz="1800" dirty="0">
                <a:solidFill>
                  <a:srgbClr val="313131"/>
                </a:solidFill>
                <a:latin typeface="Menlo"/>
              </a:rPr>
              <a:t> </a:t>
            </a:r>
            <a:r>
              <a:rPr lang="en-US" altLang="en-US" sz="1800" dirty="0">
                <a:solidFill>
                  <a:srgbClr val="666600"/>
                </a:solidFill>
                <a:latin typeface="Menlo"/>
              </a:rPr>
              <a:t>=</a:t>
            </a:r>
            <a:r>
              <a:rPr lang="en-US" altLang="en-US" sz="1800" dirty="0">
                <a:solidFill>
                  <a:srgbClr val="313131"/>
                </a:solidFill>
                <a:latin typeface="Menlo"/>
              </a:rPr>
              <a:t> </a:t>
            </a:r>
            <a:r>
              <a:rPr lang="en-US" altLang="en-US" sz="1800" dirty="0">
                <a:solidFill>
                  <a:srgbClr val="008800"/>
                </a:solidFill>
                <a:latin typeface="Menlo"/>
              </a:rPr>
              <a:t>"</a:t>
            </a:r>
            <a:r>
              <a:rPr lang="en-US" altLang="en-US" sz="1800" dirty="0" err="1">
                <a:solidFill>
                  <a:srgbClr val="008800"/>
                </a:solidFill>
                <a:latin typeface="Menlo"/>
              </a:rPr>
              <a:t>java.lang.String</a:t>
            </a:r>
            <a:r>
              <a:rPr lang="en-US" altLang="en-US" sz="1800" dirty="0">
                <a:solidFill>
                  <a:srgbClr val="008800"/>
                </a:solidFill>
                <a:latin typeface="Menlo"/>
              </a:rPr>
              <a:t>"</a:t>
            </a:r>
            <a:r>
              <a:rPr lang="en-US" altLang="en-US" sz="1800" dirty="0">
                <a:solidFill>
                  <a:srgbClr val="000088"/>
                </a:solidFill>
                <a:latin typeface="Menlo"/>
              </a:rPr>
              <a:t>/&gt;</a:t>
            </a:r>
            <a:r>
              <a:rPr lang="en-US" altLang="en-US" sz="1800" dirty="0">
                <a:solidFill>
                  <a:schemeClr val="tx1"/>
                </a:solidFill>
              </a:rPr>
              <a:t> </a:t>
            </a:r>
            <a:r>
              <a:rPr lang="en-US" sz="1800" dirty="0">
                <a:solidFill>
                  <a:schemeClr val="tx1"/>
                </a:solidFill>
              </a:rPr>
              <a:t> </a:t>
            </a:r>
          </a:p>
        </p:txBody>
      </p:sp>
      <p:sp>
        <p:nvSpPr>
          <p:cNvPr id="8" name="Rectangle 1">
            <a:extLst>
              <a:ext uri="{FF2B5EF4-FFF2-40B4-BE49-F238E27FC236}">
                <a16:creationId xmlns:a16="http://schemas.microsoft.com/office/drawing/2014/main" id="{4395AB98-D3FA-4F17-AF38-9A8B85C4CF67}"/>
              </a:ext>
            </a:extLst>
          </p:cNvPr>
          <p:cNvSpPr>
            <a:spLocks noChangeArrowheads="1"/>
          </p:cNvSpPr>
          <p:nvPr/>
        </p:nvSpPr>
        <p:spPr bwMode="auto">
          <a:xfrm>
            <a:off x="0" y="9975"/>
            <a:ext cx="65" cy="4372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副標題 2">
            <a:extLst>
              <a:ext uri="{FF2B5EF4-FFF2-40B4-BE49-F238E27FC236}">
                <a16:creationId xmlns:a16="http://schemas.microsoft.com/office/drawing/2014/main" id="{04A5D7D8-9093-4118-80B6-AB0D0F4FB4EA}"/>
              </a:ext>
            </a:extLst>
          </p:cNvPr>
          <p:cNvSpPr txBox="1">
            <a:spLocks/>
          </p:cNvSpPr>
          <p:nvPr/>
        </p:nvSpPr>
        <p:spPr>
          <a:xfrm>
            <a:off x="467544" y="2777700"/>
            <a:ext cx="8352928" cy="273953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The Name Attribute</a:t>
            </a:r>
          </a:p>
          <a:p>
            <a:pPr marL="342900" indent="-342900" algn="l">
              <a:buClr>
                <a:srgbClr val="0070C0"/>
              </a:buClr>
              <a:buSzPct val="80000"/>
              <a:buFont typeface="Wingdings" pitchFamily="2" charset="2"/>
              <a:buChar char="u"/>
            </a:pPr>
            <a:r>
              <a:rPr lang="en-US" sz="1800" dirty="0">
                <a:solidFill>
                  <a:schemeClr val="tx1"/>
                </a:solidFill>
              </a:rPr>
              <a:t>The </a:t>
            </a:r>
            <a:r>
              <a:rPr lang="en-US" sz="1800" i="1" dirty="0">
                <a:solidFill>
                  <a:schemeClr val="tx1"/>
                </a:solidFill>
              </a:rPr>
              <a:t>name</a:t>
            </a:r>
            <a:r>
              <a:rPr lang="en-US" sz="1800" dirty="0">
                <a:solidFill>
                  <a:schemeClr val="tx1"/>
                </a:solidFill>
              </a:rPr>
              <a:t> attribute of the &lt;field&gt; element is mandatory. It references the field in report expressions by name.</a:t>
            </a:r>
          </a:p>
          <a:p>
            <a:pPr marL="342900" indent="-342900" algn="l">
              <a:buClr>
                <a:srgbClr val="0070C0"/>
              </a:buClr>
              <a:buSzPct val="80000"/>
              <a:buFont typeface="Wingdings" pitchFamily="2" charset="2"/>
              <a:buChar char="u"/>
            </a:pPr>
            <a:r>
              <a:rPr lang="en-US" sz="1800" b="1" dirty="0">
                <a:solidFill>
                  <a:schemeClr val="tx1"/>
                </a:solidFill>
              </a:rPr>
              <a:t>The Class Attribute</a:t>
            </a:r>
          </a:p>
          <a:p>
            <a:pPr marL="342900" indent="-342900" algn="l">
              <a:buClr>
                <a:srgbClr val="0070C0"/>
              </a:buClr>
              <a:buSzPct val="80000"/>
              <a:buFont typeface="Wingdings" pitchFamily="2" charset="2"/>
              <a:buChar char="u"/>
            </a:pPr>
            <a:r>
              <a:rPr lang="en-US" sz="1800" dirty="0">
                <a:solidFill>
                  <a:schemeClr val="tx1"/>
                </a:solidFill>
              </a:rPr>
              <a:t>The </a:t>
            </a:r>
            <a:r>
              <a:rPr lang="en-US" sz="1800" i="1" dirty="0">
                <a:solidFill>
                  <a:schemeClr val="tx1"/>
                </a:solidFill>
              </a:rPr>
              <a:t>class</a:t>
            </a:r>
            <a:r>
              <a:rPr lang="en-US" sz="1800" dirty="0">
                <a:solidFill>
                  <a:schemeClr val="tx1"/>
                </a:solidFill>
              </a:rPr>
              <a:t> attribute specifies the class name for the field values. Its default value is </a:t>
            </a:r>
            <a:r>
              <a:rPr lang="en-US" sz="1800" i="1" dirty="0" err="1">
                <a:solidFill>
                  <a:schemeClr val="tx1"/>
                </a:solidFill>
              </a:rPr>
              <a:t>java.lang.String</a:t>
            </a:r>
            <a:r>
              <a:rPr lang="en-US" sz="1800" dirty="0">
                <a:solidFill>
                  <a:schemeClr val="tx1"/>
                </a:solidFill>
              </a:rPr>
              <a:t>. This can be changed to any class available at runtime. Irrespective of the type of a report field, the engine takes care of casting in the report expressions in which the $F{} token is used, hence making manual casts unnecessary.</a:t>
            </a:r>
          </a:p>
        </p:txBody>
      </p:sp>
    </p:spTree>
    <p:extLst>
      <p:ext uri="{BB962C8B-B14F-4D97-AF65-F5344CB8AC3E}">
        <p14:creationId xmlns:p14="http://schemas.microsoft.com/office/powerpoint/2010/main" val="4062931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Field</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20882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Field Description</a:t>
            </a:r>
          </a:p>
          <a:p>
            <a:pPr marL="342900" indent="-342900" algn="l">
              <a:buClr>
                <a:srgbClr val="0070C0"/>
              </a:buClr>
              <a:buSzPct val="80000"/>
              <a:buFont typeface="Wingdings" pitchFamily="2" charset="2"/>
              <a:buChar char="u"/>
            </a:pPr>
            <a:r>
              <a:rPr lang="en-US" sz="1800" dirty="0">
                <a:solidFill>
                  <a:schemeClr val="tx1"/>
                </a:solidFill>
              </a:rPr>
              <a:t>The &lt;</a:t>
            </a:r>
            <a:r>
              <a:rPr lang="en-US" sz="1800" dirty="0" err="1">
                <a:solidFill>
                  <a:schemeClr val="tx1"/>
                </a:solidFill>
              </a:rPr>
              <a:t>fieldDesciption</a:t>
            </a:r>
            <a:r>
              <a:rPr lang="en-US" sz="1800" dirty="0">
                <a:solidFill>
                  <a:schemeClr val="tx1"/>
                </a:solidFill>
              </a:rPr>
              <a:t>&gt; element is an optional element. This is very useful when implementing a custom data source. For example, we can store a key or some information, by which we can retrieve the value of field from the custom data source at runtime. By using the &lt;</a:t>
            </a:r>
            <a:r>
              <a:rPr lang="en-US" sz="1800" dirty="0" err="1">
                <a:solidFill>
                  <a:schemeClr val="tx1"/>
                </a:solidFill>
              </a:rPr>
              <a:t>fieldDesciption</a:t>
            </a:r>
            <a:r>
              <a:rPr lang="en-US" sz="1800" dirty="0">
                <a:solidFill>
                  <a:schemeClr val="tx1"/>
                </a:solidFill>
              </a:rPr>
              <a:t>&gt; element instead of the field name, you can easily overcome restrictions of field-naming conventions when retrieving the field values from the data source.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1351493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Field</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0474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Field Description</a:t>
            </a:r>
          </a:p>
          <a:p>
            <a:pPr marL="342900" indent="-342900" algn="l">
              <a:buClr>
                <a:srgbClr val="0070C0"/>
              </a:buClr>
              <a:buSzPct val="80000"/>
              <a:buFont typeface="Wingdings" pitchFamily="2" charset="2"/>
              <a:buChar char="u"/>
            </a:pPr>
            <a:r>
              <a:rPr lang="en-US" sz="1800" dirty="0">
                <a:solidFill>
                  <a:schemeClr val="tx1"/>
                </a:solidFill>
              </a:rPr>
              <a:t>Following is a piece of code from our existing JRXML file (Chapter 05: </a:t>
            </a:r>
            <a:r>
              <a:rPr lang="en-US" sz="1800" dirty="0">
                <a:solidFill>
                  <a:schemeClr val="tx1"/>
                </a:solidFill>
                <a:hlinkClick r:id="rId2">
                  <a:extLst>
                    <a:ext uri="{A12FA001-AC4F-418D-AE19-62706E023703}">
                      <ahyp:hlinkClr xmlns:ahyp="http://schemas.microsoft.com/office/drawing/2018/hyperlinkcolor" val="tx"/>
                    </a:ext>
                  </a:extLst>
                </a:hlinkClick>
              </a:rPr>
              <a:t>Report Designs</a:t>
            </a:r>
            <a:r>
              <a:rPr lang="en-US" sz="1800" dirty="0">
                <a:solidFill>
                  <a:schemeClr val="tx1"/>
                </a:solidFill>
              </a:rPr>
              <a:t>). Here, we can see usage of </a:t>
            </a:r>
            <a:r>
              <a:rPr lang="en-US" sz="1800" b="1" i="1" dirty="0">
                <a:solidFill>
                  <a:schemeClr val="tx1"/>
                </a:solidFill>
              </a:rPr>
              <a:t>name</a:t>
            </a:r>
            <a:r>
              <a:rPr lang="en-US" sz="1800" dirty="0">
                <a:solidFill>
                  <a:schemeClr val="tx1"/>
                </a:solidFill>
              </a:rPr>
              <a:t>, </a:t>
            </a:r>
            <a:r>
              <a:rPr lang="en-US" sz="1800" b="1" i="1" dirty="0">
                <a:solidFill>
                  <a:schemeClr val="tx1"/>
                </a:solidFill>
              </a:rPr>
              <a:t>class</a:t>
            </a:r>
            <a:r>
              <a:rPr lang="en-US" sz="1800" dirty="0">
                <a:solidFill>
                  <a:schemeClr val="tx1"/>
                </a:solidFill>
              </a:rPr>
              <a:t>, and </a:t>
            </a:r>
            <a:r>
              <a:rPr lang="en-US" sz="1800" b="1" i="1" dirty="0" err="1">
                <a:solidFill>
                  <a:schemeClr val="tx1"/>
                </a:solidFill>
              </a:rPr>
              <a:t>fieldDescription</a:t>
            </a:r>
            <a:r>
              <a:rPr lang="en-US" sz="1800" b="1" i="1" dirty="0">
                <a:solidFill>
                  <a:schemeClr val="tx1"/>
                </a:solidFill>
              </a:rPr>
              <a:t> </a:t>
            </a:r>
            <a:r>
              <a:rPr lang="en-US" sz="1800" dirty="0">
                <a:solidFill>
                  <a:schemeClr val="tx1"/>
                </a:solidFill>
              </a:rPr>
              <a:t>elements.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10" name="副標題 2">
            <a:extLst>
              <a:ext uri="{FF2B5EF4-FFF2-40B4-BE49-F238E27FC236}">
                <a16:creationId xmlns:a16="http://schemas.microsoft.com/office/drawing/2014/main" id="{9C97747F-0A93-432C-BFCF-0EE1FF321C68}"/>
              </a:ext>
            </a:extLst>
          </p:cNvPr>
          <p:cNvSpPr txBox="1">
            <a:spLocks/>
          </p:cNvSpPr>
          <p:nvPr/>
        </p:nvSpPr>
        <p:spPr>
          <a:xfrm>
            <a:off x="755576" y="2565673"/>
            <a:ext cx="3960440" cy="1223367"/>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0" fontAlgn="base" hangingPunct="0">
              <a:spcBef>
                <a:spcPct val="0"/>
              </a:spcBef>
              <a:spcAft>
                <a:spcPct val="0"/>
              </a:spcAft>
            </a:pPr>
            <a:r>
              <a:rPr lang="en-US" altLang="en-US" sz="1200" dirty="0">
                <a:solidFill>
                  <a:srgbClr val="000088"/>
                </a:solidFill>
                <a:latin typeface="Menlo"/>
              </a:rPr>
              <a:t>&lt;field</a:t>
            </a:r>
            <a:r>
              <a:rPr lang="en-US" altLang="en-US" sz="1200" dirty="0">
                <a:solidFill>
                  <a:srgbClr val="313131"/>
                </a:solidFill>
                <a:latin typeface="Menlo"/>
              </a:rPr>
              <a:t> </a:t>
            </a:r>
            <a:r>
              <a:rPr lang="en-US" altLang="en-US" sz="1200" dirty="0">
                <a:solidFill>
                  <a:srgbClr val="7F0055"/>
                </a:solidFill>
                <a:latin typeface="Menlo"/>
              </a:rPr>
              <a:t>name</a:t>
            </a:r>
            <a:r>
              <a:rPr lang="en-US" altLang="en-US" sz="1200" dirty="0">
                <a:solidFill>
                  <a:srgbClr val="313131"/>
                </a:solidFill>
                <a:latin typeface="Menlo"/>
              </a:rPr>
              <a:t> </a:t>
            </a:r>
            <a:r>
              <a:rPr lang="en-US" altLang="en-US" sz="1200" dirty="0">
                <a:solidFill>
                  <a:srgbClr val="666600"/>
                </a:solidFill>
                <a:latin typeface="Menlo"/>
              </a:rPr>
              <a:t>=</a:t>
            </a:r>
            <a:r>
              <a:rPr lang="en-US" altLang="en-US" sz="1200" dirty="0">
                <a:solidFill>
                  <a:srgbClr val="313131"/>
                </a:solidFill>
                <a:latin typeface="Menlo"/>
              </a:rPr>
              <a:t> </a:t>
            </a:r>
            <a:r>
              <a:rPr lang="en-US" altLang="en-US" sz="1200" dirty="0">
                <a:solidFill>
                  <a:srgbClr val="008800"/>
                </a:solidFill>
                <a:latin typeface="Menlo"/>
              </a:rPr>
              <a:t>"country"</a:t>
            </a:r>
            <a:r>
              <a:rPr lang="en-US" altLang="en-US" sz="1200" dirty="0">
                <a:solidFill>
                  <a:srgbClr val="313131"/>
                </a:solidFill>
                <a:latin typeface="Menlo"/>
              </a:rPr>
              <a:t> </a:t>
            </a:r>
            <a:r>
              <a:rPr lang="en-US" altLang="en-US" sz="1200" dirty="0">
                <a:solidFill>
                  <a:srgbClr val="7F0055"/>
                </a:solidFill>
                <a:latin typeface="Menlo"/>
              </a:rPr>
              <a:t>class</a:t>
            </a:r>
            <a:r>
              <a:rPr lang="en-US" altLang="en-US" sz="1200" dirty="0">
                <a:solidFill>
                  <a:srgbClr val="313131"/>
                </a:solidFill>
                <a:latin typeface="Menlo"/>
              </a:rPr>
              <a:t> </a:t>
            </a:r>
            <a:r>
              <a:rPr lang="en-US" altLang="en-US" sz="1200" dirty="0">
                <a:solidFill>
                  <a:srgbClr val="666600"/>
                </a:solidFill>
                <a:latin typeface="Menlo"/>
              </a:rPr>
              <a:t>=</a:t>
            </a:r>
            <a:r>
              <a:rPr lang="en-US" altLang="en-US" sz="1200" dirty="0">
                <a:solidFill>
                  <a:srgbClr val="313131"/>
                </a:solidFill>
                <a:latin typeface="Menlo"/>
              </a:rPr>
              <a:t> </a:t>
            </a:r>
            <a:r>
              <a:rPr lang="en-US" altLang="en-US" sz="1200" dirty="0">
                <a:solidFill>
                  <a:srgbClr val="008800"/>
                </a:solidFill>
                <a:latin typeface="Menlo"/>
              </a:rPr>
              <a:t>"</a:t>
            </a:r>
            <a:r>
              <a:rPr lang="en-US" altLang="en-US" sz="1200" dirty="0" err="1">
                <a:solidFill>
                  <a:srgbClr val="008800"/>
                </a:solidFill>
                <a:latin typeface="Menlo"/>
              </a:rPr>
              <a:t>java.lang.String</a:t>
            </a:r>
            <a:r>
              <a:rPr lang="en-US" altLang="en-US" sz="1200" dirty="0">
                <a:solidFill>
                  <a:srgbClr val="008800"/>
                </a:solidFill>
                <a:latin typeface="Menlo"/>
              </a:rPr>
              <a:t>"</a:t>
            </a:r>
            <a:r>
              <a:rPr lang="en-US" altLang="en-US" sz="1200" dirty="0">
                <a:solidFill>
                  <a:srgbClr val="000088"/>
                </a:solidFill>
                <a:latin typeface="Menlo"/>
              </a:rPr>
              <a:t>&gt;</a:t>
            </a:r>
            <a:r>
              <a:rPr lang="en-US" altLang="en-US" sz="1200" dirty="0">
                <a:solidFill>
                  <a:srgbClr val="313131"/>
                </a:solidFill>
                <a:latin typeface="Menlo"/>
              </a:rPr>
              <a:t> </a:t>
            </a:r>
          </a:p>
          <a:p>
            <a:pPr algn="l" eaLnBrk="0" fontAlgn="base" hangingPunct="0">
              <a:spcBef>
                <a:spcPct val="0"/>
              </a:spcBef>
              <a:spcAft>
                <a:spcPct val="0"/>
              </a:spcAft>
            </a:pPr>
            <a:r>
              <a:rPr lang="en-US" altLang="en-US" sz="1200" dirty="0">
                <a:solidFill>
                  <a:srgbClr val="313131"/>
                </a:solidFill>
                <a:latin typeface="Menlo"/>
              </a:rPr>
              <a:t>    </a:t>
            </a:r>
            <a:r>
              <a:rPr lang="en-US" altLang="en-US" sz="1200" dirty="0">
                <a:solidFill>
                  <a:srgbClr val="000088"/>
                </a:solidFill>
                <a:latin typeface="Menlo"/>
              </a:rPr>
              <a:t>&lt;</a:t>
            </a:r>
            <a:r>
              <a:rPr lang="en-US" altLang="en-US" sz="1200" dirty="0" err="1">
                <a:solidFill>
                  <a:srgbClr val="000088"/>
                </a:solidFill>
                <a:latin typeface="Menlo"/>
              </a:rPr>
              <a:t>fieldDescription</a:t>
            </a:r>
            <a:r>
              <a:rPr lang="en-US" altLang="en-US" sz="1200" dirty="0">
                <a:solidFill>
                  <a:srgbClr val="000088"/>
                </a:solidFill>
                <a:latin typeface="Menlo"/>
              </a:rPr>
              <a:t>&gt;</a:t>
            </a:r>
            <a:r>
              <a:rPr lang="en-US" altLang="en-US" sz="1200" dirty="0">
                <a:solidFill>
                  <a:srgbClr val="313131"/>
                </a:solidFill>
                <a:latin typeface="Menlo"/>
              </a:rPr>
              <a:t>&lt;![CDATA[country]]&gt;</a:t>
            </a:r>
            <a:r>
              <a:rPr lang="en-US" altLang="en-US" sz="1200" dirty="0">
                <a:solidFill>
                  <a:srgbClr val="000088"/>
                </a:solidFill>
                <a:latin typeface="Menlo"/>
              </a:rPr>
              <a:t>&lt;/</a:t>
            </a:r>
            <a:r>
              <a:rPr lang="en-US" altLang="en-US" sz="1200" dirty="0" err="1">
                <a:solidFill>
                  <a:srgbClr val="000088"/>
                </a:solidFill>
                <a:latin typeface="Menlo"/>
              </a:rPr>
              <a:t>fieldDescription</a:t>
            </a:r>
            <a:r>
              <a:rPr lang="en-US" altLang="en-US" sz="1200" dirty="0">
                <a:solidFill>
                  <a:srgbClr val="000088"/>
                </a:solidFill>
                <a:latin typeface="Menlo"/>
              </a:rPr>
              <a:t>&gt;</a:t>
            </a:r>
            <a:r>
              <a:rPr lang="en-US" altLang="en-US" sz="1200" dirty="0">
                <a:solidFill>
                  <a:srgbClr val="313131"/>
                </a:solidFill>
                <a:latin typeface="Menlo"/>
              </a:rPr>
              <a:t> </a:t>
            </a:r>
          </a:p>
          <a:p>
            <a:pPr algn="l" eaLnBrk="0" fontAlgn="base" hangingPunct="0">
              <a:spcBef>
                <a:spcPct val="0"/>
              </a:spcBef>
              <a:spcAft>
                <a:spcPct val="0"/>
              </a:spcAft>
            </a:pPr>
            <a:r>
              <a:rPr lang="en-US" altLang="en-US" sz="1200" dirty="0">
                <a:solidFill>
                  <a:srgbClr val="000088"/>
                </a:solidFill>
                <a:latin typeface="Menlo"/>
              </a:rPr>
              <a:t>&lt;/field&gt;</a:t>
            </a:r>
            <a:r>
              <a:rPr lang="en-US" altLang="en-US" sz="1200" dirty="0">
                <a:solidFill>
                  <a:srgbClr val="313131"/>
                </a:solidFill>
                <a:latin typeface="Menlo"/>
              </a:rPr>
              <a:t> </a:t>
            </a:r>
          </a:p>
          <a:p>
            <a:pPr algn="l" eaLnBrk="0" fontAlgn="base" hangingPunct="0">
              <a:spcBef>
                <a:spcPct val="0"/>
              </a:spcBef>
              <a:spcAft>
                <a:spcPct val="0"/>
              </a:spcAft>
            </a:pPr>
            <a:r>
              <a:rPr lang="en-US" altLang="en-US" sz="1200" dirty="0">
                <a:solidFill>
                  <a:srgbClr val="000088"/>
                </a:solidFill>
                <a:latin typeface="Menlo"/>
              </a:rPr>
              <a:t>&lt;field</a:t>
            </a:r>
            <a:r>
              <a:rPr lang="en-US" altLang="en-US" sz="1200" dirty="0">
                <a:solidFill>
                  <a:srgbClr val="313131"/>
                </a:solidFill>
                <a:latin typeface="Menlo"/>
              </a:rPr>
              <a:t> </a:t>
            </a:r>
            <a:r>
              <a:rPr lang="en-US" altLang="en-US" sz="1200" dirty="0">
                <a:solidFill>
                  <a:srgbClr val="7F0055"/>
                </a:solidFill>
                <a:latin typeface="Menlo"/>
              </a:rPr>
              <a:t>name</a:t>
            </a:r>
            <a:r>
              <a:rPr lang="en-US" altLang="en-US" sz="1200" dirty="0">
                <a:solidFill>
                  <a:srgbClr val="313131"/>
                </a:solidFill>
                <a:latin typeface="Menlo"/>
              </a:rPr>
              <a:t> </a:t>
            </a:r>
            <a:r>
              <a:rPr lang="en-US" altLang="en-US" sz="1200" dirty="0">
                <a:solidFill>
                  <a:srgbClr val="666600"/>
                </a:solidFill>
                <a:latin typeface="Menlo"/>
              </a:rPr>
              <a:t>=</a:t>
            </a:r>
            <a:r>
              <a:rPr lang="en-US" altLang="en-US" sz="1200" dirty="0">
                <a:solidFill>
                  <a:srgbClr val="313131"/>
                </a:solidFill>
                <a:latin typeface="Menlo"/>
              </a:rPr>
              <a:t> </a:t>
            </a:r>
            <a:r>
              <a:rPr lang="en-US" altLang="en-US" sz="1200" dirty="0">
                <a:solidFill>
                  <a:srgbClr val="008800"/>
                </a:solidFill>
                <a:latin typeface="Menlo"/>
              </a:rPr>
              <a:t>"name"</a:t>
            </a:r>
            <a:r>
              <a:rPr lang="en-US" altLang="en-US" sz="1200" dirty="0">
                <a:solidFill>
                  <a:srgbClr val="313131"/>
                </a:solidFill>
                <a:latin typeface="Menlo"/>
              </a:rPr>
              <a:t> </a:t>
            </a:r>
            <a:r>
              <a:rPr lang="en-US" altLang="en-US" sz="1200" dirty="0">
                <a:solidFill>
                  <a:srgbClr val="7F0055"/>
                </a:solidFill>
                <a:latin typeface="Menlo"/>
              </a:rPr>
              <a:t>class</a:t>
            </a:r>
            <a:r>
              <a:rPr lang="en-US" altLang="en-US" sz="1200" dirty="0">
                <a:solidFill>
                  <a:srgbClr val="313131"/>
                </a:solidFill>
                <a:latin typeface="Menlo"/>
              </a:rPr>
              <a:t> </a:t>
            </a:r>
            <a:r>
              <a:rPr lang="en-US" altLang="en-US" sz="1200" dirty="0">
                <a:solidFill>
                  <a:srgbClr val="666600"/>
                </a:solidFill>
                <a:latin typeface="Menlo"/>
              </a:rPr>
              <a:t>=</a:t>
            </a:r>
            <a:r>
              <a:rPr lang="en-US" altLang="en-US" sz="1200" dirty="0">
                <a:solidFill>
                  <a:srgbClr val="313131"/>
                </a:solidFill>
                <a:latin typeface="Menlo"/>
              </a:rPr>
              <a:t> </a:t>
            </a:r>
            <a:r>
              <a:rPr lang="en-US" altLang="en-US" sz="1200" dirty="0">
                <a:solidFill>
                  <a:srgbClr val="008800"/>
                </a:solidFill>
                <a:latin typeface="Menlo"/>
              </a:rPr>
              <a:t>"</a:t>
            </a:r>
            <a:r>
              <a:rPr lang="en-US" altLang="en-US" sz="1200" dirty="0" err="1">
                <a:solidFill>
                  <a:srgbClr val="008800"/>
                </a:solidFill>
                <a:latin typeface="Menlo"/>
              </a:rPr>
              <a:t>java.lang.String</a:t>
            </a:r>
            <a:r>
              <a:rPr lang="en-US" altLang="en-US" sz="1200" dirty="0">
                <a:solidFill>
                  <a:srgbClr val="008800"/>
                </a:solidFill>
                <a:latin typeface="Menlo"/>
              </a:rPr>
              <a:t>"</a:t>
            </a:r>
            <a:r>
              <a:rPr lang="en-US" altLang="en-US" sz="1200" dirty="0">
                <a:solidFill>
                  <a:srgbClr val="000088"/>
                </a:solidFill>
                <a:latin typeface="Menlo"/>
              </a:rPr>
              <a:t>&gt;</a:t>
            </a:r>
            <a:r>
              <a:rPr lang="en-US" altLang="en-US" sz="1200" dirty="0">
                <a:solidFill>
                  <a:srgbClr val="313131"/>
                </a:solidFill>
                <a:latin typeface="Menlo"/>
              </a:rPr>
              <a:t> </a:t>
            </a:r>
          </a:p>
          <a:p>
            <a:pPr algn="l" eaLnBrk="0" fontAlgn="base" hangingPunct="0">
              <a:spcBef>
                <a:spcPct val="0"/>
              </a:spcBef>
              <a:spcAft>
                <a:spcPct val="0"/>
              </a:spcAft>
            </a:pPr>
            <a:r>
              <a:rPr lang="en-US" altLang="en-US" sz="1200" dirty="0">
                <a:solidFill>
                  <a:srgbClr val="313131"/>
                </a:solidFill>
                <a:latin typeface="Menlo"/>
              </a:rPr>
              <a:t>    </a:t>
            </a:r>
            <a:r>
              <a:rPr lang="en-US" altLang="en-US" sz="1200" dirty="0">
                <a:solidFill>
                  <a:srgbClr val="000088"/>
                </a:solidFill>
                <a:latin typeface="Menlo"/>
              </a:rPr>
              <a:t>&lt;</a:t>
            </a:r>
            <a:r>
              <a:rPr lang="en-US" altLang="en-US" sz="1200" dirty="0" err="1">
                <a:solidFill>
                  <a:srgbClr val="000088"/>
                </a:solidFill>
                <a:latin typeface="Menlo"/>
              </a:rPr>
              <a:t>fieldDescription</a:t>
            </a:r>
            <a:r>
              <a:rPr lang="en-US" altLang="en-US" sz="1200" dirty="0">
                <a:solidFill>
                  <a:srgbClr val="000088"/>
                </a:solidFill>
                <a:latin typeface="Menlo"/>
              </a:rPr>
              <a:t>&gt;</a:t>
            </a:r>
            <a:r>
              <a:rPr lang="en-US" altLang="en-US" sz="1200" dirty="0">
                <a:solidFill>
                  <a:srgbClr val="313131"/>
                </a:solidFill>
                <a:latin typeface="Menlo"/>
              </a:rPr>
              <a:t>&lt;![CDATA[name]]&gt;</a:t>
            </a:r>
            <a:r>
              <a:rPr lang="en-US" altLang="en-US" sz="1200" dirty="0">
                <a:solidFill>
                  <a:srgbClr val="000088"/>
                </a:solidFill>
                <a:latin typeface="Menlo"/>
              </a:rPr>
              <a:t>&lt;/</a:t>
            </a:r>
            <a:r>
              <a:rPr lang="en-US" altLang="en-US" sz="1200" dirty="0" err="1">
                <a:solidFill>
                  <a:srgbClr val="000088"/>
                </a:solidFill>
                <a:latin typeface="Menlo"/>
              </a:rPr>
              <a:t>fieldDescription</a:t>
            </a:r>
            <a:r>
              <a:rPr lang="en-US" altLang="en-US" sz="1200" dirty="0">
                <a:solidFill>
                  <a:srgbClr val="000088"/>
                </a:solidFill>
                <a:latin typeface="Menlo"/>
              </a:rPr>
              <a:t>&gt;</a:t>
            </a:r>
            <a:r>
              <a:rPr lang="en-US" altLang="en-US" sz="1200" dirty="0">
                <a:solidFill>
                  <a:srgbClr val="313131"/>
                </a:solidFill>
                <a:latin typeface="Menlo"/>
              </a:rPr>
              <a:t> </a:t>
            </a:r>
          </a:p>
          <a:p>
            <a:pPr algn="l" eaLnBrk="0" fontAlgn="base" hangingPunct="0">
              <a:spcBef>
                <a:spcPct val="0"/>
              </a:spcBef>
              <a:spcAft>
                <a:spcPct val="0"/>
              </a:spcAft>
            </a:pPr>
            <a:r>
              <a:rPr lang="en-US" altLang="en-US" sz="1200" dirty="0">
                <a:solidFill>
                  <a:srgbClr val="000088"/>
                </a:solidFill>
                <a:latin typeface="Menlo"/>
              </a:rPr>
              <a:t>&lt;/field&gt;</a:t>
            </a:r>
            <a:r>
              <a:rPr lang="en-US" altLang="en-US" sz="1200" dirty="0">
                <a:solidFill>
                  <a:schemeClr val="tx1"/>
                </a:solidFill>
              </a:rPr>
              <a:t> </a:t>
            </a:r>
            <a:endParaRPr lang="en-US" altLang="en-US" sz="1200" dirty="0">
              <a:solidFill>
                <a:schemeClr val="tx1"/>
              </a:solidFill>
              <a:latin typeface="Arial" panose="020B0604020202020204" pitchFamily="34" charset="0"/>
            </a:endParaRPr>
          </a:p>
          <a:p>
            <a:pPr lvl="0" algn="l" eaLnBrk="0" fontAlgn="base" hangingPunct="0">
              <a:spcBef>
                <a:spcPct val="0"/>
              </a:spcBef>
              <a:spcAft>
                <a:spcPct val="0"/>
              </a:spcAft>
            </a:pPr>
            <a:r>
              <a:rPr lang="en-US" sz="1200" dirty="0">
                <a:solidFill>
                  <a:schemeClr val="tx1"/>
                </a:solidFill>
              </a:rPr>
              <a:t> </a:t>
            </a:r>
          </a:p>
        </p:txBody>
      </p:sp>
      <p:pic>
        <p:nvPicPr>
          <p:cNvPr id="12" name="Picture 11">
            <a:extLst>
              <a:ext uri="{FF2B5EF4-FFF2-40B4-BE49-F238E27FC236}">
                <a16:creationId xmlns:a16="http://schemas.microsoft.com/office/drawing/2014/main" id="{4826B556-D7B2-4856-9A34-5ED2ABBE55DA}"/>
              </a:ext>
            </a:extLst>
          </p:cNvPr>
          <p:cNvPicPr>
            <a:picLocks noChangeAspect="1"/>
          </p:cNvPicPr>
          <p:nvPr/>
        </p:nvPicPr>
        <p:blipFill>
          <a:blip r:embed="rId3"/>
          <a:stretch>
            <a:fillRect/>
          </a:stretch>
        </p:blipFill>
        <p:spPr>
          <a:xfrm>
            <a:off x="3059832" y="3580942"/>
            <a:ext cx="4896544" cy="2994875"/>
          </a:xfrm>
          <a:prstGeom prst="rect">
            <a:avLst/>
          </a:prstGeom>
          <a:ln>
            <a:solidFill>
              <a:srgbClr val="C00000"/>
            </a:solidFill>
          </a:ln>
        </p:spPr>
      </p:pic>
      <p:sp>
        <p:nvSpPr>
          <p:cNvPr id="7" name="Rectangle 6">
            <a:extLst>
              <a:ext uri="{FF2B5EF4-FFF2-40B4-BE49-F238E27FC236}">
                <a16:creationId xmlns:a16="http://schemas.microsoft.com/office/drawing/2014/main" id="{7AAABDAE-1188-4980-967E-8AFC0A70E4D6}"/>
              </a:ext>
            </a:extLst>
          </p:cNvPr>
          <p:cNvSpPr/>
          <p:nvPr/>
        </p:nvSpPr>
        <p:spPr>
          <a:xfrm>
            <a:off x="4932040" y="5805264"/>
            <a:ext cx="2664296" cy="72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5978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12.1 </a:t>
            </a:r>
            <a:r>
              <a:rPr lang="en-US" altLang="zh-TW" sz="4800" b="1" dirty="0" err="1">
                <a:solidFill>
                  <a:srgbClr val="FFFF00"/>
                </a:solidFill>
              </a:rPr>
              <a:t>jasper_report_template.jrxml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92784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12.1 </a:t>
            </a:r>
            <a:r>
              <a:rPr lang="en-US" altLang="zh-TW" b="1" dirty="0" err="1">
                <a:solidFill>
                  <a:srgbClr val="FFFF00"/>
                </a:solidFill>
              </a:rPr>
              <a:t>jasper_report_template.jrxml</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46169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Sort Fields</a:t>
            </a:r>
          </a:p>
          <a:p>
            <a:pPr marL="342900" indent="-342900" algn="l">
              <a:buClr>
                <a:srgbClr val="0070C0"/>
              </a:buClr>
              <a:buSzPct val="80000"/>
              <a:buFont typeface="Wingdings" pitchFamily="2" charset="2"/>
              <a:buChar char="u"/>
            </a:pPr>
            <a:r>
              <a:rPr lang="en-US" sz="1800" dirty="0">
                <a:solidFill>
                  <a:schemeClr val="tx1"/>
                </a:solidFill>
              </a:rPr>
              <a:t>At the times when data sorting is required and the data source implementation doesn't support it (for e.g. CSV </a:t>
            </a:r>
            <a:r>
              <a:rPr lang="en-US" sz="1800" dirty="0" err="1">
                <a:solidFill>
                  <a:schemeClr val="tx1"/>
                </a:solidFill>
              </a:rPr>
              <a:t>datasource</a:t>
            </a:r>
            <a:r>
              <a:rPr lang="en-US" sz="1800" dirty="0">
                <a:solidFill>
                  <a:schemeClr val="tx1"/>
                </a:solidFill>
              </a:rPr>
              <a:t>), JasperReports supports in-memory field-based data source sorting. The sorting can be done using one or more &lt;</a:t>
            </a:r>
            <a:r>
              <a:rPr lang="en-US" sz="1800" dirty="0" err="1">
                <a:solidFill>
                  <a:schemeClr val="tx1"/>
                </a:solidFill>
              </a:rPr>
              <a:t>sortField</a:t>
            </a:r>
            <a:r>
              <a:rPr lang="en-US" sz="1800" dirty="0">
                <a:solidFill>
                  <a:schemeClr val="tx1"/>
                </a:solidFill>
              </a:rPr>
              <a:t>&gt; elements in the report template.</a:t>
            </a:r>
          </a:p>
          <a:p>
            <a:pPr marL="342900" indent="-342900" algn="l">
              <a:buClr>
                <a:srgbClr val="0070C0"/>
              </a:buClr>
              <a:buSzPct val="80000"/>
              <a:buFont typeface="Wingdings" pitchFamily="2" charset="2"/>
              <a:buChar char="u"/>
            </a:pPr>
            <a:r>
              <a:rPr lang="en-US" sz="1800" dirty="0">
                <a:solidFill>
                  <a:schemeClr val="tx1"/>
                </a:solidFill>
              </a:rPr>
              <a:t>If at least one sort field is specified, during report filling process, the data source is passed to a </a:t>
            </a:r>
            <a:r>
              <a:rPr lang="en-US" sz="1800" i="1" dirty="0" err="1">
                <a:solidFill>
                  <a:schemeClr val="tx1"/>
                </a:solidFill>
              </a:rPr>
              <a:t>JRSortableDataSource</a:t>
            </a:r>
            <a:r>
              <a:rPr lang="en-US" sz="1800" dirty="0">
                <a:solidFill>
                  <a:schemeClr val="tx1"/>
                </a:solidFill>
              </a:rPr>
              <a:t> instance. This in turn, fetches all the records from data source, performs in memory sort according to the specified fields, and replaces the original data source.</a:t>
            </a:r>
          </a:p>
          <a:p>
            <a:pPr marL="342900" indent="-342900" algn="l">
              <a:buClr>
                <a:srgbClr val="0070C0"/>
              </a:buClr>
              <a:buSzPct val="80000"/>
              <a:buFont typeface="Wingdings" pitchFamily="2" charset="2"/>
              <a:buChar char="u"/>
            </a:pPr>
            <a:r>
              <a:rPr lang="en-US" sz="1800" dirty="0">
                <a:solidFill>
                  <a:schemeClr val="tx1"/>
                </a:solidFill>
              </a:rPr>
              <a:t>The sort field name should be identical to the report field name. Fields used for sorting should have types that implement </a:t>
            </a:r>
            <a:r>
              <a:rPr lang="en-US" sz="1800" dirty="0" err="1">
                <a:solidFill>
                  <a:schemeClr val="tx1"/>
                </a:solidFill>
              </a:rPr>
              <a:t>java.util.Comparable</a:t>
            </a:r>
            <a:r>
              <a:rPr lang="en-US" sz="1800" dirty="0">
                <a:solidFill>
                  <a:schemeClr val="tx1"/>
                </a:solidFill>
              </a:rPr>
              <a:t>. Natural order sorting is performed for all fields except those of type </a:t>
            </a:r>
            <a:r>
              <a:rPr lang="en-US" sz="1800" dirty="0" err="1">
                <a:solidFill>
                  <a:schemeClr val="tx1"/>
                </a:solidFill>
              </a:rPr>
              <a:t>java.lang.String</a:t>
            </a:r>
            <a:r>
              <a:rPr lang="en-US" sz="1800" dirty="0">
                <a:solidFill>
                  <a:schemeClr val="tx1"/>
                </a:solidFill>
              </a:rPr>
              <a:t> (for String type, collator corresponding to the report fill locale is used). When several sort Fields are specified, the sorting will be performed using the fields as sort keys in the order in which they appear in the report template. Following example demonstrates the sorting feature.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4245377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12.1 </a:t>
            </a:r>
            <a:r>
              <a:rPr lang="en-US" altLang="zh-TW" b="1" dirty="0" err="1">
                <a:solidFill>
                  <a:srgbClr val="FFFF00"/>
                </a:solidFill>
              </a:rPr>
              <a:t>jasper_report_template.jrxml</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3328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Add the &lt;</a:t>
            </a:r>
            <a:r>
              <a:rPr lang="en-US" sz="1800" b="1" dirty="0" err="1">
                <a:solidFill>
                  <a:schemeClr val="tx1"/>
                </a:solidFill>
              </a:rPr>
              <a:t>sortField</a:t>
            </a:r>
            <a:r>
              <a:rPr lang="en-US" sz="1800" dirty="0">
                <a:solidFill>
                  <a:schemeClr val="tx1"/>
                </a:solidFill>
              </a:rPr>
              <a:t>&gt; element to our existing report template (Chapter 05 </a:t>
            </a:r>
            <a:r>
              <a:rPr lang="en-US" sz="1800" dirty="0">
                <a:solidFill>
                  <a:schemeClr val="tx1"/>
                </a:solidFill>
                <a:hlinkClick r:id="rId2">
                  <a:extLst>
                    <a:ext uri="{A12FA001-AC4F-418D-AE19-62706E023703}">
                      <ahyp:hlinkClr xmlns:ahyp="http://schemas.microsoft.com/office/drawing/2018/hyperlinkcolor" val="tx"/>
                    </a:ext>
                  </a:extLst>
                </a:hlinkClick>
              </a:rPr>
              <a:t>Report designs</a:t>
            </a:r>
            <a:r>
              <a:rPr lang="en-US" sz="1800" dirty="0">
                <a:solidFill>
                  <a:schemeClr val="tx1"/>
                </a:solidFill>
              </a:rPr>
              <a:t>). </a:t>
            </a:r>
            <a:r>
              <a:rPr lang="en-US" sz="1800" b="1" dirty="0">
                <a:solidFill>
                  <a:schemeClr val="tx1"/>
                </a:solidFill>
              </a:rPr>
              <a:t>The sort field </a:t>
            </a:r>
            <a:r>
              <a:rPr lang="en-US" sz="1800" b="1" i="1" dirty="0">
                <a:solidFill>
                  <a:schemeClr val="tx1"/>
                </a:solidFill>
              </a:rPr>
              <a:t>country</a:t>
            </a:r>
            <a:r>
              <a:rPr lang="en-US" sz="1800" b="1" dirty="0">
                <a:solidFill>
                  <a:schemeClr val="tx1"/>
                </a:solidFill>
              </a:rPr>
              <a:t> is in descending order. </a:t>
            </a:r>
          </a:p>
          <a:p>
            <a:pPr marL="342900" indent="-342900" algn="l">
              <a:buClr>
                <a:srgbClr val="0070C0"/>
              </a:buClr>
              <a:buSzPct val="80000"/>
              <a:buFont typeface="Wingdings" pitchFamily="2" charset="2"/>
              <a:buChar char="u"/>
            </a:pPr>
            <a:r>
              <a:rPr lang="en-US" sz="1800" dirty="0">
                <a:solidFill>
                  <a:schemeClr val="tx1"/>
                </a:solidFill>
              </a:rPr>
              <a:t>Create the revised report template (</a:t>
            </a:r>
            <a:r>
              <a:rPr lang="en-US" sz="1800" dirty="0" err="1">
                <a:solidFill>
                  <a:schemeClr val="tx1"/>
                </a:solidFill>
              </a:rPr>
              <a:t>jasper_report_template.jrxml</a:t>
            </a:r>
            <a:r>
              <a:rPr lang="en-US" sz="1800" dirty="0">
                <a:solidFill>
                  <a:schemeClr val="tx1"/>
                </a:solidFill>
              </a:rPr>
              <a:t>) is as follow in C:\tools\jasperreports-5.0.1\test directory</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pic>
        <p:nvPicPr>
          <p:cNvPr id="9" name="Picture 8">
            <a:extLst>
              <a:ext uri="{FF2B5EF4-FFF2-40B4-BE49-F238E27FC236}">
                <a16:creationId xmlns:a16="http://schemas.microsoft.com/office/drawing/2014/main" id="{6B601067-B766-4767-A550-04A651BA3997}"/>
              </a:ext>
            </a:extLst>
          </p:cNvPr>
          <p:cNvPicPr>
            <a:picLocks noChangeAspect="1"/>
          </p:cNvPicPr>
          <p:nvPr/>
        </p:nvPicPr>
        <p:blipFill>
          <a:blip r:embed="rId3"/>
          <a:stretch>
            <a:fillRect/>
          </a:stretch>
        </p:blipFill>
        <p:spPr>
          <a:xfrm>
            <a:off x="1907704" y="2703029"/>
            <a:ext cx="5208439" cy="4057567"/>
          </a:xfrm>
          <a:prstGeom prst="rect">
            <a:avLst/>
          </a:prstGeom>
        </p:spPr>
      </p:pic>
      <p:sp>
        <p:nvSpPr>
          <p:cNvPr id="14" name="Rectangle 13">
            <a:extLst>
              <a:ext uri="{FF2B5EF4-FFF2-40B4-BE49-F238E27FC236}">
                <a16:creationId xmlns:a16="http://schemas.microsoft.com/office/drawing/2014/main" id="{06D6167A-E8C3-44DB-95F9-8B0D07C041C9}"/>
              </a:ext>
            </a:extLst>
          </p:cNvPr>
          <p:cNvSpPr/>
          <p:nvPr/>
        </p:nvSpPr>
        <p:spPr>
          <a:xfrm>
            <a:off x="3779912" y="5733256"/>
            <a:ext cx="2592288"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023273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4021</TotalTime>
  <Words>902</Words>
  <Application>Microsoft Office PowerPoint</Application>
  <PresentationFormat>On-screen Show (4:3)</PresentationFormat>
  <Paragraphs>133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Menlo</vt:lpstr>
      <vt:lpstr>Wingdings</vt:lpstr>
      <vt:lpstr>Office 佈景主題</vt:lpstr>
      <vt:lpstr>12 Field</vt:lpstr>
      <vt:lpstr>12 Field</vt:lpstr>
      <vt:lpstr>12 Field</vt:lpstr>
      <vt:lpstr>12 Field</vt:lpstr>
      <vt:lpstr>12 Field</vt:lpstr>
      <vt:lpstr>12 Field</vt:lpstr>
      <vt:lpstr>12.1 jasper_report_template.jrxml</vt:lpstr>
      <vt:lpstr>12.1 jasper_report_template.jrxml</vt:lpstr>
      <vt:lpstr>12.1 jasper_report_template.jrxml</vt:lpstr>
      <vt:lpstr>12.2 POJO DataBean.java</vt:lpstr>
      <vt:lpstr>12.2 JPOJO DataBean.java</vt:lpstr>
      <vt:lpstr>12.3 JasperReportFill.java</vt:lpstr>
      <vt:lpstr>12.3 POJO DataBean.java</vt:lpstr>
      <vt:lpstr>12.4 DataBeanList.java</vt:lpstr>
      <vt:lpstr>12.4 DataBeanList.java</vt:lpstr>
      <vt:lpstr>12.5 buildField.xml</vt:lpstr>
      <vt:lpstr>12.5 buildField.xml</vt:lpstr>
      <vt:lpstr>12.6 exe_Field.bat</vt:lpstr>
      <vt:lpstr>12.6 exe_Field.bat</vt:lpstr>
      <vt:lpstr>12.7 Run exe_Field.bat</vt:lpstr>
      <vt:lpstr>12.7 Run exe_Field.bat</vt:lpstr>
      <vt:lpstr>12.7 Run exe_Field.bat</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1341</cp:revision>
  <dcterms:created xsi:type="dcterms:W3CDTF">2018-09-28T16:40:41Z</dcterms:created>
  <dcterms:modified xsi:type="dcterms:W3CDTF">2018-12-25T01:21:13Z</dcterms:modified>
</cp:coreProperties>
</file>