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90" r:id="rId4"/>
    <p:sldId id="300" r:id="rId5"/>
    <p:sldId id="297" r:id="rId6"/>
    <p:sldId id="298" r:id="rId7"/>
    <p:sldId id="299" r:id="rId8"/>
    <p:sldId id="301" r:id="rId9"/>
    <p:sldId id="296" r:id="rId10"/>
    <p:sldId id="302" r:id="rId11"/>
    <p:sldId id="303" r:id="rId12"/>
    <p:sldId id="295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21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jasper_reports/jasper_report_designs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jasper_reports/jasper_environment_setup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sper_reports/jasper_report_design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sper_reports/jasper_report_design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Expression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Calculator is an entity in JasperReports, which evaluates expressions and increments variables or datasets at report-filling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During compiling process, the information is produced and stored in the compile report by the compiler.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information is used during the report-filling time to build an instance of the </a:t>
            </a:r>
            <a:r>
              <a:rPr lang="en-US" sz="1800" dirty="0" err="1">
                <a:solidFill>
                  <a:schemeClr val="tx1"/>
                </a:solidFill>
              </a:rPr>
              <a:t>net.sf.jasperreports.engine.fill.JRCalculator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Java source file is generated and compiled by Java-based report compilers on the fly.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generated class is a subclass of the </a:t>
            </a:r>
            <a:r>
              <a:rPr lang="en-US" sz="1800" dirty="0" err="1">
                <a:solidFill>
                  <a:schemeClr val="tx1"/>
                </a:solidFill>
              </a:rPr>
              <a:t>JRCalculator</a:t>
            </a:r>
            <a:r>
              <a:rPr lang="en-US" sz="1800" dirty="0">
                <a:solidFill>
                  <a:schemeClr val="tx1"/>
                </a:solidFill>
              </a:rPr>
              <a:t>, and the bytecode produced by compiling it is stored inside the JasperReport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</a:t>
            </a:r>
            <a:r>
              <a:rPr lang="en-US" sz="1800" dirty="0" err="1">
                <a:solidFill>
                  <a:schemeClr val="tx1"/>
                </a:solidFill>
              </a:rPr>
              <a:t>bytcode</a:t>
            </a:r>
            <a:r>
              <a:rPr lang="en-US" sz="1800" dirty="0">
                <a:solidFill>
                  <a:schemeClr val="tx1"/>
                </a:solidFill>
              </a:rPr>
              <a:t> is loaded at the report filling time and the resulting class is instantiated to obtain the calculator object needed for expression evaluation.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9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Conditional Expressions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JasperReports doesn't support if-else statements when defining variable expressions.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Instead, you can use the ternary operators </a:t>
            </a:r>
            <a:r>
              <a:rPr lang="en-US" sz="1800" b="1" dirty="0">
                <a:solidFill>
                  <a:schemeClr val="tx1"/>
                </a:solidFill>
              </a:rPr>
              <a:t>{</a:t>
            </a:r>
            <a:r>
              <a:rPr lang="en-US" sz="1800" b="1" dirty="0" err="1">
                <a:solidFill>
                  <a:schemeClr val="tx1"/>
                </a:solidFill>
              </a:rPr>
              <a:t>cond</a:t>
            </a:r>
            <a:r>
              <a:rPr lang="en-US" sz="1800" b="1" dirty="0">
                <a:solidFill>
                  <a:schemeClr val="tx1"/>
                </a:solidFill>
              </a:rPr>
              <a:t>} ? {statement 1} : {statement 2}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operator can be nested inside a Java expression to obtain the desired output based on multiple conditions.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52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</a:t>
            </a:r>
            <a:r>
              <a:rPr lang="en-US" altLang="zh-TW" sz="4800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</a:t>
            </a:r>
            <a:r>
              <a:rPr lang="en-US" altLang="zh-TW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Conditional Expressions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conditional expression for field country (Chapter 05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 Designs</a:t>
            </a:r>
            <a:r>
              <a:rPr lang="en-US" sz="1800" dirty="0">
                <a:solidFill>
                  <a:schemeClr val="tx1"/>
                </a:solidFill>
              </a:rPr>
              <a:t>) for </a:t>
            </a:r>
            <a:r>
              <a:rPr lang="en-US" sz="1800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 at C:\tools\jasperreports-5.0.1\test directory.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D2538-99EB-435D-B2CA-3CA3548F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21860"/>
            <a:ext cx="4729426" cy="39344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596B98-05B1-4819-A96F-A1D532E7EF78}"/>
              </a:ext>
            </a:extLst>
          </p:cNvPr>
          <p:cNvSpPr/>
          <p:nvPr/>
        </p:nvSpPr>
        <p:spPr>
          <a:xfrm>
            <a:off x="3635896" y="4725144"/>
            <a:ext cx="23042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POJO DataBean.java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1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PJOJ DataBean.java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768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 change in POJO file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C:\tools\jasperreports-5.0.1\test\src\com\tutorialspoint\DataBean.java: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9E056-512D-4931-AFFA-D6BD5B07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51550"/>
            <a:ext cx="6128395" cy="43384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44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13.3 DataBeanList.java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DataBeanList.java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768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Country “” in DataBeanList.java file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C:\tools\jasperreports-5.0.1\test\src\com\tutorialspoint\DataBeanList.java: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058C2-99ED-456A-A273-060AB35F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105384"/>
            <a:ext cx="6048672" cy="42509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DC63E7-B6C0-4A96-93E8-132BA7B1D92A}"/>
              </a:ext>
            </a:extLst>
          </p:cNvPr>
          <p:cNvSpPr/>
          <p:nvPr/>
        </p:nvSpPr>
        <p:spPr>
          <a:xfrm>
            <a:off x="4355976" y="4077072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5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13.4 buildExpression.xml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8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buildExpression.xml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Report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buildExpression.xml (saved under directory C:\tools\jasperreports-5.0.1\test) are given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import file - baseBuild.xml is picked from chapter the Chapter 03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Setup</a:t>
            </a:r>
            <a:r>
              <a:rPr lang="en-US" sz="1800" dirty="0">
                <a:solidFill>
                  <a:schemeClr val="tx1"/>
                </a:solidFill>
              </a:rPr>
              <a:t> and should be placed in the same directory as the build.xml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D2CB8-75EA-4909-8C03-91317CA5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60159"/>
            <a:ext cx="5327576" cy="35983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871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199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Expression in Design Phase. This chapter exercises Expression </a:t>
            </a:r>
            <a:r>
              <a:rPr lang="en-US" sz="1800">
                <a:solidFill>
                  <a:schemeClr val="tx1"/>
                </a:solidFill>
              </a:rPr>
              <a:t>for Dynamic </a:t>
            </a:r>
            <a:r>
              <a:rPr lang="en-US" sz="1800" dirty="0">
                <a:solidFill>
                  <a:schemeClr val="tx1"/>
                </a:solidFill>
              </a:rPr>
              <a:t>Data Example.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24418-0855-47E1-B902-072A3B2E6424}"/>
              </a:ext>
            </a:extLst>
          </p:cNvPr>
          <p:cNvSpPr/>
          <p:nvPr/>
        </p:nvSpPr>
        <p:spPr>
          <a:xfrm>
            <a:off x="467544" y="2775117"/>
            <a:ext cx="3142095" cy="11960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(Create JRXML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E751B-286A-43A0-B8E0-A6B7D782E49E}"/>
              </a:ext>
            </a:extLst>
          </p:cNvPr>
          <p:cNvSpPr/>
          <p:nvPr/>
        </p:nvSpPr>
        <p:spPr>
          <a:xfrm>
            <a:off x="457200" y="4774746"/>
            <a:ext cx="3175124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(Compile JRXML to Jasper Template)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84D41-4175-4E88-ABEE-FE0002D8308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38592" y="3971148"/>
            <a:ext cx="6170" cy="803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E8FFD-ECB2-4DEB-BC69-DDF787CDCA56}"/>
              </a:ext>
            </a:extLst>
          </p:cNvPr>
          <p:cNvSpPr/>
          <p:nvPr/>
        </p:nvSpPr>
        <p:spPr>
          <a:xfrm>
            <a:off x="4860032" y="2775117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[Fill Jasper Template with Data to Generate Jasper Print File (</a:t>
            </a:r>
            <a:r>
              <a:rPr lang="en-US" b="1" dirty="0" err="1">
                <a:solidFill>
                  <a:schemeClr val="tx1"/>
                </a:solidFill>
              </a:rPr>
              <a:t>xxx.jrprint</a:t>
            </a:r>
            <a:r>
              <a:rPr lang="en-US" b="1" dirty="0">
                <a:solidFill>
                  <a:schemeClr val="tx1"/>
                </a:solidFill>
              </a:rPr>
              <a:t>)]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DE4FE03-0C12-4F7B-9DAD-CD31ABCDC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632324" y="3333179"/>
            <a:ext cx="1227708" cy="19996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275AB-05E1-449D-86C7-D3074BE720FF}"/>
              </a:ext>
            </a:extLst>
          </p:cNvPr>
          <p:cNvSpPr/>
          <p:nvPr/>
        </p:nvSpPr>
        <p:spPr>
          <a:xfrm>
            <a:off x="4860032" y="4741982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Export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[Export the Report to Any Specified Format]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E26A2-FC5B-4CFD-A0E8-8EF5A6F7FE2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6736798" y="3891240"/>
            <a:ext cx="0" cy="85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7760B9-878D-40E9-A0D2-6E3FEF7F353B}"/>
              </a:ext>
            </a:extLst>
          </p:cNvPr>
          <p:cNvSpPr/>
          <p:nvPr/>
        </p:nvSpPr>
        <p:spPr>
          <a:xfrm>
            <a:off x="323528" y="2626097"/>
            <a:ext cx="3591209" cy="1651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13.5 exe_Expression.bat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2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exe_Expression.bat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Exe_Expression.bat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ant -f build_Expression.xml -</a:t>
            </a:r>
            <a:r>
              <a:rPr lang="en-US" sz="1800" dirty="0" err="1">
                <a:solidFill>
                  <a:schemeClr val="tx1"/>
                </a:solidFill>
              </a:rPr>
              <a:t>Dmain</a:t>
            </a:r>
            <a:r>
              <a:rPr lang="en-US" sz="1800" dirty="0">
                <a:solidFill>
                  <a:schemeClr val="tx1"/>
                </a:solidFill>
              </a:rPr>
              <a:t>-class = </a:t>
            </a:r>
            <a:r>
              <a:rPr lang="en-US" sz="1800" dirty="0" err="1">
                <a:solidFill>
                  <a:schemeClr val="tx1"/>
                </a:solidFill>
              </a:rPr>
              <a:t>com.tutorialspoint.JasperReportFill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F558D-1178-4A70-A9A3-8EF84422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38359"/>
            <a:ext cx="4932040" cy="31788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037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13.6 Run exe_Expression.bat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5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Run exe_Expression.bat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exe_Expression.bat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92F23-12C9-4042-8BDB-F6181CB0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5073"/>
            <a:ext cx="6216352" cy="43016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951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Run exe_Expression.bat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Report “NO COUNTRY”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D8712-9AB4-411F-9FB5-4688CDA1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596808" cy="376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62FAA3-48AB-4C1B-9F6D-203B8F32B60D}"/>
              </a:ext>
            </a:extLst>
          </p:cNvPr>
          <p:cNvSpPr/>
          <p:nvPr/>
        </p:nvSpPr>
        <p:spPr>
          <a:xfrm>
            <a:off x="6372200" y="4437112"/>
            <a:ext cx="11521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5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Report expressions for Dynamic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Report expressions are the powerful features of JasperReports, which allow us to </a:t>
            </a:r>
            <a:r>
              <a:rPr lang="en-US" sz="1800" b="1" dirty="0">
                <a:solidFill>
                  <a:schemeClr val="tx1"/>
                </a:solidFill>
              </a:rPr>
              <a:t>display calculated data on a report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Calculated data is the data that is not a static data and is not specifically passed as a report parameter or </a:t>
            </a:r>
            <a:r>
              <a:rPr lang="en-US" sz="1800" b="1" dirty="0" err="1">
                <a:solidFill>
                  <a:schemeClr val="tx1"/>
                </a:solidFill>
              </a:rPr>
              <a:t>datasource</a:t>
            </a:r>
            <a:r>
              <a:rPr lang="en-US" sz="1800" b="1" dirty="0">
                <a:solidFill>
                  <a:schemeClr val="tx1"/>
                </a:solidFill>
              </a:rPr>
              <a:t> field.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Report expressions are built from combining report parameters, fields, and static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Java language is used for writing report expressions by default.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 scripting languages for report expressions like Groovy scripting language, JavaScript, or </a:t>
            </a:r>
            <a:r>
              <a:rPr lang="en-US" sz="1800" dirty="0" err="1">
                <a:solidFill>
                  <a:schemeClr val="tx1"/>
                </a:solidFill>
              </a:rPr>
              <a:t>BeanShell</a:t>
            </a:r>
            <a:r>
              <a:rPr lang="en-US" sz="1800" dirty="0">
                <a:solidFill>
                  <a:schemeClr val="tx1"/>
                </a:solidFill>
              </a:rPr>
              <a:t> script are supported by JasperReports compilers.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chapter will explain you − how do report expressions work, assuming that they have been written using the Java language only.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2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 JRXML report template, there are several elements that define expressions as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variableExpression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initialValueExpression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groupExpression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printWhenExpression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imageExpression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textFieldExpression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907" y="1319961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Expression Declaration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Basically, all report expressions are Java expressions, which can reference the report fields, report variables, and report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Field Reference in Expression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use a report field reference in an expression, the name of the field must be put between </a:t>
            </a:r>
            <a:r>
              <a:rPr lang="en-US" sz="1800" b="1" dirty="0">
                <a:solidFill>
                  <a:schemeClr val="tx1"/>
                </a:solidFill>
              </a:rPr>
              <a:t>$F{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b="1" dirty="0">
                <a:solidFill>
                  <a:schemeClr val="tx1"/>
                </a:solidFill>
              </a:rPr>
              <a:t>}</a:t>
            </a:r>
            <a:r>
              <a:rPr lang="en-US" sz="1800" dirty="0">
                <a:solidFill>
                  <a:schemeClr val="tx1"/>
                </a:solidFill>
              </a:rPr>
              <a:t> character sequences, as shown below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0002DC86-5173-4888-AA26-171B6B94CF95}"/>
              </a:ext>
            </a:extLst>
          </p:cNvPr>
          <p:cNvSpPr txBox="1">
            <a:spLocks/>
          </p:cNvSpPr>
          <p:nvPr/>
        </p:nvSpPr>
        <p:spPr>
          <a:xfrm>
            <a:off x="1187624" y="3420819"/>
            <a:ext cx="6624736" cy="101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 $F{Name}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CB458414-0A30-419F-9F91-1DCA12EA2301}"/>
              </a:ext>
            </a:extLst>
          </p:cNvPr>
          <p:cNvSpPr txBox="1">
            <a:spLocks/>
          </p:cNvSpPr>
          <p:nvPr/>
        </p:nvSpPr>
        <p:spPr>
          <a:xfrm>
            <a:off x="464907" y="4565931"/>
            <a:ext cx="8352928" cy="4042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Following is a piece of code from our existing JRXML file (chapter 05 Report Design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43605CF-0F37-4C7E-9870-72BB79B4FD46}"/>
              </a:ext>
            </a:extLst>
          </p:cNvPr>
          <p:cNvSpPr txBox="1">
            <a:spLocks/>
          </p:cNvSpPr>
          <p:nvPr/>
        </p:nvSpPr>
        <p:spPr>
          <a:xfrm>
            <a:off x="1187624" y="5029892"/>
            <a:ext cx="6624736" cy="101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Menlo"/>
              </a:rPr>
              <a:t>java.lang.String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endParaRPr lang="en-US" altLang="en-US" sz="1800" dirty="0">
              <a:solidFill>
                <a:srgbClr val="313131"/>
              </a:solidFill>
              <a:latin typeface="Menlo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 &lt;![CDATA[$F{country}]]&gt;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8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907" y="1319961"/>
            <a:ext cx="8352928" cy="10162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Variable Reference in Expression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reference a variable in an expression, we must put the name of the variable between </a:t>
            </a:r>
            <a:r>
              <a:rPr lang="en-US" sz="1800" b="1" dirty="0">
                <a:solidFill>
                  <a:schemeClr val="tx1"/>
                </a:solidFill>
              </a:rPr>
              <a:t>$V{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b="1" dirty="0">
                <a:solidFill>
                  <a:schemeClr val="tx1"/>
                </a:solidFill>
              </a:rPr>
              <a:t>}</a:t>
            </a:r>
            <a:r>
              <a:rPr lang="en-US" sz="1800" dirty="0">
                <a:solidFill>
                  <a:schemeClr val="tx1"/>
                </a:solidFill>
              </a:rPr>
              <a:t> as shown in the example given below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0002DC86-5173-4888-AA26-171B6B94CF95}"/>
              </a:ext>
            </a:extLst>
          </p:cNvPr>
          <p:cNvSpPr txBox="1">
            <a:spLocks/>
          </p:cNvSpPr>
          <p:nvPr/>
        </p:nvSpPr>
        <p:spPr>
          <a:xfrm>
            <a:off x="1043608" y="2494653"/>
            <a:ext cx="6624736" cy="101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 "Total height : " + $V{</a:t>
            </a:r>
            <a:r>
              <a:rPr lang="en-US" altLang="en-US" sz="1800" dirty="0" err="1">
                <a:solidFill>
                  <a:srgbClr val="313131"/>
                </a:solidFill>
                <a:latin typeface="Menlo"/>
              </a:rPr>
              <a:t>SumOfHeight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} + " ft."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CB458414-0A30-419F-9F91-1DCA12EA2301}"/>
              </a:ext>
            </a:extLst>
          </p:cNvPr>
          <p:cNvSpPr txBox="1">
            <a:spLocks/>
          </p:cNvSpPr>
          <p:nvPr/>
        </p:nvSpPr>
        <p:spPr>
          <a:xfrm>
            <a:off x="453684" y="3618988"/>
            <a:ext cx="8352928" cy="10162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Parameter Reference in Expression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reference a parameter in an expression, the name of the parameter should be put between </a:t>
            </a:r>
            <a:r>
              <a:rPr lang="en-US" sz="1800" b="1" dirty="0">
                <a:solidFill>
                  <a:schemeClr val="tx1"/>
                </a:solidFill>
              </a:rPr>
              <a:t>$P{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b="1" dirty="0">
                <a:solidFill>
                  <a:schemeClr val="tx1"/>
                </a:solidFill>
              </a:rPr>
              <a:t>}</a:t>
            </a:r>
            <a:r>
              <a:rPr lang="en-US" sz="1800" dirty="0">
                <a:solidFill>
                  <a:schemeClr val="tx1"/>
                </a:solidFill>
              </a:rPr>
              <a:t> as shown in the example given below 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43605CF-0F37-4C7E-9870-72BB79B4FD46}"/>
              </a:ext>
            </a:extLst>
          </p:cNvPr>
          <p:cNvSpPr txBox="1">
            <a:spLocks/>
          </p:cNvSpPr>
          <p:nvPr/>
        </p:nvSpPr>
        <p:spPr>
          <a:xfrm>
            <a:off x="1043608" y="4865819"/>
            <a:ext cx="6624736" cy="101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"</a:t>
            </a:r>
            <a:r>
              <a:rPr lang="en-US" altLang="en-US" sz="1800" dirty="0" err="1">
                <a:solidFill>
                  <a:srgbClr val="313131"/>
                </a:solidFill>
                <a:latin typeface="Menlo"/>
              </a:rPr>
              <a:t>ReportTitle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: " + $P{Title}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907" y="1319961"/>
            <a:ext cx="8352928" cy="5968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Following is a piece of code from our existing JRXML file, which demonstrates the referencing of parameter in an expression. (JRXML from chapter 05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 Designs</a:t>
            </a:r>
            <a:r>
              <a:rPr lang="en-US" sz="1800" dirty="0">
                <a:solidFill>
                  <a:schemeClr val="tx1"/>
                </a:solidFill>
              </a:rPr>
              <a:t>)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0002DC86-5173-4888-AA26-171B6B94CF95}"/>
              </a:ext>
            </a:extLst>
          </p:cNvPr>
          <p:cNvSpPr txBox="1">
            <a:spLocks/>
          </p:cNvSpPr>
          <p:nvPr/>
        </p:nvSpPr>
        <p:spPr>
          <a:xfrm>
            <a:off x="1835696" y="2073473"/>
            <a:ext cx="5043197" cy="4019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textField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 err="1">
                <a:solidFill>
                  <a:srgbClr val="7F0055"/>
                </a:solidFill>
                <a:latin typeface="Menlo"/>
              </a:rPr>
              <a:t>isBlankWhenNull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"true"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 err="1">
                <a:solidFill>
                  <a:srgbClr val="7F0055"/>
                </a:solidFill>
                <a:latin typeface="Menlo"/>
              </a:rPr>
              <a:t>bookmarkLevel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"1"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    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reportElement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x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"0"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y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"10"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width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"515"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height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"30"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/&gt;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textElement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 err="1">
                <a:solidFill>
                  <a:srgbClr val="7F0055"/>
                </a:solidFill>
                <a:latin typeface="Menlo"/>
              </a:rPr>
              <a:t>textAlignment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"Center"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   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&lt;font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size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"22"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/&gt;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textElement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 </a:t>
            </a:r>
            <a:r>
              <a:rPr lang="en-US" altLang="en-US" sz="1200" b="1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200" b="1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200" b="1" dirty="0" err="1">
                <a:solidFill>
                  <a:srgbClr val="008800"/>
                </a:solidFill>
                <a:latin typeface="Menlo"/>
              </a:rPr>
              <a:t>java.lang.String</a:t>
            </a:r>
            <a:r>
              <a:rPr lang="en-US" altLang="en-US" sz="1200" b="1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200" b="1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       &lt;![CDATA[$P{</a:t>
            </a:r>
            <a:r>
              <a:rPr lang="en-US" altLang="en-US" sz="1200" b="1" dirty="0" err="1">
                <a:solidFill>
                  <a:srgbClr val="313131"/>
                </a:solidFill>
                <a:latin typeface="Menlo"/>
              </a:rPr>
              <a:t>ReportTitle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}]]&gt; </a:t>
            </a:r>
            <a:br>
              <a:rPr lang="en-US" altLang="en-US" sz="1200" b="1" dirty="0">
                <a:solidFill>
                  <a:srgbClr val="313131"/>
                </a:solidFill>
                <a:latin typeface="Menlo"/>
              </a:rPr>
            </a:b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    </a:t>
            </a:r>
            <a:r>
              <a:rPr lang="en-US" altLang="en-US" sz="1200" b="1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200" b="1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200" b="1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  <a:br>
              <a:rPr lang="en-US" altLang="en-US" sz="1200" dirty="0">
                <a:solidFill>
                  <a:srgbClr val="313131"/>
                </a:solidFill>
                <a:latin typeface="Menlo"/>
              </a:rPr>
            </a:b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anchorNameExpression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     &lt;![CDATA["Title"]]&gt;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anchorNameExpression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textField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textField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 err="1">
                <a:solidFill>
                  <a:srgbClr val="7F0055"/>
                </a:solidFill>
                <a:latin typeface="Menlo"/>
              </a:rPr>
              <a:t>isBlankWhenNull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"true"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    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reportElement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x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"0"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y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"40"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width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"515"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height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"20"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/&gt;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textElement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 err="1">
                <a:solidFill>
                  <a:srgbClr val="7F0055"/>
                </a:solidFill>
                <a:latin typeface="Menlo"/>
              </a:rPr>
              <a:t>textAlignment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"Center"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   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&lt;font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size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dirty="0">
                <a:solidFill>
                  <a:srgbClr val="008800"/>
                </a:solidFill>
                <a:latin typeface="Menlo"/>
              </a:rPr>
              <a:t>"10"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/&gt;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textElement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200" b="1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200" b="1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200" b="1" dirty="0" err="1">
                <a:solidFill>
                  <a:srgbClr val="008800"/>
                </a:solidFill>
                <a:latin typeface="Menlo"/>
              </a:rPr>
              <a:t>java.lang.String</a:t>
            </a:r>
            <a:r>
              <a:rPr lang="en-US" altLang="en-US" sz="1200" b="1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200" b="1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       &lt;![CDATA[$P{Author}]]&gt;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  </a:t>
            </a:r>
            <a:r>
              <a:rPr lang="en-US" altLang="en-US" sz="1200" b="1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200" b="1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200" b="1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200" b="1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200" dirty="0" err="1">
                <a:solidFill>
                  <a:srgbClr val="000088"/>
                </a:solidFill>
                <a:latin typeface="Menlo"/>
              </a:rPr>
              <a:t>textField</a:t>
            </a:r>
            <a:r>
              <a:rPr lang="en-US" altLang="en-US" sz="1200" dirty="0">
                <a:solidFill>
                  <a:srgbClr val="000088"/>
                </a:solidFill>
                <a:latin typeface="Menlo"/>
              </a:rPr>
              <a:t>&gt;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4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you have seen above, the parameter, field, and variable references are in fact real Java objects.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Knowing their class from the parameter, field, or variable declaration made in the report template, we can even call methods on those object references in the expressions.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example shows − how to extract and display the first letter from </a:t>
            </a:r>
            <a:r>
              <a:rPr lang="en-US" sz="1800" dirty="0" err="1">
                <a:solidFill>
                  <a:schemeClr val="tx1"/>
                </a:solidFill>
              </a:rPr>
              <a:t>java.lang.String</a:t>
            </a:r>
            <a:r>
              <a:rPr lang="en-US" sz="1800" dirty="0">
                <a:solidFill>
                  <a:schemeClr val="tx1"/>
                </a:solidFill>
              </a:rPr>
              <a:t> report field "Name"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FA6F7D5D-1A76-4726-8C1C-5B8F407B7BFA}"/>
              </a:ext>
            </a:extLst>
          </p:cNvPr>
          <p:cNvSpPr txBox="1">
            <a:spLocks/>
          </p:cNvSpPr>
          <p:nvPr/>
        </p:nvSpPr>
        <p:spPr>
          <a:xfrm>
            <a:off x="1115616" y="3750463"/>
            <a:ext cx="6624736" cy="101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$F{Name}.substring(0, 1)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8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13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Resource Bundle Reference in Expression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reference a resource in an expression, the </a:t>
            </a:r>
            <a:r>
              <a:rPr lang="en-US" sz="1800" i="1" dirty="0">
                <a:solidFill>
                  <a:schemeClr val="tx1"/>
                </a:solidFill>
              </a:rPr>
              <a:t>key</a:t>
            </a:r>
            <a:r>
              <a:rPr lang="en-US" sz="1800" dirty="0">
                <a:solidFill>
                  <a:schemeClr val="tx1"/>
                </a:solidFill>
              </a:rPr>
              <a:t> should be put between </a:t>
            </a:r>
            <a:r>
              <a:rPr lang="en-US" sz="1800" b="1" dirty="0">
                <a:solidFill>
                  <a:schemeClr val="tx1"/>
                </a:solidFill>
              </a:rPr>
              <a:t>$R{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b="1" dirty="0">
                <a:solidFill>
                  <a:schemeClr val="tx1"/>
                </a:solidFill>
              </a:rPr>
              <a:t>}</a:t>
            </a:r>
            <a:r>
              <a:rPr lang="en-US" sz="1800" dirty="0">
                <a:solidFill>
                  <a:schemeClr val="tx1"/>
                </a:solidFill>
              </a:rPr>
              <a:t> as shown in the example given below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FA6F7D5D-1A76-4726-8C1C-5B8F407B7BFA}"/>
              </a:ext>
            </a:extLst>
          </p:cNvPr>
          <p:cNvSpPr txBox="1">
            <a:spLocks/>
          </p:cNvSpPr>
          <p:nvPr/>
        </p:nvSpPr>
        <p:spPr>
          <a:xfrm>
            <a:off x="1259632" y="2432635"/>
            <a:ext cx="6360368" cy="101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$R{</a:t>
            </a:r>
            <a:r>
              <a:rPr lang="en-US" altLang="en-US" sz="1800" dirty="0" err="1">
                <a:solidFill>
                  <a:srgbClr val="313131"/>
                </a:solidFill>
                <a:latin typeface="Menlo"/>
              </a:rPr>
              <a:t>report.title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} </a:t>
            </a:r>
            <a:br>
              <a:rPr lang="en-US" altLang="en-US" sz="1800" dirty="0">
                <a:solidFill>
                  <a:srgbClr val="313131"/>
                </a:solidFill>
                <a:latin typeface="Menlo"/>
              </a:rPr>
            </a:b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textfieldexpression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D78DEE8-5F9C-4D8D-8B2C-33594AFEF011}"/>
              </a:ext>
            </a:extLst>
          </p:cNvPr>
          <p:cNvSpPr txBox="1">
            <a:spLocks/>
          </p:cNvSpPr>
          <p:nvPr/>
        </p:nvSpPr>
        <p:spPr>
          <a:xfrm>
            <a:off x="539552" y="3527263"/>
            <a:ext cx="8352928" cy="16381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Based on the runtime-supplied locale and the </a:t>
            </a:r>
            <a:r>
              <a:rPr lang="en-US" sz="1800" i="1" dirty="0" err="1">
                <a:solidFill>
                  <a:schemeClr val="tx1"/>
                </a:solidFill>
              </a:rPr>
              <a:t>report.title</a:t>
            </a:r>
            <a:r>
              <a:rPr lang="en-US" sz="1800" dirty="0">
                <a:solidFill>
                  <a:schemeClr val="tx1"/>
                </a:solidFill>
              </a:rPr>
              <a:t> key, the resource bundle associated with the report template is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Hence, the title of report is displayed by extracting the String value from the resource bundle.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More on internationalization can be found in the chapter 24 Internationalization.</a:t>
            </a:r>
          </a:p>
        </p:txBody>
      </p:sp>
    </p:spTree>
    <p:extLst>
      <p:ext uri="{BB962C8B-B14F-4D97-AF65-F5344CB8AC3E}">
        <p14:creationId xmlns:p14="http://schemas.microsoft.com/office/powerpoint/2010/main" val="424537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1273</Words>
  <Application>Microsoft Office PowerPoint</Application>
  <PresentationFormat>On-screen Show (4:3)</PresentationFormat>
  <Paragraphs>192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Menlo</vt:lpstr>
      <vt:lpstr>Wingdings</vt:lpstr>
      <vt:lpstr>Office 佈景主題</vt:lpstr>
      <vt:lpstr>13 Expression</vt:lpstr>
      <vt:lpstr>13 Expression</vt:lpstr>
      <vt:lpstr>13 Expression</vt:lpstr>
      <vt:lpstr>13 Expression</vt:lpstr>
      <vt:lpstr>13 Expression</vt:lpstr>
      <vt:lpstr>13 Expression</vt:lpstr>
      <vt:lpstr>13 Expression</vt:lpstr>
      <vt:lpstr>13 Expression</vt:lpstr>
      <vt:lpstr>13 Expression</vt:lpstr>
      <vt:lpstr>13 Expression</vt:lpstr>
      <vt:lpstr>13 Expression</vt:lpstr>
      <vt:lpstr>13.1 jasper_report_template.jrxml</vt:lpstr>
      <vt:lpstr>13.1 jasper_report_template.jrxml</vt:lpstr>
      <vt:lpstr>13.2 POJO DataBean.java</vt:lpstr>
      <vt:lpstr>13.2 PJOJ DataBean.java</vt:lpstr>
      <vt:lpstr>13.3 DataBeanList.java</vt:lpstr>
      <vt:lpstr>13.3 DataBeanList.java</vt:lpstr>
      <vt:lpstr>13.4 buildExpression.xml</vt:lpstr>
      <vt:lpstr>13.4 buildExpression.xml</vt:lpstr>
      <vt:lpstr>13.5 exe_Expression.bat</vt:lpstr>
      <vt:lpstr>13.5 exe_Expression.bat</vt:lpstr>
      <vt:lpstr>13.6 Run exe_Expression.bat</vt:lpstr>
      <vt:lpstr>13.5 Run exe_Expression.bat</vt:lpstr>
      <vt:lpstr>13.5 Run exe_Expression.bat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1394</cp:revision>
  <dcterms:created xsi:type="dcterms:W3CDTF">2018-09-28T16:40:41Z</dcterms:created>
  <dcterms:modified xsi:type="dcterms:W3CDTF">2018-12-25T04:28:28Z</dcterms:modified>
</cp:coreProperties>
</file>