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3" r:id="rId3"/>
    <p:sldId id="290" r:id="rId4"/>
    <p:sldId id="305" r:id="rId5"/>
    <p:sldId id="306" r:id="rId6"/>
    <p:sldId id="307" r:id="rId7"/>
    <p:sldId id="308" r:id="rId8"/>
    <p:sldId id="310" r:id="rId9"/>
    <p:sldId id="309" r:id="rId10"/>
    <p:sldId id="312" r:id="rId11"/>
    <p:sldId id="311" r:id="rId12"/>
    <p:sldId id="313" r:id="rId13"/>
    <p:sldId id="295" r:id="rId14"/>
    <p:sldId id="304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259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 varScale="1">
        <p:scale>
          <a:sx n="72" d="100"/>
          <a:sy n="72" d="100"/>
        </p:scale>
        <p:origin x="21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sper_reports/jasper_report_designs.ht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utorialspoint.com/jasper_reports/jasper_environment_setup.htm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 Variable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Variable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ResetGroup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determines the name of the group at which the variable value is reset, when </a:t>
            </a:r>
            <a:r>
              <a:rPr lang="en-US" sz="1800" i="1" dirty="0" err="1">
                <a:solidFill>
                  <a:schemeClr val="tx1"/>
                </a:solidFill>
              </a:rPr>
              <a:t>resetType</a:t>
            </a:r>
            <a:r>
              <a:rPr lang="en-US" sz="1800" dirty="0">
                <a:solidFill>
                  <a:schemeClr val="tx1"/>
                </a:solidFill>
              </a:rPr>
              <a:t> is </a:t>
            </a:r>
            <a:r>
              <a:rPr lang="en-US" sz="1800" i="1" dirty="0">
                <a:solidFill>
                  <a:schemeClr val="tx1"/>
                </a:solidFill>
              </a:rPr>
              <a:t>Group</a:t>
            </a:r>
            <a:r>
              <a:rPr lang="en-US" sz="1800" dirty="0">
                <a:solidFill>
                  <a:schemeClr val="tx1"/>
                </a:solidFill>
              </a:rPr>
              <a:t>. The values for this attribute would be the name of any group declared in the JRXML report template.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129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Variable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Built-In Report Variables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some built-in system variables, ready to use in expressions, as follows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96D4E0-69E7-4A29-B649-8D43F9916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893974"/>
              </p:ext>
            </p:extLst>
          </p:nvPr>
        </p:nvGraphicFramePr>
        <p:xfrm>
          <a:off x="467544" y="2223722"/>
          <a:ext cx="8352928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212">
                  <a:extLst>
                    <a:ext uri="{9D8B030D-6E8A-4147-A177-3AD203B41FA5}">
                      <a16:colId xmlns:a16="http://schemas.microsoft.com/office/drawing/2014/main" val="18084700"/>
                    </a:ext>
                  </a:extLst>
                </a:gridCol>
                <a:gridCol w="7564716">
                  <a:extLst>
                    <a:ext uri="{9D8B030D-6E8A-4147-A177-3AD203B41FA5}">
                      <a16:colId xmlns:a16="http://schemas.microsoft.com/office/drawing/2014/main" val="2970067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S. NO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Variable Name and 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68315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PAGE_NUMBER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This variable's value is its current page number. It can be used to display both the current page number and the total number of pages using a special feature of JasperReports text field elements, the </a:t>
                      </a:r>
                      <a:r>
                        <a:rPr lang="en-US" i="1" dirty="0" err="1">
                          <a:solidFill>
                            <a:srgbClr val="000000"/>
                          </a:solidFill>
                          <a:effectLst/>
                        </a:rPr>
                        <a:t>evaluationTime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 attribute.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3792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COLUMN_NUMBER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This variable contains the current column number.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65072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REPORT_COUNT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This report variable contains the total number of records processed.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1848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PAGE_COUNT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This variable contains the number of records that were processed when generating the current page.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08220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539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Variable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Built-In Report Variables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some built-in system variables, ready to use in expressions, as follows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96D4E0-69E7-4A29-B649-8D43F9916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117861"/>
              </p:ext>
            </p:extLst>
          </p:nvPr>
        </p:nvGraphicFramePr>
        <p:xfrm>
          <a:off x="467544" y="2223722"/>
          <a:ext cx="8352928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212">
                  <a:extLst>
                    <a:ext uri="{9D8B030D-6E8A-4147-A177-3AD203B41FA5}">
                      <a16:colId xmlns:a16="http://schemas.microsoft.com/office/drawing/2014/main" val="18084700"/>
                    </a:ext>
                  </a:extLst>
                </a:gridCol>
                <a:gridCol w="7564716">
                  <a:extLst>
                    <a:ext uri="{9D8B030D-6E8A-4147-A177-3AD203B41FA5}">
                      <a16:colId xmlns:a16="http://schemas.microsoft.com/office/drawing/2014/main" val="2970067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S. NO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Variable Name and 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68315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COLUMN_COUNT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This variable contains the number of records that were processed when generating the current column.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63649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GroupName_COUNT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The name of this variable is derived from the name of the group it corresponds to, suffixed with the _COUNT sequence. This variable contains the number of records in the current group.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488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052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14.1 </a:t>
            </a:r>
            <a:r>
              <a:rPr lang="en-US" altLang="zh-TW" sz="4800" b="1" dirty="0" err="1">
                <a:solidFill>
                  <a:srgbClr val="FFFF00"/>
                </a:solidFill>
              </a:rPr>
              <a:t>jasper_report_template.jrxml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4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537D649-F1B3-43F8-8E77-D82C80D5F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924944"/>
            <a:ext cx="5301636" cy="371703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14.1 </a:t>
            </a:r>
            <a:r>
              <a:rPr lang="en-US" altLang="zh-TW" b="1" dirty="0" err="1">
                <a:solidFill>
                  <a:srgbClr val="FFFF00"/>
                </a:solidFill>
              </a:rPr>
              <a:t>jasper_report_template.jrxml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51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Variable Example: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a variable (</a:t>
            </a:r>
            <a:r>
              <a:rPr lang="en-US" sz="1800" b="1" dirty="0" err="1">
                <a:solidFill>
                  <a:schemeClr val="tx1"/>
                </a:solidFill>
              </a:rPr>
              <a:t>countNumber</a:t>
            </a:r>
            <a:r>
              <a:rPr lang="en-US" sz="1800" dirty="0">
                <a:solidFill>
                  <a:schemeClr val="tx1"/>
                </a:solidFill>
              </a:rPr>
              <a:t>) to our existing report template (Chapter 05 </a:t>
            </a:r>
            <a:r>
              <a:rPr lang="en-US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Report Designs</a:t>
            </a:r>
            <a:r>
              <a:rPr lang="en-US" sz="1800" dirty="0">
                <a:solidFill>
                  <a:schemeClr val="tx1"/>
                </a:solidFill>
              </a:rPr>
              <a:t>). We will prefix the count to each record. The revised report template (</a:t>
            </a:r>
            <a:r>
              <a:rPr lang="en-US" sz="1800" dirty="0" err="1">
                <a:solidFill>
                  <a:schemeClr val="tx1"/>
                </a:solidFill>
              </a:rPr>
              <a:t>jasper_report_template.jrxml</a:t>
            </a:r>
            <a:r>
              <a:rPr lang="en-US" sz="1800" dirty="0">
                <a:solidFill>
                  <a:schemeClr val="tx1"/>
                </a:solidFill>
              </a:rPr>
              <a:t>) is as follows.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Save it to C:\tools\jasperreports-5.0.1\test directory 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596B98-05B1-4819-A96F-A1D532E7EF78}"/>
              </a:ext>
            </a:extLst>
          </p:cNvPr>
          <p:cNvSpPr/>
          <p:nvPr/>
        </p:nvSpPr>
        <p:spPr>
          <a:xfrm>
            <a:off x="3384848" y="6093296"/>
            <a:ext cx="3168352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0E71A6-4266-45D6-A50D-CFBBE2164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344" y="2142996"/>
            <a:ext cx="4799640" cy="458250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14.1 </a:t>
            </a:r>
            <a:r>
              <a:rPr lang="en-US" altLang="zh-TW" b="1" dirty="0" err="1">
                <a:solidFill>
                  <a:srgbClr val="FFFF00"/>
                </a:solidFill>
              </a:rPr>
              <a:t>jasper_report_template.jrxml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Variable Example: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a variable (</a:t>
            </a:r>
            <a:r>
              <a:rPr lang="en-US" sz="1800" b="1" dirty="0" err="1">
                <a:solidFill>
                  <a:schemeClr val="tx1"/>
                </a:solidFill>
              </a:rPr>
              <a:t>countNumber</a:t>
            </a:r>
            <a:r>
              <a:rPr lang="en-US" sz="1800" dirty="0">
                <a:solidFill>
                  <a:schemeClr val="tx1"/>
                </a:solidFill>
              </a:rPr>
              <a:t>) to </a:t>
            </a:r>
            <a:r>
              <a:rPr lang="en-US" sz="1800" dirty="0" err="1">
                <a:solidFill>
                  <a:schemeClr val="tx1"/>
                </a:solidFill>
              </a:rPr>
              <a:t>jasper_report_template.jrxml</a:t>
            </a:r>
            <a:r>
              <a:rPr lang="en-US" sz="1800" dirty="0">
                <a:solidFill>
                  <a:schemeClr val="tx1"/>
                </a:solidFill>
              </a:rPr>
              <a:t> is as follows.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596B98-05B1-4819-A96F-A1D532E7EF78}"/>
              </a:ext>
            </a:extLst>
          </p:cNvPr>
          <p:cNvSpPr/>
          <p:nvPr/>
        </p:nvSpPr>
        <p:spPr>
          <a:xfrm>
            <a:off x="3707904" y="5918843"/>
            <a:ext cx="2520280" cy="4024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15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14.2 JasperReportFill.java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32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963F9F-8461-4E4B-A895-DC964B87F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077685"/>
            <a:ext cx="5022447" cy="418982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14.2 JasperReportFill.java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JasperReportFill.java </a:t>
            </a:r>
            <a:r>
              <a:rPr lang="en-US" sz="1800" dirty="0">
                <a:solidFill>
                  <a:schemeClr val="tx1"/>
                </a:solidFill>
              </a:rPr>
              <a:t>file remains no change in </a:t>
            </a:r>
            <a:r>
              <a:rPr lang="en-US" sz="1800" b="1" dirty="0">
                <a:solidFill>
                  <a:schemeClr val="tx1"/>
                </a:solidFill>
              </a:rPr>
              <a:t>C:\tools\jasperreports-5.0.1\test\src\com\tutorialspoint</a:t>
            </a:r>
            <a:r>
              <a:rPr lang="en-US" sz="1800" dirty="0">
                <a:solidFill>
                  <a:schemeClr val="tx1"/>
                </a:solidFill>
              </a:rPr>
              <a:t> are as given below 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055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14.3 POJO DataBean.java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10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14.3 DataBean.java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 change in POJO file </a:t>
            </a:r>
            <a:r>
              <a:rPr lang="en-US" sz="1800" b="1" dirty="0">
                <a:solidFill>
                  <a:schemeClr val="tx1"/>
                </a:solidFill>
              </a:rPr>
              <a:t>C:\tools\jasperreports-5.0.1\test\src\com\tutorialspoint\DataBean.java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23E06A-CDEE-4F0B-9F1E-A36186E67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055573"/>
            <a:ext cx="6610498" cy="438066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2298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14 Variable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806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the variable in Design Phase.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C24418-0855-47E1-B902-072A3B2E6424}"/>
              </a:ext>
            </a:extLst>
          </p:cNvPr>
          <p:cNvSpPr/>
          <p:nvPr/>
        </p:nvSpPr>
        <p:spPr>
          <a:xfrm>
            <a:off x="467544" y="2775117"/>
            <a:ext cx="3142095" cy="11960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Design Phase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(Create JRXML File)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DE751B-286A-43A0-B8E0-A6B7D782E49E}"/>
              </a:ext>
            </a:extLst>
          </p:cNvPr>
          <p:cNvSpPr/>
          <p:nvPr/>
        </p:nvSpPr>
        <p:spPr>
          <a:xfrm>
            <a:off x="457200" y="4774746"/>
            <a:ext cx="3175124" cy="111612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Compile Phase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(Compile JRXML to Jasper Template)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684D41-4175-4E88-ABEE-FE0002D8308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038592" y="3971148"/>
            <a:ext cx="6170" cy="8035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C6E8FFD-ECB2-4DEB-BC69-DDF787CDCA56}"/>
              </a:ext>
            </a:extLst>
          </p:cNvPr>
          <p:cNvSpPr/>
          <p:nvPr/>
        </p:nvSpPr>
        <p:spPr>
          <a:xfrm>
            <a:off x="4860032" y="2775117"/>
            <a:ext cx="3753532" cy="111612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Execute Phase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[Fill Jasper Template with Data to Generate Jasper Print File (</a:t>
            </a:r>
            <a:r>
              <a:rPr lang="en-US" b="1" dirty="0" err="1">
                <a:solidFill>
                  <a:schemeClr val="tx1"/>
                </a:solidFill>
              </a:rPr>
              <a:t>xxx.jrprint</a:t>
            </a:r>
            <a:r>
              <a:rPr lang="en-US" b="1" dirty="0">
                <a:solidFill>
                  <a:schemeClr val="tx1"/>
                </a:solidFill>
              </a:rPr>
              <a:t>)]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DE4FE03-0C12-4F7B-9DAD-CD31ABCDCE9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3632324" y="3333179"/>
            <a:ext cx="1227708" cy="199962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1E275AB-05E1-449D-86C7-D3074BE720FF}"/>
              </a:ext>
            </a:extLst>
          </p:cNvPr>
          <p:cNvSpPr/>
          <p:nvPr/>
        </p:nvSpPr>
        <p:spPr>
          <a:xfrm>
            <a:off x="4860032" y="4741982"/>
            <a:ext cx="3753532" cy="111612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Export Phase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[Export the Report to Any Specified Format]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FE26A2-FC5B-4CFD-A0E8-8EF5A6F7FE26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>
            <a:off x="6736798" y="3891240"/>
            <a:ext cx="0" cy="8507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77760B9-878D-40E9-A0D2-6E3FEF7F353B}"/>
              </a:ext>
            </a:extLst>
          </p:cNvPr>
          <p:cNvSpPr/>
          <p:nvPr/>
        </p:nvSpPr>
        <p:spPr>
          <a:xfrm>
            <a:off x="323528" y="2626097"/>
            <a:ext cx="3591209" cy="16517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14.4 DataBeanList.java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3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14.4 DataBeanList.java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Java file </a:t>
            </a:r>
            <a:r>
              <a:rPr lang="en-US" sz="1800" b="1" dirty="0">
                <a:solidFill>
                  <a:schemeClr val="tx1"/>
                </a:solidFill>
              </a:rPr>
              <a:t>C:\tools\jasperreports-5.0.1\test\src\com\tutorialspoint\DataBeanList.java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FE5B6A-A53E-4802-997C-6A3926D9D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27293"/>
            <a:ext cx="6696744" cy="455025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03287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14.5 buildVariable.xml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8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14.5 buildVariable.xml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872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Report Generation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compile and execute the above file using our regular ANT build process. The contents of the file buildVaraible.xml (saved under directory C:\tools\jasperreports-5.0.1\test) are as given below.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import file - baseBuild.xml is picked from the chapter 03 </a:t>
            </a: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Environment Setup</a:t>
            </a:r>
            <a:r>
              <a:rPr lang="en-US" sz="1800" dirty="0">
                <a:solidFill>
                  <a:schemeClr val="tx1"/>
                </a:solidFill>
              </a:rPr>
              <a:t> and should be placed in the same directory as the build.xml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FAAFDF-3EDF-4BF1-88A6-A990ACA5F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367" y="3390424"/>
            <a:ext cx="4343833" cy="304793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56519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14.6 exe_Variable.bat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10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14.6 exe_Variable.bat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exe_Varaible.bat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ant -f build_Varaible.xml -</a:t>
            </a:r>
            <a:r>
              <a:rPr lang="en-US" sz="1800" b="1" dirty="0" err="1">
                <a:solidFill>
                  <a:schemeClr val="tx1"/>
                </a:solidFill>
              </a:rPr>
              <a:t>Dmain</a:t>
            </a:r>
            <a:r>
              <a:rPr lang="en-US" sz="1800" b="1" dirty="0">
                <a:solidFill>
                  <a:schemeClr val="tx1"/>
                </a:solidFill>
              </a:rPr>
              <a:t>-class=</a:t>
            </a:r>
            <a:r>
              <a:rPr lang="en-US" sz="1800" b="1" dirty="0" err="1">
                <a:solidFill>
                  <a:schemeClr val="tx1"/>
                </a:solidFill>
              </a:rPr>
              <a:t>com.tutorialspoint.JasperReportFill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ACE10D-923B-4350-A941-1E557F6A1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208045"/>
            <a:ext cx="6272187" cy="400110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85767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14.7 Run exe_Variable.bat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99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14.7 Run exe_Variable.bat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634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exe_Varaible.bat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A570DB-CADA-49FC-8854-1D6C17B0A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65715"/>
            <a:ext cx="7164288" cy="369557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76084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14.7 Run exe_Variable.bat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634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Display </a:t>
            </a:r>
            <a:r>
              <a:rPr lang="en-US" sz="1800" b="1" dirty="0" err="1">
                <a:solidFill>
                  <a:schemeClr val="tx1"/>
                </a:solidFill>
              </a:rPr>
              <a:t>countNumber</a:t>
            </a:r>
            <a:r>
              <a:rPr lang="en-US" sz="1800" b="1" dirty="0">
                <a:solidFill>
                  <a:schemeClr val="tx1"/>
                </a:solidFill>
              </a:rPr>
              <a:t> of each record.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27EB13-B636-4F9B-A176-B39D8D02E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59" y="1876544"/>
            <a:ext cx="7380882" cy="322571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6EA92ED-BF48-4BE0-9C63-383561A54F06}"/>
              </a:ext>
            </a:extLst>
          </p:cNvPr>
          <p:cNvSpPr/>
          <p:nvPr/>
        </p:nvSpPr>
        <p:spPr>
          <a:xfrm>
            <a:off x="2105695" y="3834470"/>
            <a:ext cx="360040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18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Variable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0963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Variable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Report variables are special objects built on top of the report expression.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Report variables simplify the following tasks: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Report expressions, which are heavily used throughout the report template. These expressions can be declared only once by using the report variables.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Report variables can perform various calculations based on the corresponding expressions values such as count, sum, average, lowest, highest, variance,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variables are defined in a report design, then these can be referenced by new variables in the expressions. Hence, the order in which the variables are declared in a report design is important.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82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Variable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Variable Declaration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variable declaration is as follows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6912DA6C-6C02-4B29-87D4-9282A6CE9494}"/>
              </a:ext>
            </a:extLst>
          </p:cNvPr>
          <p:cNvSpPr txBox="1">
            <a:spLocks/>
          </p:cNvSpPr>
          <p:nvPr/>
        </p:nvSpPr>
        <p:spPr>
          <a:xfrm>
            <a:off x="683568" y="2192376"/>
            <a:ext cx="8136904" cy="1812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88"/>
                </a:solidFill>
                <a:latin typeface="Menlo"/>
              </a:rPr>
              <a:t>&lt;variable</a:t>
            </a:r>
            <a:r>
              <a:rPr lang="en-US" altLang="en-US" sz="18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800" dirty="0">
                <a:solidFill>
                  <a:srgbClr val="7F0055"/>
                </a:solidFill>
                <a:latin typeface="Menlo"/>
              </a:rPr>
              <a:t>name</a:t>
            </a:r>
            <a:r>
              <a:rPr lang="en-US" altLang="en-US" sz="18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800" dirty="0">
                <a:solidFill>
                  <a:srgbClr val="666600"/>
                </a:solidFill>
                <a:latin typeface="Menlo"/>
              </a:rPr>
              <a:t>=</a:t>
            </a:r>
            <a:r>
              <a:rPr lang="en-US" altLang="en-US" sz="18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800" dirty="0">
                <a:solidFill>
                  <a:srgbClr val="008800"/>
                </a:solidFill>
                <a:latin typeface="Menlo"/>
              </a:rPr>
              <a:t>"</a:t>
            </a:r>
            <a:r>
              <a:rPr lang="en-US" altLang="en-US" sz="1800" dirty="0" err="1">
                <a:solidFill>
                  <a:srgbClr val="008800"/>
                </a:solidFill>
                <a:latin typeface="Menlo"/>
              </a:rPr>
              <a:t>CityNumber</a:t>
            </a:r>
            <a:r>
              <a:rPr lang="en-US" altLang="en-US" sz="1800" dirty="0">
                <a:solidFill>
                  <a:srgbClr val="008800"/>
                </a:solidFill>
                <a:latin typeface="Menlo"/>
              </a:rPr>
              <a:t>"</a:t>
            </a:r>
            <a:r>
              <a:rPr lang="en-US" altLang="en-US" sz="18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800" dirty="0">
                <a:solidFill>
                  <a:srgbClr val="7F0055"/>
                </a:solidFill>
                <a:latin typeface="Menlo"/>
              </a:rPr>
              <a:t>class</a:t>
            </a:r>
            <a:r>
              <a:rPr lang="en-US" altLang="en-US" sz="18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800" dirty="0">
                <a:solidFill>
                  <a:srgbClr val="666600"/>
                </a:solidFill>
                <a:latin typeface="Menlo"/>
              </a:rPr>
              <a:t>=</a:t>
            </a:r>
            <a:r>
              <a:rPr lang="en-US" altLang="en-US" sz="18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800" dirty="0">
                <a:solidFill>
                  <a:srgbClr val="008800"/>
                </a:solidFill>
                <a:latin typeface="Menlo"/>
              </a:rPr>
              <a:t>"</a:t>
            </a:r>
            <a:r>
              <a:rPr lang="en-US" altLang="en-US" sz="1800" dirty="0" err="1">
                <a:solidFill>
                  <a:srgbClr val="008800"/>
                </a:solidFill>
                <a:latin typeface="Menlo"/>
              </a:rPr>
              <a:t>java.lang.Integer</a:t>
            </a:r>
            <a:r>
              <a:rPr lang="en-US" altLang="en-US" sz="1800" dirty="0">
                <a:solidFill>
                  <a:srgbClr val="008800"/>
                </a:solidFill>
                <a:latin typeface="Menlo"/>
              </a:rPr>
              <a:t>"</a:t>
            </a:r>
            <a:r>
              <a:rPr lang="en-US" altLang="en-US" sz="18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800" dirty="0" err="1">
                <a:solidFill>
                  <a:srgbClr val="7F0055"/>
                </a:solidFill>
                <a:latin typeface="Menlo"/>
              </a:rPr>
              <a:t>incrementType</a:t>
            </a:r>
            <a:r>
              <a:rPr lang="en-US" altLang="en-US" sz="18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800" dirty="0">
                <a:solidFill>
                  <a:srgbClr val="666600"/>
                </a:solidFill>
                <a:latin typeface="Menlo"/>
              </a:rPr>
              <a:t>=</a:t>
            </a:r>
            <a:r>
              <a:rPr lang="en-US" altLang="en-US" sz="18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800" dirty="0">
                <a:solidFill>
                  <a:srgbClr val="008800"/>
                </a:solidFill>
                <a:latin typeface="Menlo"/>
              </a:rPr>
              <a:t>"Group"</a:t>
            </a:r>
            <a:r>
              <a:rPr lang="en-US" altLang="en-US" sz="180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313131"/>
                </a:solidFill>
                <a:latin typeface="Menlo"/>
              </a:rPr>
              <a:t>    </a:t>
            </a:r>
            <a:r>
              <a:rPr lang="en-US" altLang="en-US" sz="1800" dirty="0" err="1">
                <a:solidFill>
                  <a:srgbClr val="7F0055"/>
                </a:solidFill>
                <a:latin typeface="Menlo"/>
              </a:rPr>
              <a:t>incrementGroup</a:t>
            </a:r>
            <a:r>
              <a:rPr lang="en-US" altLang="en-US" sz="18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800" dirty="0">
                <a:solidFill>
                  <a:srgbClr val="666600"/>
                </a:solidFill>
                <a:latin typeface="Menlo"/>
              </a:rPr>
              <a:t>=</a:t>
            </a:r>
            <a:r>
              <a:rPr lang="en-US" altLang="en-US" sz="18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800" dirty="0">
                <a:solidFill>
                  <a:srgbClr val="008800"/>
                </a:solidFill>
                <a:latin typeface="Menlo"/>
              </a:rPr>
              <a:t>"</a:t>
            </a:r>
            <a:r>
              <a:rPr lang="en-US" altLang="en-US" sz="1800" dirty="0" err="1">
                <a:solidFill>
                  <a:srgbClr val="008800"/>
                </a:solidFill>
                <a:latin typeface="Menlo"/>
              </a:rPr>
              <a:t>CityGroup</a:t>
            </a:r>
            <a:r>
              <a:rPr lang="en-US" altLang="en-US" sz="1800" dirty="0">
                <a:solidFill>
                  <a:srgbClr val="008800"/>
                </a:solidFill>
                <a:latin typeface="Menlo"/>
              </a:rPr>
              <a:t>"</a:t>
            </a:r>
            <a:r>
              <a:rPr lang="en-US" altLang="en-US" sz="18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800" dirty="0">
                <a:solidFill>
                  <a:srgbClr val="7F0055"/>
                </a:solidFill>
                <a:latin typeface="Menlo"/>
              </a:rPr>
              <a:t>calculation</a:t>
            </a:r>
            <a:r>
              <a:rPr lang="en-US" altLang="en-US" sz="18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800" dirty="0">
                <a:solidFill>
                  <a:srgbClr val="666600"/>
                </a:solidFill>
                <a:latin typeface="Menlo"/>
              </a:rPr>
              <a:t>=</a:t>
            </a:r>
            <a:r>
              <a:rPr lang="en-US" altLang="en-US" sz="18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800" dirty="0">
                <a:solidFill>
                  <a:srgbClr val="008800"/>
                </a:solidFill>
                <a:latin typeface="Menlo"/>
              </a:rPr>
              <a:t>"Count"</a:t>
            </a:r>
            <a:r>
              <a:rPr lang="en-US" altLang="en-US" sz="1800" dirty="0">
                <a:solidFill>
                  <a:srgbClr val="000088"/>
                </a:solidFill>
                <a:latin typeface="Menlo"/>
              </a:rPr>
              <a:t>&gt;</a:t>
            </a:r>
            <a:r>
              <a:rPr lang="en-US" altLang="en-US" sz="180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313131"/>
                </a:solidFill>
                <a:latin typeface="Menlo"/>
              </a:rPr>
              <a:t>    </a:t>
            </a:r>
            <a:r>
              <a:rPr lang="en-US" altLang="en-US" sz="1800" dirty="0">
                <a:solidFill>
                  <a:srgbClr val="000088"/>
                </a:solidFill>
                <a:latin typeface="Menlo"/>
              </a:rPr>
              <a:t>&lt;</a:t>
            </a:r>
            <a:r>
              <a:rPr lang="en-US" altLang="en-US" sz="1800" dirty="0" err="1">
                <a:solidFill>
                  <a:srgbClr val="000088"/>
                </a:solidFill>
                <a:latin typeface="Menlo"/>
              </a:rPr>
              <a:t>variableExpression</a:t>
            </a:r>
            <a:r>
              <a:rPr lang="en-US" altLang="en-US" sz="1800" dirty="0">
                <a:solidFill>
                  <a:srgbClr val="000088"/>
                </a:solidFill>
                <a:latin typeface="Menlo"/>
              </a:rPr>
              <a:t>&gt;</a:t>
            </a:r>
            <a:r>
              <a:rPr lang="en-US" altLang="en-US" sz="180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313131"/>
                </a:solidFill>
                <a:latin typeface="Menlo"/>
              </a:rPr>
              <a:t>            &lt;![CDATA[</a:t>
            </a:r>
            <a:r>
              <a:rPr lang="en-US" altLang="en-US" sz="1800" dirty="0" err="1">
                <a:solidFill>
                  <a:srgbClr val="313131"/>
                </a:solidFill>
                <a:latin typeface="Menlo"/>
              </a:rPr>
              <a:t>Boolean.TRUE</a:t>
            </a:r>
            <a:r>
              <a:rPr lang="en-US" altLang="en-US" sz="1800" dirty="0">
                <a:solidFill>
                  <a:srgbClr val="313131"/>
                </a:solidFill>
                <a:latin typeface="Menlo"/>
              </a:rPr>
              <a:t>]]&gt;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313131"/>
                </a:solidFill>
                <a:latin typeface="Menlo"/>
              </a:rPr>
              <a:t>    </a:t>
            </a:r>
            <a:r>
              <a:rPr lang="en-US" altLang="en-US" sz="1800" dirty="0">
                <a:solidFill>
                  <a:srgbClr val="000088"/>
                </a:solidFill>
                <a:latin typeface="Menlo"/>
              </a:rPr>
              <a:t>&lt;/</a:t>
            </a:r>
            <a:r>
              <a:rPr lang="en-US" altLang="en-US" sz="1800" dirty="0" err="1">
                <a:solidFill>
                  <a:srgbClr val="000088"/>
                </a:solidFill>
                <a:latin typeface="Menlo"/>
              </a:rPr>
              <a:t>variableExpression</a:t>
            </a:r>
            <a:r>
              <a:rPr lang="en-US" altLang="en-US" sz="1800" dirty="0">
                <a:solidFill>
                  <a:srgbClr val="000088"/>
                </a:solidFill>
                <a:latin typeface="Menlo"/>
              </a:rPr>
              <a:t>&gt;</a:t>
            </a:r>
            <a:r>
              <a:rPr lang="en-US" altLang="en-US" sz="180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88"/>
                </a:solidFill>
                <a:latin typeface="Menlo"/>
              </a:rPr>
              <a:t>&lt;/variable&gt;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9F7EBA1E-D3C1-4AA7-BA25-82C7AF1C21B0}"/>
              </a:ext>
            </a:extLst>
          </p:cNvPr>
          <p:cNvSpPr txBox="1">
            <a:spLocks/>
          </p:cNvSpPr>
          <p:nvPr/>
        </p:nvSpPr>
        <p:spPr>
          <a:xfrm>
            <a:off x="450506" y="4179260"/>
            <a:ext cx="8352928" cy="72008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 seen above, &lt;variable&gt; element contains number of attributes.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These attributes are summarized below</a:t>
            </a:r>
          </a:p>
        </p:txBody>
      </p:sp>
    </p:spTree>
    <p:extLst>
      <p:ext uri="{BB962C8B-B14F-4D97-AF65-F5344CB8AC3E}">
        <p14:creationId xmlns:p14="http://schemas.microsoft.com/office/powerpoint/2010/main" val="40133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Variable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3843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Name Attribute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Similar to </a:t>
            </a:r>
            <a:r>
              <a:rPr lang="en-US" sz="1800" i="1" dirty="0">
                <a:solidFill>
                  <a:schemeClr val="tx1"/>
                </a:solidFill>
              </a:rPr>
              <a:t>parameters</a:t>
            </a:r>
            <a:r>
              <a:rPr lang="en-US" sz="1800" dirty="0">
                <a:solidFill>
                  <a:schemeClr val="tx1"/>
                </a:solidFill>
              </a:rPr>
              <a:t> and </a:t>
            </a:r>
            <a:r>
              <a:rPr lang="en-US" sz="1800" i="1" dirty="0">
                <a:solidFill>
                  <a:schemeClr val="tx1"/>
                </a:solidFill>
              </a:rPr>
              <a:t>fields</a:t>
            </a:r>
            <a:r>
              <a:rPr lang="en-US" sz="1800" dirty="0">
                <a:solidFill>
                  <a:schemeClr val="tx1"/>
                </a:solidFill>
              </a:rPr>
              <a:t>, the </a:t>
            </a:r>
            <a:r>
              <a:rPr lang="en-US" sz="1800" i="1" dirty="0">
                <a:solidFill>
                  <a:schemeClr val="tx1"/>
                </a:solidFill>
              </a:rPr>
              <a:t>name</a:t>
            </a:r>
            <a:r>
              <a:rPr lang="en-US" sz="1800" dirty="0">
                <a:solidFill>
                  <a:schemeClr val="tx1"/>
                </a:solidFill>
              </a:rPr>
              <a:t> attribute of &lt;/variable&gt; element is mandatory. It allows referencing the variable by its declared name in the report expressions.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Class Attribute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 </a:t>
            </a:r>
            <a:r>
              <a:rPr lang="en-US" sz="1800" i="1" dirty="0">
                <a:solidFill>
                  <a:schemeClr val="tx1"/>
                </a:solidFill>
              </a:rPr>
              <a:t>class</a:t>
            </a:r>
            <a:r>
              <a:rPr lang="en-US" sz="1800" dirty="0">
                <a:solidFill>
                  <a:schemeClr val="tx1"/>
                </a:solidFill>
              </a:rPr>
              <a:t> attribute is also mandatory that specifies the class name for the variable values. Its default value is </a:t>
            </a:r>
            <a:r>
              <a:rPr lang="en-US" sz="1800" i="1" dirty="0" err="1">
                <a:solidFill>
                  <a:schemeClr val="tx1"/>
                </a:solidFill>
              </a:rPr>
              <a:t>java.lang.String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can be changed to any class available in the </a:t>
            </a:r>
            <a:r>
              <a:rPr lang="en-US" sz="1800" dirty="0" err="1">
                <a:solidFill>
                  <a:schemeClr val="tx1"/>
                </a:solidFill>
              </a:rPr>
              <a:t>classpath</a:t>
            </a:r>
            <a:r>
              <a:rPr lang="en-US" sz="1800" dirty="0">
                <a:solidFill>
                  <a:schemeClr val="tx1"/>
                </a:solidFill>
              </a:rPr>
              <a:t>, both at the report-compilation time and the report filling time.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engine takes care of type-casting in report expressions which the $V{} token is used, hence manual type-casting is not required.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0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Variable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Calculation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attribute determines − what calculation to perform on the variable when filling the report.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30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Variable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50155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following subsections describe all the possible values for the calculation attribute of the &lt;variable&gt; element.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i="1" dirty="0">
                <a:solidFill>
                  <a:schemeClr val="tx1"/>
                </a:solidFill>
              </a:rPr>
              <a:t>Average</a:t>
            </a:r>
            <a:r>
              <a:rPr lang="en-US" sz="1600" dirty="0">
                <a:solidFill>
                  <a:schemeClr val="tx1"/>
                </a:solidFill>
              </a:rPr>
              <a:t> − The variable value is the average of every non-null value of the variable expression. Valid for numeric variables only.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i="1" dirty="0">
                <a:solidFill>
                  <a:schemeClr val="tx1"/>
                </a:solidFill>
              </a:rPr>
              <a:t>Count</a:t>
            </a:r>
            <a:r>
              <a:rPr lang="en-US" sz="1600" dirty="0">
                <a:solidFill>
                  <a:schemeClr val="tx1"/>
                </a:solidFill>
              </a:rPr>
              <a:t> − The variable value is the count of non-null instances of the variable expression.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i="1" dirty="0">
                <a:solidFill>
                  <a:schemeClr val="tx1"/>
                </a:solidFill>
              </a:rPr>
              <a:t>First</a:t>
            </a:r>
            <a:r>
              <a:rPr lang="en-US" sz="1600" dirty="0">
                <a:solidFill>
                  <a:schemeClr val="tx1"/>
                </a:solidFill>
              </a:rPr>
              <a:t> − The variable value is the value of the first instance of the variable expression. Subsequent values are ignored.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i="1" dirty="0">
                <a:solidFill>
                  <a:schemeClr val="tx1"/>
                </a:solidFill>
              </a:rPr>
              <a:t>Highest</a:t>
            </a:r>
            <a:r>
              <a:rPr lang="en-US" sz="1600" dirty="0">
                <a:solidFill>
                  <a:schemeClr val="tx1"/>
                </a:solidFill>
              </a:rPr>
              <a:t> − The variable value is the highest value for the variable expression.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i="1" dirty="0">
                <a:solidFill>
                  <a:schemeClr val="tx1"/>
                </a:solidFill>
              </a:rPr>
              <a:t>Lowest</a:t>
            </a:r>
            <a:r>
              <a:rPr lang="en-US" sz="1600" dirty="0">
                <a:solidFill>
                  <a:schemeClr val="tx1"/>
                </a:solidFill>
              </a:rPr>
              <a:t> − The variable value is the lowest value for the variable expression in the report.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i="1" dirty="0">
                <a:solidFill>
                  <a:schemeClr val="tx1"/>
                </a:solidFill>
              </a:rPr>
              <a:t>Nothing</a:t>
            </a:r>
            <a:r>
              <a:rPr lang="en-US" sz="1600" dirty="0">
                <a:solidFill>
                  <a:schemeClr val="tx1"/>
                </a:solidFill>
              </a:rPr>
              <a:t> − No calculations are performed on the variable.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i="1" dirty="0" err="1">
                <a:solidFill>
                  <a:schemeClr val="tx1"/>
                </a:solidFill>
              </a:rPr>
              <a:t>StandardDeviation</a:t>
            </a:r>
            <a:r>
              <a:rPr lang="en-US" sz="1600" dirty="0">
                <a:solidFill>
                  <a:schemeClr val="tx1"/>
                </a:solidFill>
              </a:rPr>
              <a:t> − The variable value is the standard deviation of all non-null values matching the report expression. Valid for numeric variables only.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i="1" dirty="0">
                <a:solidFill>
                  <a:schemeClr val="tx1"/>
                </a:solidFill>
              </a:rPr>
              <a:t>Sum</a:t>
            </a:r>
            <a:r>
              <a:rPr lang="en-US" sz="1600" dirty="0">
                <a:solidFill>
                  <a:schemeClr val="tx1"/>
                </a:solidFill>
              </a:rPr>
              <a:t> − The variable value is the sum of all non-null values returned by the report expression.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i="1" dirty="0">
                <a:solidFill>
                  <a:schemeClr val="tx1"/>
                </a:solidFill>
              </a:rPr>
              <a:t>System</a:t>
            </a:r>
            <a:r>
              <a:rPr lang="en-US" sz="1600" dirty="0">
                <a:solidFill>
                  <a:schemeClr val="tx1"/>
                </a:solidFill>
              </a:rPr>
              <a:t> − The variable value is a custom calculation (calculating the value for that variable yourself, using the </a:t>
            </a:r>
            <a:r>
              <a:rPr lang="en-US" sz="1600" dirty="0" err="1">
                <a:solidFill>
                  <a:schemeClr val="tx1"/>
                </a:solidFill>
              </a:rPr>
              <a:t>scriptlets</a:t>
            </a:r>
            <a:r>
              <a:rPr lang="en-US" sz="1600" dirty="0">
                <a:solidFill>
                  <a:schemeClr val="tx1"/>
                </a:solidFill>
              </a:rPr>
              <a:t> functionality of JasperReports).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i="1" dirty="0">
                <a:solidFill>
                  <a:schemeClr val="tx1"/>
                </a:solidFill>
              </a:rPr>
              <a:t>Variance</a:t>
            </a:r>
            <a:r>
              <a:rPr lang="en-US" sz="1600" dirty="0">
                <a:solidFill>
                  <a:schemeClr val="tx1"/>
                </a:solidFill>
              </a:rPr>
              <a:t> − The variable value is the variance of all non-null values returned by evaluation of the report variable's expression.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77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Variable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7525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Incrementor </a:t>
            </a:r>
            <a:r>
              <a:rPr lang="en-US" sz="1800" b="1" dirty="0" err="1">
                <a:solidFill>
                  <a:schemeClr val="tx1"/>
                </a:solidFill>
              </a:rPr>
              <a:t>FactoryClass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attribute determines the class used to calculate the value of the variable when filling the current record on the report. Default value would be any class implementing </a:t>
            </a:r>
            <a:r>
              <a:rPr lang="en-US" sz="1800" b="1" dirty="0" err="1">
                <a:solidFill>
                  <a:schemeClr val="tx1"/>
                </a:solidFill>
              </a:rPr>
              <a:t>net.sf.jasperreports.engine.fill.JRIncrementerFactory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factory class will be used by the engine to instantiate incrementor objects at runtime depending on the </a:t>
            </a:r>
            <a:r>
              <a:rPr lang="en-US" sz="1800" i="1" dirty="0">
                <a:solidFill>
                  <a:schemeClr val="tx1"/>
                </a:solidFill>
              </a:rPr>
              <a:t>calculation</a:t>
            </a:r>
            <a:r>
              <a:rPr lang="en-US" sz="1800" dirty="0">
                <a:solidFill>
                  <a:schemeClr val="tx1"/>
                </a:solidFill>
              </a:rPr>
              <a:t> attribute set for the variable.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IncrementType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determines when to recalculate the value of the variable. This attribute uses values, as below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1" dirty="0">
                <a:solidFill>
                  <a:schemeClr val="tx1"/>
                </a:solidFill>
              </a:rPr>
              <a:t>Column</a:t>
            </a:r>
            <a:r>
              <a:rPr lang="en-US" sz="1800" dirty="0">
                <a:solidFill>
                  <a:schemeClr val="tx1"/>
                </a:solidFill>
              </a:rPr>
              <a:t> − The variable value is recalculated at the end of each column.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1" dirty="0">
                <a:solidFill>
                  <a:schemeClr val="tx1"/>
                </a:solidFill>
              </a:rPr>
              <a:t>Group</a:t>
            </a:r>
            <a:r>
              <a:rPr lang="en-US" sz="1800" dirty="0">
                <a:solidFill>
                  <a:schemeClr val="tx1"/>
                </a:solidFill>
              </a:rPr>
              <a:t> − The variable value is recalculated when the group specified by </a:t>
            </a:r>
            <a:r>
              <a:rPr lang="en-US" sz="1800" dirty="0" err="1">
                <a:solidFill>
                  <a:schemeClr val="tx1"/>
                </a:solidFill>
              </a:rPr>
              <a:t>incrementGroup</a:t>
            </a:r>
            <a:r>
              <a:rPr lang="en-US" sz="1800" dirty="0">
                <a:solidFill>
                  <a:schemeClr val="tx1"/>
                </a:solidFill>
              </a:rPr>
              <a:t> changes.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1" dirty="0">
                <a:solidFill>
                  <a:schemeClr val="tx1"/>
                </a:solidFill>
              </a:rPr>
              <a:t>None</a:t>
            </a:r>
            <a:r>
              <a:rPr lang="en-US" sz="1800" dirty="0">
                <a:solidFill>
                  <a:schemeClr val="tx1"/>
                </a:solidFill>
              </a:rPr>
              <a:t> − The variable value is recalculated with every record.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1" dirty="0">
                <a:solidFill>
                  <a:schemeClr val="tx1"/>
                </a:solidFill>
              </a:rPr>
              <a:t>Page</a:t>
            </a:r>
            <a:r>
              <a:rPr lang="en-US" sz="1800" dirty="0">
                <a:solidFill>
                  <a:schemeClr val="tx1"/>
                </a:solidFill>
              </a:rPr>
              <a:t> − The variable value is recalculated at the end of every page.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1" dirty="0">
                <a:solidFill>
                  <a:schemeClr val="tx1"/>
                </a:solidFill>
              </a:rPr>
              <a:t>Report</a:t>
            </a:r>
            <a:r>
              <a:rPr lang="en-US" sz="1800" dirty="0">
                <a:solidFill>
                  <a:schemeClr val="tx1"/>
                </a:solidFill>
              </a:rPr>
              <a:t> − The variable value is recalculated once, at the end of the report.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41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Variable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1764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IncrementGroup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determines the name of the group at which the variable value is recalculated, when </a:t>
            </a:r>
            <a:r>
              <a:rPr lang="en-US" sz="1800" i="1" dirty="0" err="1">
                <a:solidFill>
                  <a:schemeClr val="tx1"/>
                </a:solidFill>
              </a:rPr>
              <a:t>incrementType</a:t>
            </a:r>
            <a:r>
              <a:rPr lang="en-US" sz="1800" dirty="0">
                <a:solidFill>
                  <a:schemeClr val="tx1"/>
                </a:solidFill>
              </a:rPr>
              <a:t> is </a:t>
            </a:r>
            <a:r>
              <a:rPr lang="en-US" sz="1800" i="1" dirty="0">
                <a:solidFill>
                  <a:schemeClr val="tx1"/>
                </a:solidFill>
              </a:rPr>
              <a:t>Group</a:t>
            </a:r>
            <a:r>
              <a:rPr lang="en-US" sz="1800" dirty="0">
                <a:solidFill>
                  <a:schemeClr val="tx1"/>
                </a:solidFill>
              </a:rPr>
              <a:t>. This takes name of any group declared in the JRXML report template.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ResetType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determines when the value of a variable is reset. This attribute uses values, as below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1" dirty="0">
                <a:solidFill>
                  <a:schemeClr val="tx1"/>
                </a:solidFill>
              </a:rPr>
              <a:t>Column</a:t>
            </a:r>
            <a:r>
              <a:rPr lang="en-US" sz="1800" dirty="0">
                <a:solidFill>
                  <a:schemeClr val="tx1"/>
                </a:solidFill>
              </a:rPr>
              <a:t> − The variable value is reset at the beginning of each column.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1" dirty="0">
                <a:solidFill>
                  <a:schemeClr val="tx1"/>
                </a:solidFill>
              </a:rPr>
              <a:t>Group</a:t>
            </a:r>
            <a:r>
              <a:rPr lang="en-US" sz="1800" dirty="0">
                <a:solidFill>
                  <a:schemeClr val="tx1"/>
                </a:solidFill>
              </a:rPr>
              <a:t> − The variable value is reset when the group specified by </a:t>
            </a:r>
            <a:r>
              <a:rPr lang="en-US" sz="1800" dirty="0" err="1">
                <a:solidFill>
                  <a:schemeClr val="tx1"/>
                </a:solidFill>
              </a:rPr>
              <a:t>incrementGroup</a:t>
            </a:r>
            <a:r>
              <a:rPr lang="en-US" sz="1800" dirty="0">
                <a:solidFill>
                  <a:schemeClr val="tx1"/>
                </a:solidFill>
              </a:rPr>
              <a:t> changes.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1" dirty="0">
                <a:solidFill>
                  <a:schemeClr val="tx1"/>
                </a:solidFill>
              </a:rPr>
              <a:t>None</a:t>
            </a:r>
            <a:r>
              <a:rPr lang="en-US" sz="1800" dirty="0">
                <a:solidFill>
                  <a:schemeClr val="tx1"/>
                </a:solidFill>
              </a:rPr>
              <a:t> − The variable value is never reset.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1" dirty="0">
                <a:solidFill>
                  <a:schemeClr val="tx1"/>
                </a:solidFill>
              </a:rPr>
              <a:t>Page</a:t>
            </a:r>
            <a:r>
              <a:rPr lang="en-US" sz="1800" dirty="0">
                <a:solidFill>
                  <a:schemeClr val="tx1"/>
                </a:solidFill>
              </a:rPr>
              <a:t> − The variable value is reset at the beginning of every page.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1" dirty="0">
                <a:solidFill>
                  <a:schemeClr val="tx1"/>
                </a:solidFill>
              </a:rPr>
              <a:t>Report</a:t>
            </a:r>
            <a:r>
              <a:rPr lang="en-US" sz="1800" dirty="0">
                <a:solidFill>
                  <a:schemeClr val="tx1"/>
                </a:solidFill>
              </a:rPr>
              <a:t> − The variable value is reset only once, at the beginning of the report.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430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4276</TotalTime>
  <Words>1202</Words>
  <Application>Microsoft Office PowerPoint</Application>
  <PresentationFormat>On-screen Show (4:3)</PresentationFormat>
  <Paragraphs>214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Menlo</vt:lpstr>
      <vt:lpstr>Wingdings</vt:lpstr>
      <vt:lpstr>Office 佈景主題</vt:lpstr>
      <vt:lpstr>14 Variable</vt:lpstr>
      <vt:lpstr>14 Variable</vt:lpstr>
      <vt:lpstr>14 Variable</vt:lpstr>
      <vt:lpstr>14 Variable</vt:lpstr>
      <vt:lpstr>14 Variable</vt:lpstr>
      <vt:lpstr>14 Variable</vt:lpstr>
      <vt:lpstr>14 Variable</vt:lpstr>
      <vt:lpstr>14 Variable</vt:lpstr>
      <vt:lpstr>14 Variable</vt:lpstr>
      <vt:lpstr>14 Variable</vt:lpstr>
      <vt:lpstr>14 Variable</vt:lpstr>
      <vt:lpstr>14 Variable</vt:lpstr>
      <vt:lpstr>14.1 jasper_report_template.jrxml</vt:lpstr>
      <vt:lpstr>14.1 jasper_report_template.jrxml</vt:lpstr>
      <vt:lpstr>14.1 jasper_report_template.jrxml</vt:lpstr>
      <vt:lpstr>14.2 JasperReportFill.java</vt:lpstr>
      <vt:lpstr>14.2 JasperReportFill.java</vt:lpstr>
      <vt:lpstr>14.3 POJO DataBean.java</vt:lpstr>
      <vt:lpstr>14.3 DataBean.java</vt:lpstr>
      <vt:lpstr>14.4 DataBeanList.java</vt:lpstr>
      <vt:lpstr>14.4 DataBeanList.java</vt:lpstr>
      <vt:lpstr>14.5 buildVariable.xml</vt:lpstr>
      <vt:lpstr>14.5 buildVariable.xml</vt:lpstr>
      <vt:lpstr>14.6 exe_Variable.bat</vt:lpstr>
      <vt:lpstr>14.6 exe_Variable.bat</vt:lpstr>
      <vt:lpstr>14.7 Run exe_Variable.bat</vt:lpstr>
      <vt:lpstr>14.7 Run exe_Variable.bat</vt:lpstr>
      <vt:lpstr>14.7 Run exe_Variable.bat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1445</cp:revision>
  <dcterms:created xsi:type="dcterms:W3CDTF">2018-09-28T16:40:41Z</dcterms:created>
  <dcterms:modified xsi:type="dcterms:W3CDTF">2018-12-25T16:03:52Z</dcterms:modified>
</cp:coreProperties>
</file>