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3" r:id="rId3"/>
    <p:sldId id="290" r:id="rId4"/>
    <p:sldId id="305" r:id="rId5"/>
    <p:sldId id="306" r:id="rId6"/>
    <p:sldId id="307" r:id="rId7"/>
    <p:sldId id="308" r:id="rId8"/>
    <p:sldId id="309" r:id="rId9"/>
    <p:sldId id="310" r:id="rId10"/>
    <p:sldId id="312" r:id="rId11"/>
    <p:sldId id="311" r:id="rId12"/>
    <p:sldId id="313" r:id="rId13"/>
    <p:sldId id="314" r:id="rId14"/>
    <p:sldId id="315" r:id="rId15"/>
    <p:sldId id="316" r:id="rId16"/>
    <p:sldId id="317" r:id="rId17"/>
    <p:sldId id="319" r:id="rId18"/>
    <p:sldId id="318" r:id="rId19"/>
    <p:sldId id="320" r:id="rId20"/>
    <p:sldId id="321" r:id="rId21"/>
    <p:sldId id="322" r:id="rId22"/>
    <p:sldId id="295" r:id="rId23"/>
    <p:sldId id="304" r:id="rId24"/>
    <p:sldId id="323" r:id="rId25"/>
    <p:sldId id="324" r:id="rId26"/>
    <p:sldId id="325" r:id="rId27"/>
    <p:sldId id="326" r:id="rId28"/>
    <p:sldId id="327" r:id="rId29"/>
    <p:sldId id="328" r:id="rId30"/>
    <p:sldId id="329" r:id="rId31"/>
    <p:sldId id="25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89" d="100"/>
          <a:sy n="89" d="100"/>
        </p:scale>
        <p:origin x="1548"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jasper_reports/jasper_getting_started.ht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jasper_reports/jasper_report_group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jasper_reports/jasper_report_group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Section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5"/>
            <a:ext cx="8352928" cy="9493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Section, Elements, and Attribute Relation</a:t>
            </a:r>
          </a:p>
          <a:p>
            <a:pPr marL="342900" indent="-342900" algn="l">
              <a:buClr>
                <a:srgbClr val="0070C0"/>
              </a:buClr>
              <a:buSzPct val="80000"/>
              <a:buFont typeface="Wingdings" pitchFamily="2" charset="2"/>
              <a:buChar char="u"/>
            </a:pPr>
            <a:r>
              <a:rPr lang="en-US" sz="1800" dirty="0">
                <a:solidFill>
                  <a:schemeClr val="tx1"/>
                </a:solidFill>
              </a:rPr>
              <a:t>The following diagram shows the elements and attributes relationship in a section of a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75996045-B5DD-45BD-BB74-456E94F3B4A6}"/>
              </a:ext>
            </a:extLst>
          </p:cNvPr>
          <p:cNvSpPr/>
          <p:nvPr/>
        </p:nvSpPr>
        <p:spPr>
          <a:xfrm>
            <a:off x="3783955" y="2420888"/>
            <a:ext cx="797062" cy="28803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Section</a:t>
            </a:r>
          </a:p>
        </p:txBody>
      </p:sp>
      <p:sp>
        <p:nvSpPr>
          <p:cNvPr id="9" name="Rectangle 8">
            <a:extLst>
              <a:ext uri="{FF2B5EF4-FFF2-40B4-BE49-F238E27FC236}">
                <a16:creationId xmlns:a16="http://schemas.microsoft.com/office/drawing/2014/main" id="{096F331C-6CC8-4926-BB79-1AB644A5EA45}"/>
              </a:ext>
            </a:extLst>
          </p:cNvPr>
          <p:cNvSpPr/>
          <p:nvPr/>
        </p:nvSpPr>
        <p:spPr>
          <a:xfrm>
            <a:off x="690120" y="3265453"/>
            <a:ext cx="1259160" cy="20212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Section Elements</a:t>
            </a:r>
          </a:p>
        </p:txBody>
      </p:sp>
      <p:sp>
        <p:nvSpPr>
          <p:cNvPr id="10" name="Rectangle 9">
            <a:extLst>
              <a:ext uri="{FF2B5EF4-FFF2-40B4-BE49-F238E27FC236}">
                <a16:creationId xmlns:a16="http://schemas.microsoft.com/office/drawing/2014/main" id="{C7EFD82B-7547-406A-9695-BBCDA05C5835}"/>
              </a:ext>
            </a:extLst>
          </p:cNvPr>
          <p:cNvSpPr/>
          <p:nvPr/>
        </p:nvSpPr>
        <p:spPr>
          <a:xfrm>
            <a:off x="5576866" y="3280848"/>
            <a:ext cx="1944216" cy="26459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Section Attributes</a:t>
            </a:r>
          </a:p>
        </p:txBody>
      </p:sp>
      <p:sp>
        <p:nvSpPr>
          <p:cNvPr id="11" name="Rectangle 10">
            <a:extLst>
              <a:ext uri="{FF2B5EF4-FFF2-40B4-BE49-F238E27FC236}">
                <a16:creationId xmlns:a16="http://schemas.microsoft.com/office/drawing/2014/main" id="{6A378040-F6AB-46CA-81C7-D13B63ED4EDF}"/>
              </a:ext>
            </a:extLst>
          </p:cNvPr>
          <p:cNvSpPr/>
          <p:nvPr/>
        </p:nvSpPr>
        <p:spPr>
          <a:xfrm>
            <a:off x="811753" y="3789373"/>
            <a:ext cx="1015894" cy="236233"/>
          </a:xfrm>
          <a:prstGeom prst="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&lt;Band&gt;</a:t>
            </a:r>
          </a:p>
        </p:txBody>
      </p:sp>
      <p:cxnSp>
        <p:nvCxnSpPr>
          <p:cNvPr id="17" name="Straight Arrow Connector 16">
            <a:extLst>
              <a:ext uri="{FF2B5EF4-FFF2-40B4-BE49-F238E27FC236}">
                <a16:creationId xmlns:a16="http://schemas.microsoft.com/office/drawing/2014/main" id="{9D785F58-95F3-41A9-9F61-6109A1DA61E5}"/>
              </a:ext>
            </a:extLst>
          </p:cNvPr>
          <p:cNvCxnSpPr>
            <a:cxnSpLocks/>
            <a:stCxn id="9" idx="2"/>
            <a:endCxn id="11" idx="0"/>
          </p:cNvCxnSpPr>
          <p:nvPr/>
        </p:nvCxnSpPr>
        <p:spPr>
          <a:xfrm>
            <a:off x="1319700" y="3467576"/>
            <a:ext cx="0" cy="3217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99FB5AC-24A4-4A48-81C5-B7F8C1EC9151}"/>
              </a:ext>
            </a:extLst>
          </p:cNvPr>
          <p:cNvSpPr/>
          <p:nvPr/>
        </p:nvSpPr>
        <p:spPr>
          <a:xfrm>
            <a:off x="4797041" y="4253134"/>
            <a:ext cx="744600" cy="306696"/>
          </a:xfrm>
          <a:prstGeom prst="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&lt;height&gt;</a:t>
            </a:r>
          </a:p>
        </p:txBody>
      </p:sp>
      <p:sp>
        <p:nvSpPr>
          <p:cNvPr id="20" name="Oval 19">
            <a:extLst>
              <a:ext uri="{FF2B5EF4-FFF2-40B4-BE49-F238E27FC236}">
                <a16:creationId xmlns:a16="http://schemas.microsoft.com/office/drawing/2014/main" id="{2431D353-2D11-44C3-BD0F-A4D1E376F231}"/>
              </a:ext>
            </a:extLst>
          </p:cNvPr>
          <p:cNvSpPr/>
          <p:nvPr/>
        </p:nvSpPr>
        <p:spPr>
          <a:xfrm>
            <a:off x="6515457" y="3899624"/>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22" name="Straight Arrow Connector 21">
            <a:extLst>
              <a:ext uri="{FF2B5EF4-FFF2-40B4-BE49-F238E27FC236}">
                <a16:creationId xmlns:a16="http://schemas.microsoft.com/office/drawing/2014/main" id="{F30CE0DF-D071-4D4A-BC7F-189A2E8B2A09}"/>
              </a:ext>
            </a:extLst>
          </p:cNvPr>
          <p:cNvCxnSpPr>
            <a:cxnSpLocks/>
            <a:stCxn id="10" idx="2"/>
            <a:endCxn id="20" idx="0"/>
          </p:cNvCxnSpPr>
          <p:nvPr/>
        </p:nvCxnSpPr>
        <p:spPr>
          <a:xfrm>
            <a:off x="6548974" y="3545438"/>
            <a:ext cx="0" cy="3541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16421E0-580C-4F1D-AA26-6D5A073FF627}"/>
              </a:ext>
            </a:extLst>
          </p:cNvPr>
          <p:cNvCxnSpPr>
            <a:cxnSpLocks/>
            <a:stCxn id="20" idx="2"/>
            <a:endCxn id="19" idx="0"/>
          </p:cNvCxnSpPr>
          <p:nvPr/>
        </p:nvCxnSpPr>
        <p:spPr>
          <a:xfrm rot="10800000" flipV="1">
            <a:off x="5169341" y="3932152"/>
            <a:ext cx="1346116" cy="320981"/>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16DD6DC-BF0C-4DB0-9A80-CADE92A8E83E}"/>
              </a:ext>
            </a:extLst>
          </p:cNvPr>
          <p:cNvSpPr/>
          <p:nvPr/>
        </p:nvSpPr>
        <p:spPr>
          <a:xfrm>
            <a:off x="5684878" y="4236014"/>
            <a:ext cx="1728192" cy="306697"/>
          </a:xfrm>
          <a:prstGeom prst="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printWhenExpression</a:t>
            </a:r>
            <a:r>
              <a:rPr lang="en-US" sz="1200" dirty="0">
                <a:solidFill>
                  <a:schemeClr val="tx1"/>
                </a:solidFill>
              </a:rPr>
              <a:t>&gt;</a:t>
            </a:r>
          </a:p>
        </p:txBody>
      </p:sp>
      <p:cxnSp>
        <p:nvCxnSpPr>
          <p:cNvPr id="33" name="Straight Arrow Connector 32">
            <a:extLst>
              <a:ext uri="{FF2B5EF4-FFF2-40B4-BE49-F238E27FC236}">
                <a16:creationId xmlns:a16="http://schemas.microsoft.com/office/drawing/2014/main" id="{1EA4521D-38EE-477D-AF6F-0D5BF34C752F}"/>
              </a:ext>
            </a:extLst>
          </p:cNvPr>
          <p:cNvCxnSpPr>
            <a:cxnSpLocks/>
            <a:stCxn id="20" idx="4"/>
            <a:endCxn id="28" idx="0"/>
          </p:cNvCxnSpPr>
          <p:nvPr/>
        </p:nvCxnSpPr>
        <p:spPr>
          <a:xfrm>
            <a:off x="6548974" y="3964682"/>
            <a:ext cx="0" cy="2713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6AB8D59-7363-4E30-98C5-AFC220079379}"/>
              </a:ext>
            </a:extLst>
          </p:cNvPr>
          <p:cNvSpPr/>
          <p:nvPr/>
        </p:nvSpPr>
        <p:spPr>
          <a:xfrm>
            <a:off x="7533345" y="4248763"/>
            <a:ext cx="927087" cy="281484"/>
          </a:xfrm>
          <a:prstGeom prst="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splitType</a:t>
            </a:r>
            <a:r>
              <a:rPr lang="en-US" sz="1200" dirty="0">
                <a:solidFill>
                  <a:schemeClr val="tx1"/>
                </a:solidFill>
              </a:rPr>
              <a:t>&gt;</a:t>
            </a:r>
          </a:p>
        </p:txBody>
      </p:sp>
      <p:cxnSp>
        <p:nvCxnSpPr>
          <p:cNvPr id="38" name="Connector: Elbow 37">
            <a:extLst>
              <a:ext uri="{FF2B5EF4-FFF2-40B4-BE49-F238E27FC236}">
                <a16:creationId xmlns:a16="http://schemas.microsoft.com/office/drawing/2014/main" id="{FAF64512-0694-43AF-BBF7-EAA61035EC02}"/>
              </a:ext>
            </a:extLst>
          </p:cNvPr>
          <p:cNvCxnSpPr>
            <a:cxnSpLocks/>
            <a:stCxn id="20" idx="6"/>
            <a:endCxn id="36" idx="0"/>
          </p:cNvCxnSpPr>
          <p:nvPr/>
        </p:nvCxnSpPr>
        <p:spPr>
          <a:xfrm>
            <a:off x="6582491" y="3932153"/>
            <a:ext cx="1414398" cy="316610"/>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87569E08-7C2D-45E4-B092-AAAFE0AA10D1}"/>
              </a:ext>
            </a:extLst>
          </p:cNvPr>
          <p:cNvSpPr/>
          <p:nvPr/>
        </p:nvSpPr>
        <p:spPr>
          <a:xfrm>
            <a:off x="4151478" y="2891512"/>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63" name="Straight Arrow Connector 62">
            <a:extLst>
              <a:ext uri="{FF2B5EF4-FFF2-40B4-BE49-F238E27FC236}">
                <a16:creationId xmlns:a16="http://schemas.microsoft.com/office/drawing/2014/main" id="{A940BAB8-A1CF-431D-8685-24C6BBFDBE62}"/>
              </a:ext>
            </a:extLst>
          </p:cNvPr>
          <p:cNvCxnSpPr>
            <a:cxnSpLocks/>
            <a:stCxn id="7" idx="2"/>
            <a:endCxn id="62" idx="0"/>
          </p:cNvCxnSpPr>
          <p:nvPr/>
        </p:nvCxnSpPr>
        <p:spPr>
          <a:xfrm>
            <a:off x="4182486" y="2708920"/>
            <a:ext cx="2509" cy="1825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CACBBAD9-B2F5-4B3F-A36B-D181C67B33C5}"/>
              </a:ext>
            </a:extLst>
          </p:cNvPr>
          <p:cNvCxnSpPr>
            <a:cxnSpLocks/>
            <a:stCxn id="62" idx="2"/>
            <a:endCxn id="9" idx="0"/>
          </p:cNvCxnSpPr>
          <p:nvPr/>
        </p:nvCxnSpPr>
        <p:spPr>
          <a:xfrm rot="10800000" flipV="1">
            <a:off x="1319700" y="2924041"/>
            <a:ext cx="2831778" cy="341412"/>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8A53FC8C-F693-4AC1-AB84-C3D980C272A2}"/>
              </a:ext>
            </a:extLst>
          </p:cNvPr>
          <p:cNvCxnSpPr>
            <a:cxnSpLocks/>
            <a:stCxn id="62" idx="6"/>
            <a:endCxn id="10" idx="0"/>
          </p:cNvCxnSpPr>
          <p:nvPr/>
        </p:nvCxnSpPr>
        <p:spPr>
          <a:xfrm>
            <a:off x="4218512" y="2924041"/>
            <a:ext cx="2330462" cy="356807"/>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049FC995-6B14-4BA6-8543-304D7B2CB6FF}"/>
              </a:ext>
            </a:extLst>
          </p:cNvPr>
          <p:cNvSpPr/>
          <p:nvPr/>
        </p:nvSpPr>
        <p:spPr>
          <a:xfrm>
            <a:off x="1978447" y="4144944"/>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&lt;line&gt;</a:t>
            </a:r>
          </a:p>
        </p:txBody>
      </p:sp>
      <p:sp>
        <p:nvSpPr>
          <p:cNvPr id="114" name="Oval 113">
            <a:extLst>
              <a:ext uri="{FF2B5EF4-FFF2-40B4-BE49-F238E27FC236}">
                <a16:creationId xmlns:a16="http://schemas.microsoft.com/office/drawing/2014/main" id="{6E75D390-3552-4BBA-BEA1-B71C31D757F2}"/>
              </a:ext>
            </a:extLst>
          </p:cNvPr>
          <p:cNvSpPr/>
          <p:nvPr/>
        </p:nvSpPr>
        <p:spPr>
          <a:xfrm>
            <a:off x="1286183" y="4230532"/>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15" name="Straight Arrow Connector 114">
            <a:extLst>
              <a:ext uri="{FF2B5EF4-FFF2-40B4-BE49-F238E27FC236}">
                <a16:creationId xmlns:a16="http://schemas.microsoft.com/office/drawing/2014/main" id="{1D17CE6A-07DF-44A9-B47C-5ABCB59F4034}"/>
              </a:ext>
            </a:extLst>
          </p:cNvPr>
          <p:cNvCxnSpPr>
            <a:cxnSpLocks/>
            <a:stCxn id="11" idx="2"/>
            <a:endCxn id="114" idx="0"/>
          </p:cNvCxnSpPr>
          <p:nvPr/>
        </p:nvCxnSpPr>
        <p:spPr>
          <a:xfrm>
            <a:off x="1319700" y="4025606"/>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6C77834-D0E2-433F-9C27-305A9151576D}"/>
              </a:ext>
            </a:extLst>
          </p:cNvPr>
          <p:cNvCxnSpPr>
            <a:cxnSpLocks/>
            <a:stCxn id="114" idx="6"/>
            <a:endCxn id="97" idx="1"/>
          </p:cNvCxnSpPr>
          <p:nvPr/>
        </p:nvCxnSpPr>
        <p:spPr>
          <a:xfrm>
            <a:off x="1353217" y="4263061"/>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4138454D-2059-4366-B996-CF1D1E43C01C}"/>
              </a:ext>
            </a:extLst>
          </p:cNvPr>
          <p:cNvSpPr/>
          <p:nvPr/>
        </p:nvSpPr>
        <p:spPr>
          <a:xfrm>
            <a:off x="1978447" y="4414928"/>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textField</a:t>
            </a:r>
            <a:r>
              <a:rPr lang="en-US" sz="1200" dirty="0">
                <a:solidFill>
                  <a:schemeClr val="tx1"/>
                </a:solidFill>
              </a:rPr>
              <a:t>&gt;</a:t>
            </a:r>
          </a:p>
        </p:txBody>
      </p:sp>
      <p:sp>
        <p:nvSpPr>
          <p:cNvPr id="124" name="Oval 123">
            <a:extLst>
              <a:ext uri="{FF2B5EF4-FFF2-40B4-BE49-F238E27FC236}">
                <a16:creationId xmlns:a16="http://schemas.microsoft.com/office/drawing/2014/main" id="{4A447EBD-204C-4CDC-B76E-70615DE8C0C1}"/>
              </a:ext>
            </a:extLst>
          </p:cNvPr>
          <p:cNvSpPr/>
          <p:nvPr/>
        </p:nvSpPr>
        <p:spPr>
          <a:xfrm>
            <a:off x="1286183" y="4500516"/>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25" name="Straight Arrow Connector 124">
            <a:extLst>
              <a:ext uri="{FF2B5EF4-FFF2-40B4-BE49-F238E27FC236}">
                <a16:creationId xmlns:a16="http://schemas.microsoft.com/office/drawing/2014/main" id="{F5C67D9C-4873-460A-9900-48006AC4F47B}"/>
              </a:ext>
            </a:extLst>
          </p:cNvPr>
          <p:cNvCxnSpPr>
            <a:cxnSpLocks/>
            <a:endCxn id="124" idx="0"/>
          </p:cNvCxnSpPr>
          <p:nvPr/>
        </p:nvCxnSpPr>
        <p:spPr>
          <a:xfrm>
            <a:off x="1319700" y="4295590"/>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B986365-DAE4-4D3A-B85E-9445B66DFE02}"/>
              </a:ext>
            </a:extLst>
          </p:cNvPr>
          <p:cNvCxnSpPr>
            <a:cxnSpLocks/>
            <a:stCxn id="124" idx="6"/>
            <a:endCxn id="123" idx="1"/>
          </p:cNvCxnSpPr>
          <p:nvPr/>
        </p:nvCxnSpPr>
        <p:spPr>
          <a:xfrm>
            <a:off x="1353217" y="4533045"/>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AECAC0DD-E527-4A5D-A67B-ED28D4A2A12A}"/>
              </a:ext>
            </a:extLst>
          </p:cNvPr>
          <p:cNvSpPr/>
          <p:nvPr/>
        </p:nvSpPr>
        <p:spPr>
          <a:xfrm>
            <a:off x="1981090" y="4684912"/>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staticText</a:t>
            </a:r>
            <a:r>
              <a:rPr lang="en-US" sz="1200" dirty="0">
                <a:solidFill>
                  <a:schemeClr val="tx1"/>
                </a:solidFill>
              </a:rPr>
              <a:t>&gt;</a:t>
            </a:r>
          </a:p>
        </p:txBody>
      </p:sp>
      <p:sp>
        <p:nvSpPr>
          <p:cNvPr id="128" name="Oval 127">
            <a:extLst>
              <a:ext uri="{FF2B5EF4-FFF2-40B4-BE49-F238E27FC236}">
                <a16:creationId xmlns:a16="http://schemas.microsoft.com/office/drawing/2014/main" id="{E74BAAB2-6535-4452-A3E3-FB4523AB32EA}"/>
              </a:ext>
            </a:extLst>
          </p:cNvPr>
          <p:cNvSpPr/>
          <p:nvPr/>
        </p:nvSpPr>
        <p:spPr>
          <a:xfrm>
            <a:off x="1288826" y="4770500"/>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29" name="Straight Arrow Connector 128">
            <a:extLst>
              <a:ext uri="{FF2B5EF4-FFF2-40B4-BE49-F238E27FC236}">
                <a16:creationId xmlns:a16="http://schemas.microsoft.com/office/drawing/2014/main" id="{FF035733-F4DB-4608-B0C5-8CFD74B5DF0D}"/>
              </a:ext>
            </a:extLst>
          </p:cNvPr>
          <p:cNvCxnSpPr>
            <a:cxnSpLocks/>
            <a:endCxn id="128" idx="0"/>
          </p:cNvCxnSpPr>
          <p:nvPr/>
        </p:nvCxnSpPr>
        <p:spPr>
          <a:xfrm>
            <a:off x="1322343" y="4565574"/>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18F263B-C275-4C61-9E29-8995796CC685}"/>
              </a:ext>
            </a:extLst>
          </p:cNvPr>
          <p:cNvCxnSpPr>
            <a:cxnSpLocks/>
            <a:stCxn id="128" idx="6"/>
            <a:endCxn id="127" idx="1"/>
          </p:cNvCxnSpPr>
          <p:nvPr/>
        </p:nvCxnSpPr>
        <p:spPr>
          <a:xfrm>
            <a:off x="1355860" y="4803029"/>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5518A365-13D2-4973-A022-4D9CAA02FC3D}"/>
              </a:ext>
            </a:extLst>
          </p:cNvPr>
          <p:cNvSpPr/>
          <p:nvPr/>
        </p:nvSpPr>
        <p:spPr>
          <a:xfrm>
            <a:off x="1981090" y="4954896"/>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&lt;image&gt;</a:t>
            </a:r>
          </a:p>
        </p:txBody>
      </p:sp>
      <p:sp>
        <p:nvSpPr>
          <p:cNvPr id="132" name="Oval 131">
            <a:extLst>
              <a:ext uri="{FF2B5EF4-FFF2-40B4-BE49-F238E27FC236}">
                <a16:creationId xmlns:a16="http://schemas.microsoft.com/office/drawing/2014/main" id="{041C0FCE-993D-4763-8E22-C1F1F7A52E0D}"/>
              </a:ext>
            </a:extLst>
          </p:cNvPr>
          <p:cNvSpPr/>
          <p:nvPr/>
        </p:nvSpPr>
        <p:spPr>
          <a:xfrm>
            <a:off x="1288826" y="5040484"/>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33" name="Straight Arrow Connector 132">
            <a:extLst>
              <a:ext uri="{FF2B5EF4-FFF2-40B4-BE49-F238E27FC236}">
                <a16:creationId xmlns:a16="http://schemas.microsoft.com/office/drawing/2014/main" id="{E6FF3AEB-309A-470A-BA1B-9AD262A9E251}"/>
              </a:ext>
            </a:extLst>
          </p:cNvPr>
          <p:cNvCxnSpPr>
            <a:cxnSpLocks/>
            <a:endCxn id="132" idx="0"/>
          </p:cNvCxnSpPr>
          <p:nvPr/>
        </p:nvCxnSpPr>
        <p:spPr>
          <a:xfrm>
            <a:off x="1322343" y="4835558"/>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1B9C51A-6C48-490D-9860-02849E5DC581}"/>
              </a:ext>
            </a:extLst>
          </p:cNvPr>
          <p:cNvCxnSpPr>
            <a:cxnSpLocks/>
            <a:stCxn id="132" idx="6"/>
            <a:endCxn id="131" idx="1"/>
          </p:cNvCxnSpPr>
          <p:nvPr/>
        </p:nvCxnSpPr>
        <p:spPr>
          <a:xfrm>
            <a:off x="1355860" y="5073013"/>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360A1C20-7520-45A8-AFE8-FC8C9F810F71}"/>
              </a:ext>
            </a:extLst>
          </p:cNvPr>
          <p:cNvSpPr/>
          <p:nvPr/>
        </p:nvSpPr>
        <p:spPr>
          <a:xfrm>
            <a:off x="1984152" y="5230924"/>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&lt;rectangle&gt;</a:t>
            </a:r>
          </a:p>
        </p:txBody>
      </p:sp>
      <p:sp>
        <p:nvSpPr>
          <p:cNvPr id="136" name="Oval 135">
            <a:extLst>
              <a:ext uri="{FF2B5EF4-FFF2-40B4-BE49-F238E27FC236}">
                <a16:creationId xmlns:a16="http://schemas.microsoft.com/office/drawing/2014/main" id="{7BE0DEF8-4C1D-443D-B999-BD112CE0401B}"/>
              </a:ext>
            </a:extLst>
          </p:cNvPr>
          <p:cNvSpPr/>
          <p:nvPr/>
        </p:nvSpPr>
        <p:spPr>
          <a:xfrm>
            <a:off x="1291888" y="5316512"/>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37" name="Straight Arrow Connector 136">
            <a:extLst>
              <a:ext uri="{FF2B5EF4-FFF2-40B4-BE49-F238E27FC236}">
                <a16:creationId xmlns:a16="http://schemas.microsoft.com/office/drawing/2014/main" id="{3EDBBA0D-351C-41DE-9ECD-AD5EFF1D7F8C}"/>
              </a:ext>
            </a:extLst>
          </p:cNvPr>
          <p:cNvCxnSpPr>
            <a:cxnSpLocks/>
            <a:endCxn id="136" idx="0"/>
          </p:cNvCxnSpPr>
          <p:nvPr/>
        </p:nvCxnSpPr>
        <p:spPr>
          <a:xfrm>
            <a:off x="1325405" y="5111586"/>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7ACD549-26CD-44F8-BD9E-3491988340BC}"/>
              </a:ext>
            </a:extLst>
          </p:cNvPr>
          <p:cNvCxnSpPr>
            <a:cxnSpLocks/>
            <a:stCxn id="136" idx="6"/>
            <a:endCxn id="135" idx="1"/>
          </p:cNvCxnSpPr>
          <p:nvPr/>
        </p:nvCxnSpPr>
        <p:spPr>
          <a:xfrm>
            <a:off x="1358922" y="5349041"/>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2C529B2-D592-46ED-9348-463556D2279A}"/>
              </a:ext>
            </a:extLst>
          </p:cNvPr>
          <p:cNvSpPr/>
          <p:nvPr/>
        </p:nvSpPr>
        <p:spPr>
          <a:xfrm>
            <a:off x="1984152" y="5500908"/>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subReport</a:t>
            </a:r>
            <a:r>
              <a:rPr lang="en-US" sz="1200" dirty="0">
                <a:solidFill>
                  <a:schemeClr val="tx1"/>
                </a:solidFill>
              </a:rPr>
              <a:t>&gt;</a:t>
            </a:r>
          </a:p>
        </p:txBody>
      </p:sp>
      <p:sp>
        <p:nvSpPr>
          <p:cNvPr id="140" name="Oval 139">
            <a:extLst>
              <a:ext uri="{FF2B5EF4-FFF2-40B4-BE49-F238E27FC236}">
                <a16:creationId xmlns:a16="http://schemas.microsoft.com/office/drawing/2014/main" id="{43833111-1E77-494D-B75A-8CB9456A351E}"/>
              </a:ext>
            </a:extLst>
          </p:cNvPr>
          <p:cNvSpPr/>
          <p:nvPr/>
        </p:nvSpPr>
        <p:spPr>
          <a:xfrm>
            <a:off x="1291888" y="5586496"/>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41" name="Straight Arrow Connector 140">
            <a:extLst>
              <a:ext uri="{FF2B5EF4-FFF2-40B4-BE49-F238E27FC236}">
                <a16:creationId xmlns:a16="http://schemas.microsoft.com/office/drawing/2014/main" id="{DA80B0AF-5811-47C8-92BA-41DAB3236611}"/>
              </a:ext>
            </a:extLst>
          </p:cNvPr>
          <p:cNvCxnSpPr>
            <a:cxnSpLocks/>
            <a:endCxn id="140" idx="0"/>
          </p:cNvCxnSpPr>
          <p:nvPr/>
        </p:nvCxnSpPr>
        <p:spPr>
          <a:xfrm>
            <a:off x="1325405" y="5381570"/>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32BB1E87-5F42-4194-A63E-D72177CC33DA}"/>
              </a:ext>
            </a:extLst>
          </p:cNvPr>
          <p:cNvCxnSpPr>
            <a:cxnSpLocks/>
            <a:stCxn id="140" idx="6"/>
            <a:endCxn id="139" idx="1"/>
          </p:cNvCxnSpPr>
          <p:nvPr/>
        </p:nvCxnSpPr>
        <p:spPr>
          <a:xfrm>
            <a:off x="1358922" y="5619025"/>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7ACBA8B2-2EB2-45B1-86FA-E42BB7096A0D}"/>
              </a:ext>
            </a:extLst>
          </p:cNvPr>
          <p:cNvSpPr/>
          <p:nvPr/>
        </p:nvSpPr>
        <p:spPr>
          <a:xfrm>
            <a:off x="1986795" y="5770892"/>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&lt;ellipse&gt;</a:t>
            </a:r>
          </a:p>
        </p:txBody>
      </p:sp>
      <p:sp>
        <p:nvSpPr>
          <p:cNvPr id="144" name="Oval 143">
            <a:extLst>
              <a:ext uri="{FF2B5EF4-FFF2-40B4-BE49-F238E27FC236}">
                <a16:creationId xmlns:a16="http://schemas.microsoft.com/office/drawing/2014/main" id="{CC0FD120-C540-4E15-ACF2-6FD9F603450B}"/>
              </a:ext>
            </a:extLst>
          </p:cNvPr>
          <p:cNvSpPr/>
          <p:nvPr/>
        </p:nvSpPr>
        <p:spPr>
          <a:xfrm>
            <a:off x="1294531" y="5856480"/>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45" name="Straight Arrow Connector 144">
            <a:extLst>
              <a:ext uri="{FF2B5EF4-FFF2-40B4-BE49-F238E27FC236}">
                <a16:creationId xmlns:a16="http://schemas.microsoft.com/office/drawing/2014/main" id="{50CBFF54-888C-4370-ACB4-74BEF87E1568}"/>
              </a:ext>
            </a:extLst>
          </p:cNvPr>
          <p:cNvCxnSpPr>
            <a:cxnSpLocks/>
            <a:endCxn id="144" idx="0"/>
          </p:cNvCxnSpPr>
          <p:nvPr/>
        </p:nvCxnSpPr>
        <p:spPr>
          <a:xfrm>
            <a:off x="1328048" y="5651554"/>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50DC77D7-6F49-4AD0-B26D-76033D9197E9}"/>
              </a:ext>
            </a:extLst>
          </p:cNvPr>
          <p:cNvCxnSpPr>
            <a:cxnSpLocks/>
            <a:stCxn id="144" idx="6"/>
            <a:endCxn id="143" idx="1"/>
          </p:cNvCxnSpPr>
          <p:nvPr/>
        </p:nvCxnSpPr>
        <p:spPr>
          <a:xfrm>
            <a:off x="1361565" y="5889009"/>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BEE3E3A3-B463-4C86-A0D7-333DCB12FA66}"/>
              </a:ext>
            </a:extLst>
          </p:cNvPr>
          <p:cNvSpPr/>
          <p:nvPr/>
        </p:nvSpPr>
        <p:spPr>
          <a:xfrm>
            <a:off x="1986795" y="6040876"/>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elementGroup</a:t>
            </a:r>
            <a:r>
              <a:rPr lang="en-US" sz="1200" dirty="0">
                <a:solidFill>
                  <a:schemeClr val="tx1"/>
                </a:solidFill>
              </a:rPr>
              <a:t>&gt;</a:t>
            </a:r>
          </a:p>
        </p:txBody>
      </p:sp>
      <p:sp>
        <p:nvSpPr>
          <p:cNvPr id="148" name="Oval 147">
            <a:extLst>
              <a:ext uri="{FF2B5EF4-FFF2-40B4-BE49-F238E27FC236}">
                <a16:creationId xmlns:a16="http://schemas.microsoft.com/office/drawing/2014/main" id="{59844DA9-F56D-4A1E-8845-276D19F923A5}"/>
              </a:ext>
            </a:extLst>
          </p:cNvPr>
          <p:cNvSpPr/>
          <p:nvPr/>
        </p:nvSpPr>
        <p:spPr>
          <a:xfrm>
            <a:off x="1294531" y="6126464"/>
            <a:ext cx="67034" cy="6505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cxnSp>
        <p:nvCxnSpPr>
          <p:cNvPr id="149" name="Straight Arrow Connector 148">
            <a:extLst>
              <a:ext uri="{FF2B5EF4-FFF2-40B4-BE49-F238E27FC236}">
                <a16:creationId xmlns:a16="http://schemas.microsoft.com/office/drawing/2014/main" id="{FD1A0CD7-9EB9-4F43-BFCE-1110AD3A79C8}"/>
              </a:ext>
            </a:extLst>
          </p:cNvPr>
          <p:cNvCxnSpPr>
            <a:cxnSpLocks/>
            <a:endCxn id="148" idx="0"/>
          </p:cNvCxnSpPr>
          <p:nvPr/>
        </p:nvCxnSpPr>
        <p:spPr>
          <a:xfrm>
            <a:off x="1328048" y="5921538"/>
            <a:ext cx="0" cy="2049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CAD1FCF2-319B-472F-B17C-A7FB28CC7C83}"/>
              </a:ext>
            </a:extLst>
          </p:cNvPr>
          <p:cNvCxnSpPr>
            <a:cxnSpLocks/>
            <a:stCxn id="148" idx="6"/>
            <a:endCxn id="147" idx="1"/>
          </p:cNvCxnSpPr>
          <p:nvPr/>
        </p:nvCxnSpPr>
        <p:spPr>
          <a:xfrm>
            <a:off x="1361565" y="6158993"/>
            <a:ext cx="62523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BCED8D0F-A343-4DDE-955A-D06813DAC0E8}"/>
              </a:ext>
            </a:extLst>
          </p:cNvPr>
          <p:cNvSpPr/>
          <p:nvPr/>
        </p:nvSpPr>
        <p:spPr>
          <a:xfrm>
            <a:off x="4305106" y="5214049"/>
            <a:ext cx="1346115" cy="23623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t>
            </a:r>
            <a:r>
              <a:rPr lang="en-US" sz="1200" dirty="0" err="1">
                <a:solidFill>
                  <a:schemeClr val="tx1"/>
                </a:solidFill>
              </a:rPr>
              <a:t>reportElement</a:t>
            </a:r>
            <a:r>
              <a:rPr lang="en-US" sz="1200" dirty="0">
                <a:solidFill>
                  <a:schemeClr val="tx1"/>
                </a:solidFill>
              </a:rPr>
              <a:t>&gt;</a:t>
            </a:r>
          </a:p>
        </p:txBody>
      </p:sp>
      <p:cxnSp>
        <p:nvCxnSpPr>
          <p:cNvPr id="164" name="Straight Arrow Connector 163">
            <a:extLst>
              <a:ext uri="{FF2B5EF4-FFF2-40B4-BE49-F238E27FC236}">
                <a16:creationId xmlns:a16="http://schemas.microsoft.com/office/drawing/2014/main" id="{05FF27CD-190B-4ECE-9C79-229E55D2DAE3}"/>
              </a:ext>
            </a:extLst>
          </p:cNvPr>
          <p:cNvCxnSpPr>
            <a:stCxn id="97" idx="3"/>
            <a:endCxn id="159" idx="1"/>
          </p:cNvCxnSpPr>
          <p:nvPr/>
        </p:nvCxnSpPr>
        <p:spPr>
          <a:xfrm>
            <a:off x="3324562" y="4263061"/>
            <a:ext cx="980544" cy="10691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17EB9DF-648E-4BC3-9979-9609045FE1C8}"/>
              </a:ext>
            </a:extLst>
          </p:cNvPr>
          <p:cNvCxnSpPr>
            <a:stCxn id="123" idx="3"/>
            <a:endCxn id="159" idx="1"/>
          </p:cNvCxnSpPr>
          <p:nvPr/>
        </p:nvCxnSpPr>
        <p:spPr>
          <a:xfrm>
            <a:off x="3324562" y="4533045"/>
            <a:ext cx="980544" cy="799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27C363C-9E09-4A3E-BC93-AF5895B830E2}"/>
              </a:ext>
            </a:extLst>
          </p:cNvPr>
          <p:cNvCxnSpPr>
            <a:stCxn id="127" idx="3"/>
            <a:endCxn id="159" idx="1"/>
          </p:cNvCxnSpPr>
          <p:nvPr/>
        </p:nvCxnSpPr>
        <p:spPr>
          <a:xfrm>
            <a:off x="3327205" y="4803029"/>
            <a:ext cx="977901" cy="5291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8C5C79FB-BCD8-40A1-A11D-BFBBF4805983}"/>
              </a:ext>
            </a:extLst>
          </p:cNvPr>
          <p:cNvCxnSpPr>
            <a:cxnSpLocks/>
            <a:endCxn id="159" idx="1"/>
          </p:cNvCxnSpPr>
          <p:nvPr/>
        </p:nvCxnSpPr>
        <p:spPr>
          <a:xfrm>
            <a:off x="3321500" y="5057359"/>
            <a:ext cx="983606" cy="2748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15895DF9-E55A-4F4F-816D-496835286DF0}"/>
              </a:ext>
            </a:extLst>
          </p:cNvPr>
          <p:cNvCxnSpPr>
            <a:cxnSpLocks/>
            <a:endCxn id="159" idx="1"/>
          </p:cNvCxnSpPr>
          <p:nvPr/>
        </p:nvCxnSpPr>
        <p:spPr>
          <a:xfrm>
            <a:off x="3321500" y="5327343"/>
            <a:ext cx="983606" cy="48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B437308-9A6C-4F06-B900-C689A960A74F}"/>
              </a:ext>
            </a:extLst>
          </p:cNvPr>
          <p:cNvCxnSpPr>
            <a:cxnSpLocks/>
            <a:endCxn id="159" idx="1"/>
          </p:cNvCxnSpPr>
          <p:nvPr/>
        </p:nvCxnSpPr>
        <p:spPr>
          <a:xfrm flipV="1">
            <a:off x="3324143" y="5332166"/>
            <a:ext cx="980963" cy="2651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3B273B6-F4C4-464A-BC50-4AFEB4FCD696}"/>
              </a:ext>
            </a:extLst>
          </p:cNvPr>
          <p:cNvCxnSpPr>
            <a:cxnSpLocks/>
            <a:stCxn id="147" idx="3"/>
            <a:endCxn id="159" idx="1"/>
          </p:cNvCxnSpPr>
          <p:nvPr/>
        </p:nvCxnSpPr>
        <p:spPr>
          <a:xfrm flipV="1">
            <a:off x="3332910" y="5332166"/>
            <a:ext cx="972196" cy="8268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AF694694-0E2A-42F4-9128-6BFE6E9BA27C}"/>
              </a:ext>
            </a:extLst>
          </p:cNvPr>
          <p:cNvCxnSpPr>
            <a:cxnSpLocks/>
            <a:stCxn id="143" idx="3"/>
            <a:endCxn id="159" idx="1"/>
          </p:cNvCxnSpPr>
          <p:nvPr/>
        </p:nvCxnSpPr>
        <p:spPr>
          <a:xfrm flipV="1">
            <a:off x="3332910" y="5332166"/>
            <a:ext cx="972196" cy="5568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7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40625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Section Elements</a:t>
            </a:r>
          </a:p>
          <a:p>
            <a:pPr marL="342900" indent="-342900" algn="l">
              <a:buClr>
                <a:srgbClr val="0070C0"/>
              </a:buClr>
              <a:buSzPct val="80000"/>
              <a:buFont typeface="Wingdings" pitchFamily="2" charset="2"/>
              <a:buChar char="u"/>
            </a:pPr>
            <a:r>
              <a:rPr lang="en-US" sz="1800" dirty="0">
                <a:solidFill>
                  <a:schemeClr val="tx1"/>
                </a:solidFill>
              </a:rPr>
              <a:t>All the above mentioned report sections are optional. </a:t>
            </a:r>
          </a:p>
          <a:p>
            <a:pPr marL="342900" indent="-342900" algn="l">
              <a:buClr>
                <a:srgbClr val="0070C0"/>
              </a:buClr>
              <a:buSzPct val="80000"/>
              <a:buFont typeface="Wingdings" pitchFamily="2" charset="2"/>
              <a:buChar char="u"/>
            </a:pPr>
            <a:r>
              <a:rPr lang="en-US" sz="1800" dirty="0">
                <a:solidFill>
                  <a:schemeClr val="tx1"/>
                </a:solidFill>
              </a:rPr>
              <a:t>But any report template will have at least one such section. </a:t>
            </a:r>
          </a:p>
          <a:p>
            <a:pPr marL="342900" indent="-342900" algn="l">
              <a:buClr>
                <a:srgbClr val="0070C0"/>
              </a:buClr>
              <a:buSzPct val="80000"/>
              <a:buFont typeface="Wingdings" pitchFamily="2" charset="2"/>
              <a:buChar char="u"/>
            </a:pPr>
            <a:r>
              <a:rPr lang="en-US" sz="1800" dirty="0">
                <a:solidFill>
                  <a:schemeClr val="tx1"/>
                </a:solidFill>
              </a:rPr>
              <a:t>Each of these sections contains a single &lt;</a:t>
            </a:r>
            <a:r>
              <a:rPr lang="en-US" sz="1800" b="1" dirty="0">
                <a:solidFill>
                  <a:schemeClr val="tx1"/>
                </a:solidFill>
              </a:rPr>
              <a:t>band</a:t>
            </a:r>
            <a:r>
              <a:rPr lang="en-US" sz="1800" dirty="0">
                <a:solidFill>
                  <a:schemeClr val="tx1"/>
                </a:solidFill>
              </a:rPr>
              <a:t>&gt; element as its only sub-element. </a:t>
            </a:r>
          </a:p>
          <a:p>
            <a:pPr marL="342900" indent="-342900" algn="l">
              <a:buClr>
                <a:srgbClr val="0070C0"/>
              </a:buClr>
              <a:buSzPct val="80000"/>
              <a:buFont typeface="Wingdings" pitchFamily="2" charset="2"/>
              <a:buChar char="u"/>
            </a:pPr>
            <a:r>
              <a:rPr lang="en-US" sz="1800" dirty="0">
                <a:solidFill>
                  <a:schemeClr val="tx1"/>
                </a:solidFill>
              </a:rPr>
              <a:t>A &lt;</a:t>
            </a:r>
            <a:r>
              <a:rPr lang="en-US" sz="1800" b="1" dirty="0">
                <a:solidFill>
                  <a:schemeClr val="tx1"/>
                </a:solidFill>
              </a:rPr>
              <a:t>band</a:t>
            </a:r>
            <a:r>
              <a:rPr lang="en-US" sz="1800" dirty="0">
                <a:solidFill>
                  <a:schemeClr val="tx1"/>
                </a:solidFill>
              </a:rPr>
              <a:t>&gt; can contain zero or more following sub-elements −</a:t>
            </a:r>
          </a:p>
          <a:p>
            <a:pPr marL="800100" lvl="1" indent="-342900" algn="l">
              <a:buClr>
                <a:srgbClr val="0070C0"/>
              </a:buClr>
              <a:buSzPct val="80000"/>
              <a:buFont typeface="Wingdings" pitchFamily="2" charset="2"/>
              <a:buChar char="u"/>
            </a:pPr>
            <a:r>
              <a:rPr lang="en-US" sz="1800" i="1" dirty="0">
                <a:solidFill>
                  <a:schemeClr val="tx1"/>
                </a:solidFill>
              </a:rPr>
              <a:t>&lt;line&gt;, &lt;rectangle&gt;, &lt;ellipse&gt;, &lt;image&gt;, &lt;</a:t>
            </a:r>
            <a:r>
              <a:rPr lang="en-US" sz="1800" i="1" dirty="0" err="1">
                <a:solidFill>
                  <a:schemeClr val="tx1"/>
                </a:solidFill>
              </a:rPr>
              <a:t>staticText</a:t>
            </a:r>
            <a:r>
              <a:rPr lang="en-US" sz="1800" i="1" dirty="0">
                <a:solidFill>
                  <a:schemeClr val="tx1"/>
                </a:solidFill>
              </a:rPr>
              <a:t>&gt;, &lt;</a:t>
            </a:r>
            <a:r>
              <a:rPr lang="en-US" sz="1800" i="1" dirty="0" err="1">
                <a:solidFill>
                  <a:schemeClr val="tx1"/>
                </a:solidFill>
              </a:rPr>
              <a:t>textField</a:t>
            </a:r>
            <a:r>
              <a:rPr lang="en-US" sz="1800" i="1" dirty="0">
                <a:solidFill>
                  <a:schemeClr val="tx1"/>
                </a:solidFill>
              </a:rPr>
              <a:t>&gt;, &lt;</a:t>
            </a:r>
            <a:r>
              <a:rPr lang="en-US" sz="1800" i="1" dirty="0" err="1">
                <a:solidFill>
                  <a:schemeClr val="tx1"/>
                </a:solidFill>
              </a:rPr>
              <a:t>subReport</a:t>
            </a:r>
            <a:r>
              <a:rPr lang="en-US" sz="1800" i="1" dirty="0">
                <a:solidFill>
                  <a:schemeClr val="tx1"/>
                </a:solidFill>
              </a:rPr>
              <a:t>&gt;, or &lt;</a:t>
            </a:r>
            <a:r>
              <a:rPr lang="en-US" sz="1800" i="1" dirty="0" err="1">
                <a:solidFill>
                  <a:schemeClr val="tx1"/>
                </a:solidFill>
              </a:rPr>
              <a:t>elementGroup</a:t>
            </a:r>
            <a:r>
              <a:rPr lang="en-US" sz="1800" i="1"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Each of these elements must contain a single &lt;</a:t>
            </a:r>
            <a:r>
              <a:rPr lang="en-US" sz="1800" b="1" dirty="0" err="1">
                <a:solidFill>
                  <a:schemeClr val="tx1"/>
                </a:solidFill>
              </a:rPr>
              <a:t>reportElement</a:t>
            </a:r>
            <a:r>
              <a:rPr lang="en-US" sz="1800" dirty="0">
                <a:solidFill>
                  <a:schemeClr val="tx1"/>
                </a:solidFill>
              </a:rPr>
              <a:t>&gt; as its first element (except </a:t>
            </a:r>
            <a:r>
              <a:rPr lang="en-US" sz="1800" dirty="0" err="1">
                <a:solidFill>
                  <a:schemeClr val="tx1"/>
                </a:solidFill>
              </a:rPr>
              <a:t>elementGroup</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 &lt;</a:t>
            </a:r>
            <a:r>
              <a:rPr lang="en-US" sz="1800" b="1" dirty="0" err="1">
                <a:solidFill>
                  <a:schemeClr val="tx1"/>
                </a:solidFill>
              </a:rPr>
              <a:t>reportElement</a:t>
            </a:r>
            <a:r>
              <a:rPr lang="en-US" sz="1800" dirty="0">
                <a:solidFill>
                  <a:schemeClr val="tx1"/>
                </a:solidFill>
              </a:rPr>
              <a:t>&gt; determines how data is laid out for that particular element. Unlike variables and parameters, report elements are not required to have a name, because normally you do not need to obtain any individual element inside a report template.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57853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(1)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extLst>
              <p:ext uri="{D42A27DB-BD31-4B8C-83A1-F6EECF244321}">
                <p14:modId xmlns:p14="http://schemas.microsoft.com/office/powerpoint/2010/main" val="3942398522"/>
              </p:ext>
            </p:extLst>
          </p:nvPr>
        </p:nvGraphicFramePr>
        <p:xfrm>
          <a:off x="457200" y="1844824"/>
          <a:ext cx="8432341" cy="3384376"/>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2310715111"/>
                    </a:ext>
                  </a:extLst>
                </a:gridCol>
                <a:gridCol w="2664296">
                  <a:extLst>
                    <a:ext uri="{9D8B030D-6E8A-4147-A177-3AD203B41FA5}">
                      <a16:colId xmlns:a16="http://schemas.microsoft.com/office/drawing/2014/main" val="2622102544"/>
                    </a:ext>
                  </a:extLst>
                </a:gridCol>
                <a:gridCol w="4749589">
                  <a:extLst>
                    <a:ext uri="{9D8B030D-6E8A-4147-A177-3AD203B41FA5}">
                      <a16:colId xmlns:a16="http://schemas.microsoft.com/office/drawing/2014/main" val="3717120689"/>
                    </a:ext>
                  </a:extLst>
                </a:gridCol>
              </a:tblGrid>
              <a:tr h="425745">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725408">
                <a:tc>
                  <a:txBody>
                    <a:bodyPr/>
                    <a:lstStyle/>
                    <a:p>
                      <a:pPr fontAlgn="t"/>
                      <a:r>
                        <a:rPr lang="en-US">
                          <a:effectLst/>
                        </a:rPr>
                        <a:t>x</a:t>
                      </a:r>
                    </a:p>
                  </a:txBody>
                  <a:tcPr marL="76200" marR="76200" marT="76200" marB="76200"/>
                </a:tc>
                <a:tc>
                  <a:txBody>
                    <a:bodyPr/>
                    <a:lstStyle/>
                    <a:p>
                      <a:pPr fontAlgn="t"/>
                      <a:r>
                        <a:rPr lang="en-US">
                          <a:effectLst/>
                        </a:rPr>
                        <a:t>Specifies the x coordinate of the band element.</a:t>
                      </a:r>
                    </a:p>
                  </a:txBody>
                  <a:tcPr marL="76200" marR="76200" marT="76200" marB="76200"/>
                </a:tc>
                <a:tc>
                  <a:txBody>
                    <a:bodyPr/>
                    <a:lstStyle/>
                    <a:p>
                      <a:pPr fontAlgn="t"/>
                      <a:r>
                        <a:rPr lang="en-US">
                          <a:effectLst/>
                        </a:rPr>
                        <a:t>An integer value indicating the x coordinate of the element in pixels. This attribute is required.</a:t>
                      </a:r>
                    </a:p>
                  </a:txBody>
                  <a:tcPr marL="76200" marR="76200" marT="76200" marB="76200"/>
                </a:tc>
                <a:extLst>
                  <a:ext uri="{0D108BD9-81ED-4DB2-BD59-A6C34878D82A}">
                    <a16:rowId xmlns:a16="http://schemas.microsoft.com/office/drawing/2014/main" val="1836180052"/>
                  </a:ext>
                </a:extLst>
              </a:tr>
              <a:tr h="720080">
                <a:tc>
                  <a:txBody>
                    <a:bodyPr/>
                    <a:lstStyle/>
                    <a:p>
                      <a:pPr fontAlgn="t"/>
                      <a:r>
                        <a:rPr lang="en-US">
                          <a:effectLst/>
                        </a:rPr>
                        <a:t>y</a:t>
                      </a:r>
                    </a:p>
                  </a:txBody>
                  <a:tcPr marL="76200" marR="76200" marT="76200" marB="76200"/>
                </a:tc>
                <a:tc>
                  <a:txBody>
                    <a:bodyPr/>
                    <a:lstStyle/>
                    <a:p>
                      <a:pPr fontAlgn="t"/>
                      <a:r>
                        <a:rPr lang="en-US">
                          <a:effectLst/>
                        </a:rPr>
                        <a:t>Specifies the y coordinate of the band element.</a:t>
                      </a:r>
                    </a:p>
                  </a:txBody>
                  <a:tcPr marL="76200" marR="76200" marT="76200" marB="76200"/>
                </a:tc>
                <a:tc>
                  <a:txBody>
                    <a:bodyPr/>
                    <a:lstStyle/>
                    <a:p>
                      <a:pPr fontAlgn="t"/>
                      <a:r>
                        <a:rPr lang="en-US">
                          <a:effectLst/>
                        </a:rPr>
                        <a:t>An integer value indicating the y coordinate of the element in pixels. This attribute is required.</a:t>
                      </a:r>
                    </a:p>
                  </a:txBody>
                  <a:tcPr marL="76200" marR="76200" marT="76200" marB="76200"/>
                </a:tc>
                <a:extLst>
                  <a:ext uri="{0D108BD9-81ED-4DB2-BD59-A6C34878D82A}">
                    <a16:rowId xmlns:a16="http://schemas.microsoft.com/office/drawing/2014/main" val="807401383"/>
                  </a:ext>
                </a:extLst>
              </a:tr>
              <a:tr h="792088">
                <a:tc>
                  <a:txBody>
                    <a:bodyPr/>
                    <a:lstStyle/>
                    <a:p>
                      <a:pPr fontAlgn="t"/>
                      <a:r>
                        <a:rPr lang="en-US">
                          <a:effectLst/>
                        </a:rPr>
                        <a:t>width</a:t>
                      </a:r>
                    </a:p>
                  </a:txBody>
                  <a:tcPr marL="76200" marR="76200" marT="76200" marB="76200"/>
                </a:tc>
                <a:tc>
                  <a:txBody>
                    <a:bodyPr/>
                    <a:lstStyle/>
                    <a:p>
                      <a:pPr fontAlgn="t"/>
                      <a:r>
                        <a:rPr lang="en-US">
                          <a:effectLst/>
                        </a:rPr>
                        <a:t>Specifies the width of the band element.</a:t>
                      </a:r>
                    </a:p>
                  </a:txBody>
                  <a:tcPr marL="76200" marR="76200" marT="76200" marB="76200"/>
                </a:tc>
                <a:tc>
                  <a:txBody>
                    <a:bodyPr/>
                    <a:lstStyle/>
                    <a:p>
                      <a:pPr fontAlgn="t"/>
                      <a:r>
                        <a:rPr lang="en-US">
                          <a:effectLst/>
                        </a:rPr>
                        <a:t>An integer value indicating the element width in pixels. This attribute is required.</a:t>
                      </a:r>
                    </a:p>
                  </a:txBody>
                  <a:tcPr marL="76200" marR="76200" marT="76200" marB="76200"/>
                </a:tc>
                <a:extLst>
                  <a:ext uri="{0D108BD9-81ED-4DB2-BD59-A6C34878D82A}">
                    <a16:rowId xmlns:a16="http://schemas.microsoft.com/office/drawing/2014/main" val="3586960813"/>
                  </a:ext>
                </a:extLst>
              </a:tr>
              <a:tr h="720080">
                <a:tc>
                  <a:txBody>
                    <a:bodyPr/>
                    <a:lstStyle/>
                    <a:p>
                      <a:pPr fontAlgn="t"/>
                      <a:r>
                        <a:rPr lang="en-US">
                          <a:effectLst/>
                        </a:rPr>
                        <a:t>height</a:t>
                      </a:r>
                    </a:p>
                  </a:txBody>
                  <a:tcPr marL="76200" marR="76200" marT="76200" marB="76200"/>
                </a:tc>
                <a:tc>
                  <a:txBody>
                    <a:bodyPr/>
                    <a:lstStyle/>
                    <a:p>
                      <a:pPr fontAlgn="t"/>
                      <a:r>
                        <a:rPr lang="en-US">
                          <a:effectLst/>
                        </a:rPr>
                        <a:t>Specifies the height of the band element.</a:t>
                      </a:r>
                    </a:p>
                  </a:txBody>
                  <a:tcPr marL="76200" marR="76200" marT="76200" marB="76200"/>
                </a:tc>
                <a:tc>
                  <a:txBody>
                    <a:bodyPr/>
                    <a:lstStyle/>
                    <a:p>
                      <a:pPr fontAlgn="t"/>
                      <a:r>
                        <a:rPr lang="en-US" dirty="0">
                          <a:effectLst/>
                        </a:rPr>
                        <a:t>An integer value indicating the element height in pixels. This attribute is required.</a:t>
                      </a:r>
                    </a:p>
                  </a:txBody>
                  <a:tcPr marL="76200" marR="76200" marT="76200" marB="76200"/>
                </a:tc>
                <a:extLst>
                  <a:ext uri="{0D108BD9-81ED-4DB2-BD59-A6C34878D82A}">
                    <a16:rowId xmlns:a16="http://schemas.microsoft.com/office/drawing/2014/main" val="3888578164"/>
                  </a:ext>
                </a:extLst>
              </a:tr>
            </a:tbl>
          </a:graphicData>
        </a:graphic>
      </p:graphicFrame>
    </p:spTree>
    <p:extLst>
      <p:ext uri="{BB962C8B-B14F-4D97-AF65-F5344CB8AC3E}">
        <p14:creationId xmlns:p14="http://schemas.microsoft.com/office/powerpoint/2010/main" val="290992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(2)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extLst>
              <p:ext uri="{D42A27DB-BD31-4B8C-83A1-F6EECF244321}">
                <p14:modId xmlns:p14="http://schemas.microsoft.com/office/powerpoint/2010/main" val="1422081433"/>
              </p:ext>
            </p:extLst>
          </p:nvPr>
        </p:nvGraphicFramePr>
        <p:xfrm>
          <a:off x="457200" y="1844824"/>
          <a:ext cx="8432341" cy="320040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310715111"/>
                    </a:ext>
                  </a:extLst>
                </a:gridCol>
                <a:gridCol w="2232248">
                  <a:extLst>
                    <a:ext uri="{9D8B030D-6E8A-4147-A177-3AD203B41FA5}">
                      <a16:colId xmlns:a16="http://schemas.microsoft.com/office/drawing/2014/main" val="2622102544"/>
                    </a:ext>
                  </a:extLst>
                </a:gridCol>
                <a:gridCol w="4749589">
                  <a:extLst>
                    <a:ext uri="{9D8B030D-6E8A-4147-A177-3AD203B41FA5}">
                      <a16:colId xmlns:a16="http://schemas.microsoft.com/office/drawing/2014/main" val="3717120689"/>
                    </a:ext>
                  </a:extLst>
                </a:gridCol>
              </a:tblGrid>
              <a:tr h="425745">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699438">
                <a:tc>
                  <a:txBody>
                    <a:bodyPr/>
                    <a:lstStyle/>
                    <a:p>
                      <a:pPr fontAlgn="t"/>
                      <a:r>
                        <a:rPr lang="en-US" dirty="0">
                          <a:effectLst/>
                        </a:rPr>
                        <a:t>key</a:t>
                      </a:r>
                    </a:p>
                  </a:txBody>
                  <a:tcPr marL="76200" marR="76200" marT="76200" marB="76200"/>
                </a:tc>
                <a:tc>
                  <a:txBody>
                    <a:bodyPr/>
                    <a:lstStyle/>
                    <a:p>
                      <a:pPr fontAlgn="t"/>
                      <a:r>
                        <a:rPr lang="en-US">
                          <a:effectLst/>
                        </a:rPr>
                        <a:t>Unique identifier of band element.</a:t>
                      </a:r>
                    </a:p>
                  </a:txBody>
                  <a:tcPr marL="76200" marR="76200" marT="76200" marB="76200"/>
                </a:tc>
                <a:tc>
                  <a:txBody>
                    <a:bodyPr/>
                    <a:lstStyle/>
                    <a:p>
                      <a:pPr fontAlgn="t"/>
                      <a:r>
                        <a:rPr lang="en-US" dirty="0">
                          <a:effectLst/>
                        </a:rPr>
                        <a:t>A unique string value.</a:t>
                      </a:r>
                    </a:p>
                  </a:txBody>
                  <a:tcPr marL="76200" marR="76200" marT="76200" marB="76200"/>
                </a:tc>
                <a:extLst>
                  <a:ext uri="{0D108BD9-81ED-4DB2-BD59-A6C34878D82A}">
                    <a16:rowId xmlns:a16="http://schemas.microsoft.com/office/drawing/2014/main" val="485318651"/>
                  </a:ext>
                </a:extLst>
              </a:tr>
              <a:tr h="2040592">
                <a:tc>
                  <a:txBody>
                    <a:bodyPr/>
                    <a:lstStyle/>
                    <a:p>
                      <a:pPr fontAlgn="t"/>
                      <a:r>
                        <a:rPr lang="en-US">
                          <a:effectLst/>
                        </a:rPr>
                        <a:t>stretchType</a:t>
                      </a:r>
                    </a:p>
                  </a:txBody>
                  <a:tcPr marL="76200" marR="76200" marT="76200" marB="76200"/>
                </a:tc>
                <a:tc>
                  <a:txBody>
                    <a:bodyPr/>
                    <a:lstStyle/>
                    <a:p>
                      <a:pPr fontAlgn="t"/>
                      <a:r>
                        <a:rPr lang="en-US">
                          <a:effectLst/>
                        </a:rPr>
                        <a:t>Specifies how does the element stretch when the containing band stretches</a:t>
                      </a:r>
                    </a:p>
                  </a:txBody>
                  <a:tcPr marL="76200" marR="76200" marT="76200" marB="76200"/>
                </a:tc>
                <a:tc>
                  <a:txBody>
                    <a:bodyPr/>
                    <a:lstStyle/>
                    <a:p>
                      <a:pPr algn="just" fontAlgn="t"/>
                      <a:r>
                        <a:rPr lang="en-US" b="1" dirty="0" err="1">
                          <a:solidFill>
                            <a:srgbClr val="000000"/>
                          </a:solidFill>
                          <a:effectLst/>
                        </a:rPr>
                        <a:t>NoStretch</a:t>
                      </a:r>
                      <a:r>
                        <a:rPr lang="en-US" b="1" dirty="0">
                          <a:solidFill>
                            <a:srgbClr val="000000"/>
                          </a:solidFill>
                          <a:effectLst/>
                        </a:rPr>
                        <a:t> (default)</a:t>
                      </a:r>
                      <a:r>
                        <a:rPr lang="en-US" dirty="0">
                          <a:solidFill>
                            <a:srgbClr val="000000"/>
                          </a:solidFill>
                          <a:effectLst/>
                        </a:rPr>
                        <a:t> − The element will not stretch.</a:t>
                      </a:r>
                    </a:p>
                    <a:p>
                      <a:pPr algn="just" fontAlgn="t"/>
                      <a:r>
                        <a:rPr lang="en-US" b="1" dirty="0" err="1">
                          <a:solidFill>
                            <a:srgbClr val="000000"/>
                          </a:solidFill>
                          <a:effectLst/>
                        </a:rPr>
                        <a:t>RelativeToTallestObject</a:t>
                      </a:r>
                      <a:r>
                        <a:rPr lang="en-US" dirty="0">
                          <a:solidFill>
                            <a:srgbClr val="000000"/>
                          </a:solidFill>
                          <a:effectLst/>
                        </a:rPr>
                        <a:t>− The element will stretch to accommodate the tallest object in its group.</a:t>
                      </a:r>
                    </a:p>
                    <a:p>
                      <a:pPr algn="just" fontAlgn="t"/>
                      <a:r>
                        <a:rPr lang="en-US" b="1" dirty="0" err="1">
                          <a:solidFill>
                            <a:srgbClr val="000000"/>
                          </a:solidFill>
                          <a:effectLst/>
                        </a:rPr>
                        <a:t>RelativeToBand</a:t>
                      </a:r>
                      <a:r>
                        <a:rPr lang="en-US" dirty="0">
                          <a:solidFill>
                            <a:srgbClr val="000000"/>
                          </a:solidFill>
                          <a:effectLst/>
                        </a:rPr>
                        <a:t> − The element will stretch to fit the band's height.</a:t>
                      </a:r>
                    </a:p>
                  </a:txBody>
                  <a:tcPr marL="76200" marR="76200" marT="76200" marB="76200"/>
                </a:tc>
                <a:extLst>
                  <a:ext uri="{0D108BD9-81ED-4DB2-BD59-A6C34878D82A}">
                    <a16:rowId xmlns:a16="http://schemas.microsoft.com/office/drawing/2014/main" val="1269431795"/>
                  </a:ext>
                </a:extLst>
              </a:tr>
            </a:tbl>
          </a:graphicData>
        </a:graphic>
      </p:graphicFrame>
    </p:spTree>
    <p:extLst>
      <p:ext uri="{BB962C8B-B14F-4D97-AF65-F5344CB8AC3E}">
        <p14:creationId xmlns:p14="http://schemas.microsoft.com/office/powerpoint/2010/main" val="328712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(3)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extLst>
              <p:ext uri="{D42A27DB-BD31-4B8C-83A1-F6EECF244321}">
                <p14:modId xmlns:p14="http://schemas.microsoft.com/office/powerpoint/2010/main" val="3981895017"/>
              </p:ext>
            </p:extLst>
          </p:nvPr>
        </p:nvGraphicFramePr>
        <p:xfrm>
          <a:off x="457200" y="1844824"/>
          <a:ext cx="8432341" cy="4297680"/>
        </p:xfrm>
        <a:graphic>
          <a:graphicData uri="http://schemas.openxmlformats.org/drawingml/2006/table">
            <a:tbl>
              <a:tblPr firstRow="1" bandRow="1">
                <a:tableStyleId>{5C22544A-7EE6-4342-B048-85BDC9FD1C3A}</a:tableStyleId>
              </a:tblPr>
              <a:tblGrid>
                <a:gridCol w="2242592">
                  <a:extLst>
                    <a:ext uri="{9D8B030D-6E8A-4147-A177-3AD203B41FA5}">
                      <a16:colId xmlns:a16="http://schemas.microsoft.com/office/drawing/2014/main" val="2310715111"/>
                    </a:ext>
                  </a:extLst>
                </a:gridCol>
                <a:gridCol w="2448272">
                  <a:extLst>
                    <a:ext uri="{9D8B030D-6E8A-4147-A177-3AD203B41FA5}">
                      <a16:colId xmlns:a16="http://schemas.microsoft.com/office/drawing/2014/main" val="2622102544"/>
                    </a:ext>
                  </a:extLst>
                </a:gridCol>
                <a:gridCol w="3741477">
                  <a:extLst>
                    <a:ext uri="{9D8B030D-6E8A-4147-A177-3AD203B41FA5}">
                      <a16:colId xmlns:a16="http://schemas.microsoft.com/office/drawing/2014/main" val="3717120689"/>
                    </a:ext>
                  </a:extLst>
                </a:gridCol>
              </a:tblGrid>
              <a:tr h="425745">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1984176">
                <a:tc>
                  <a:txBody>
                    <a:bodyPr/>
                    <a:lstStyle/>
                    <a:p>
                      <a:pPr fontAlgn="t"/>
                      <a:r>
                        <a:rPr lang="en-US" dirty="0" err="1">
                          <a:effectLst/>
                        </a:rPr>
                        <a:t>positionType</a:t>
                      </a:r>
                      <a:endParaRPr lang="en-US" dirty="0">
                        <a:effectLst/>
                      </a:endParaRPr>
                    </a:p>
                  </a:txBody>
                  <a:tcPr marL="76200" marR="76200" marT="76200" marB="76200"/>
                </a:tc>
                <a:tc>
                  <a:txBody>
                    <a:bodyPr/>
                    <a:lstStyle/>
                    <a:p>
                      <a:pPr fontAlgn="t"/>
                      <a:r>
                        <a:rPr lang="en-US">
                          <a:effectLst/>
                        </a:rPr>
                        <a:t>Specifies the element's position when the band stretches.</a:t>
                      </a:r>
                    </a:p>
                  </a:txBody>
                  <a:tcPr marL="76200" marR="76200" marT="76200" marB="76200"/>
                </a:tc>
                <a:tc>
                  <a:txBody>
                    <a:bodyPr/>
                    <a:lstStyle/>
                    <a:p>
                      <a:pPr algn="just" fontAlgn="t"/>
                      <a:r>
                        <a:rPr lang="en-US" b="1" dirty="0">
                          <a:solidFill>
                            <a:srgbClr val="000000"/>
                          </a:solidFill>
                          <a:effectLst/>
                        </a:rPr>
                        <a:t>Float</a:t>
                      </a:r>
                      <a:r>
                        <a:rPr lang="en-US" dirty="0">
                          <a:solidFill>
                            <a:srgbClr val="000000"/>
                          </a:solidFill>
                          <a:effectLst/>
                        </a:rPr>
                        <a:t> − The element will move depending on the size of the surrounding elements.</a:t>
                      </a:r>
                    </a:p>
                    <a:p>
                      <a:pPr algn="just" fontAlgn="t"/>
                      <a:r>
                        <a:rPr lang="en-US" b="1" dirty="0" err="1">
                          <a:solidFill>
                            <a:srgbClr val="000000"/>
                          </a:solidFill>
                          <a:effectLst/>
                        </a:rPr>
                        <a:t>FixRelativeToTop</a:t>
                      </a:r>
                      <a:r>
                        <a:rPr lang="en-US" b="1" dirty="0">
                          <a:solidFill>
                            <a:srgbClr val="000000"/>
                          </a:solidFill>
                          <a:effectLst/>
                        </a:rPr>
                        <a:t> (default)</a:t>
                      </a:r>
                      <a:r>
                        <a:rPr lang="en-US" dirty="0">
                          <a:solidFill>
                            <a:srgbClr val="000000"/>
                          </a:solidFill>
                          <a:effectLst/>
                        </a:rPr>
                        <a:t> − The element will maintain a fixed position relative to the band's top.</a:t>
                      </a:r>
                    </a:p>
                    <a:p>
                      <a:pPr algn="just" fontAlgn="t"/>
                      <a:r>
                        <a:rPr lang="en-US" b="1" dirty="0" err="1">
                          <a:solidFill>
                            <a:srgbClr val="000000"/>
                          </a:solidFill>
                          <a:effectLst/>
                        </a:rPr>
                        <a:t>FixRelativeToBottom</a:t>
                      </a:r>
                      <a:r>
                        <a:rPr lang="en-US" dirty="0">
                          <a:solidFill>
                            <a:srgbClr val="000000"/>
                          </a:solidFill>
                          <a:effectLst/>
                        </a:rPr>
                        <a:t> − The element will maintain a fixed position relative to the band's bottom.</a:t>
                      </a:r>
                    </a:p>
                  </a:txBody>
                  <a:tcPr marL="76200" marR="76200" marT="76200" marB="76200"/>
                </a:tc>
                <a:extLst>
                  <a:ext uri="{0D108BD9-81ED-4DB2-BD59-A6C34878D82A}">
                    <a16:rowId xmlns:a16="http://schemas.microsoft.com/office/drawing/2014/main" val="2904404004"/>
                  </a:ext>
                </a:extLst>
              </a:tr>
              <a:tr h="1029032">
                <a:tc>
                  <a:txBody>
                    <a:bodyPr/>
                    <a:lstStyle/>
                    <a:p>
                      <a:pPr fontAlgn="t"/>
                      <a:r>
                        <a:rPr lang="en-US">
                          <a:effectLst/>
                        </a:rPr>
                        <a:t>isPrintRepeatedValues</a:t>
                      </a:r>
                    </a:p>
                  </a:txBody>
                  <a:tcPr marL="76200" marR="76200" marT="76200" marB="76200"/>
                </a:tc>
                <a:tc>
                  <a:txBody>
                    <a:bodyPr/>
                    <a:lstStyle/>
                    <a:p>
                      <a:pPr fontAlgn="t"/>
                      <a:r>
                        <a:rPr lang="en-US">
                          <a:effectLst/>
                        </a:rPr>
                        <a:t>Specifies if repeated values are printed.</a:t>
                      </a:r>
                    </a:p>
                  </a:txBody>
                  <a:tcPr marL="76200" marR="76200" marT="76200" marB="76200"/>
                </a:tc>
                <a:tc>
                  <a:txBody>
                    <a:bodyPr/>
                    <a:lstStyle/>
                    <a:p>
                      <a:pPr algn="just" fontAlgn="t"/>
                      <a:r>
                        <a:rPr lang="en-US" b="1" dirty="0">
                          <a:solidFill>
                            <a:srgbClr val="000000"/>
                          </a:solidFill>
                          <a:effectLst/>
                        </a:rPr>
                        <a:t>true (default)</a:t>
                      </a:r>
                      <a:r>
                        <a:rPr lang="en-US" dirty="0">
                          <a:solidFill>
                            <a:srgbClr val="000000"/>
                          </a:solidFill>
                          <a:effectLst/>
                        </a:rPr>
                        <a:t> − Repeated values will be printed.</a:t>
                      </a:r>
                    </a:p>
                    <a:p>
                      <a:pPr algn="just" fontAlgn="t"/>
                      <a:r>
                        <a:rPr lang="en-US" b="1" dirty="0">
                          <a:solidFill>
                            <a:srgbClr val="000000"/>
                          </a:solidFill>
                          <a:effectLst/>
                        </a:rPr>
                        <a:t>false</a:t>
                      </a:r>
                      <a:r>
                        <a:rPr lang="en-US" dirty="0">
                          <a:solidFill>
                            <a:srgbClr val="000000"/>
                          </a:solidFill>
                          <a:effectLst/>
                        </a:rPr>
                        <a:t> − Repeated values will not be printed.</a:t>
                      </a:r>
                    </a:p>
                  </a:txBody>
                  <a:tcPr marL="76200" marR="76200" marT="76200" marB="76200"/>
                </a:tc>
                <a:extLst>
                  <a:ext uri="{0D108BD9-81ED-4DB2-BD59-A6C34878D82A}">
                    <a16:rowId xmlns:a16="http://schemas.microsoft.com/office/drawing/2014/main" val="792754045"/>
                  </a:ext>
                </a:extLst>
              </a:tr>
            </a:tbl>
          </a:graphicData>
        </a:graphic>
      </p:graphicFrame>
    </p:spTree>
    <p:extLst>
      <p:ext uri="{BB962C8B-B14F-4D97-AF65-F5344CB8AC3E}">
        <p14:creationId xmlns:p14="http://schemas.microsoft.com/office/powerpoint/2010/main" val="34719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(4)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extLst>
              <p:ext uri="{D42A27DB-BD31-4B8C-83A1-F6EECF244321}">
                <p14:modId xmlns:p14="http://schemas.microsoft.com/office/powerpoint/2010/main" val="3171383849"/>
              </p:ext>
            </p:extLst>
          </p:nvPr>
        </p:nvGraphicFramePr>
        <p:xfrm>
          <a:off x="457200" y="1844824"/>
          <a:ext cx="8432341" cy="4248472"/>
        </p:xfrm>
        <a:graphic>
          <a:graphicData uri="http://schemas.openxmlformats.org/drawingml/2006/table">
            <a:tbl>
              <a:tblPr firstRow="1" bandRow="1">
                <a:tableStyleId>{5C22544A-7EE6-4342-B048-85BDC9FD1C3A}</a:tableStyleId>
              </a:tblPr>
              <a:tblGrid>
                <a:gridCol w="2746648">
                  <a:extLst>
                    <a:ext uri="{9D8B030D-6E8A-4147-A177-3AD203B41FA5}">
                      <a16:colId xmlns:a16="http://schemas.microsoft.com/office/drawing/2014/main" val="2310715111"/>
                    </a:ext>
                  </a:extLst>
                </a:gridCol>
                <a:gridCol w="3312368">
                  <a:extLst>
                    <a:ext uri="{9D8B030D-6E8A-4147-A177-3AD203B41FA5}">
                      <a16:colId xmlns:a16="http://schemas.microsoft.com/office/drawing/2014/main" val="2622102544"/>
                    </a:ext>
                  </a:extLst>
                </a:gridCol>
                <a:gridCol w="2373325">
                  <a:extLst>
                    <a:ext uri="{9D8B030D-6E8A-4147-A177-3AD203B41FA5}">
                      <a16:colId xmlns:a16="http://schemas.microsoft.com/office/drawing/2014/main" val="3717120689"/>
                    </a:ext>
                  </a:extLst>
                </a:gridCol>
              </a:tblGrid>
              <a:tr h="425745">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653400">
                <a:tc>
                  <a:txBody>
                    <a:bodyPr/>
                    <a:lstStyle/>
                    <a:p>
                      <a:pPr fontAlgn="t"/>
                      <a:r>
                        <a:rPr lang="en-US" dirty="0">
                          <a:effectLst/>
                        </a:rPr>
                        <a:t>mode</a:t>
                      </a:r>
                    </a:p>
                  </a:txBody>
                  <a:tcPr marL="76200" marR="76200" marT="76200" marB="76200"/>
                </a:tc>
                <a:tc>
                  <a:txBody>
                    <a:bodyPr/>
                    <a:lstStyle/>
                    <a:p>
                      <a:pPr fontAlgn="t"/>
                      <a:r>
                        <a:rPr lang="en-US">
                          <a:effectLst/>
                        </a:rPr>
                        <a:t>Specifies the background mode of the element</a:t>
                      </a:r>
                    </a:p>
                  </a:txBody>
                  <a:tcPr marL="76200" marR="76200" marT="76200" marB="76200"/>
                </a:tc>
                <a:tc>
                  <a:txBody>
                    <a:bodyPr/>
                    <a:lstStyle/>
                    <a:p>
                      <a:pPr fontAlgn="t"/>
                      <a:r>
                        <a:rPr lang="en-US" dirty="0">
                          <a:effectLst/>
                        </a:rPr>
                        <a:t>Opaque, Transparent</a:t>
                      </a:r>
                    </a:p>
                  </a:txBody>
                  <a:tcPr marL="76200" marR="76200" marT="76200" marB="76200"/>
                </a:tc>
                <a:extLst>
                  <a:ext uri="{0D108BD9-81ED-4DB2-BD59-A6C34878D82A}">
                    <a16:rowId xmlns:a16="http://schemas.microsoft.com/office/drawing/2014/main" val="3853256521"/>
                  </a:ext>
                </a:extLst>
              </a:tr>
              <a:tr h="1536536">
                <a:tc>
                  <a:txBody>
                    <a:bodyPr/>
                    <a:lstStyle/>
                    <a:p>
                      <a:pPr fontAlgn="t"/>
                      <a:r>
                        <a:rPr lang="en-US">
                          <a:effectLst/>
                        </a:rPr>
                        <a:t>isRemoveLineWhenBlank</a:t>
                      </a:r>
                    </a:p>
                  </a:txBody>
                  <a:tcPr marL="76200" marR="76200" marT="76200" marB="76200"/>
                </a:tc>
                <a:tc>
                  <a:txBody>
                    <a:bodyPr/>
                    <a:lstStyle/>
                    <a:p>
                      <a:pPr fontAlgn="t"/>
                      <a:r>
                        <a:rPr lang="en-US">
                          <a:effectLst/>
                        </a:rPr>
                        <a:t>Specifies if the element should be removed when it is blank and there are no other elements in the same horizontal space.</a:t>
                      </a:r>
                    </a:p>
                  </a:txBody>
                  <a:tcPr marL="76200" marR="76200" marT="76200" marB="76200"/>
                </a:tc>
                <a:tc>
                  <a:txBody>
                    <a:bodyPr/>
                    <a:lstStyle/>
                    <a:p>
                      <a:pPr fontAlgn="t"/>
                      <a:r>
                        <a:rPr lang="en-US" dirty="0">
                          <a:effectLst/>
                        </a:rPr>
                        <a:t>true, false</a:t>
                      </a:r>
                    </a:p>
                  </a:txBody>
                  <a:tcPr marL="76200" marR="76200" marT="76200" marB="76200"/>
                </a:tc>
                <a:extLst>
                  <a:ext uri="{0D108BD9-81ED-4DB2-BD59-A6C34878D82A}">
                    <a16:rowId xmlns:a16="http://schemas.microsoft.com/office/drawing/2014/main" val="2786634392"/>
                  </a:ext>
                </a:extLst>
              </a:tr>
              <a:tr h="1584176">
                <a:tc>
                  <a:txBody>
                    <a:bodyPr/>
                    <a:lstStyle/>
                    <a:p>
                      <a:pPr fontAlgn="t"/>
                      <a:r>
                        <a:rPr lang="en-US">
                          <a:effectLst/>
                        </a:rPr>
                        <a:t>isPrintInFirstWholeBand</a:t>
                      </a:r>
                    </a:p>
                  </a:txBody>
                  <a:tcPr marL="76200" marR="76200" marT="76200" marB="76200"/>
                </a:tc>
                <a:tc>
                  <a:txBody>
                    <a:bodyPr/>
                    <a:lstStyle/>
                    <a:p>
                      <a:pPr fontAlgn="t"/>
                      <a:r>
                        <a:rPr lang="en-US">
                          <a:effectLst/>
                        </a:rPr>
                        <a:t>Specifies if the element must be printed in a whole band, that is, a band that is not divided between report pages or columns.</a:t>
                      </a:r>
                    </a:p>
                  </a:txBody>
                  <a:tcPr marL="76200" marR="76200" marT="76200" marB="76200"/>
                </a:tc>
                <a:tc>
                  <a:txBody>
                    <a:bodyPr/>
                    <a:lstStyle/>
                    <a:p>
                      <a:pPr fontAlgn="t"/>
                      <a:r>
                        <a:rPr lang="en-US" dirty="0">
                          <a:effectLst/>
                        </a:rPr>
                        <a:t>true, false</a:t>
                      </a:r>
                    </a:p>
                  </a:txBody>
                  <a:tcPr marL="76200" marR="76200" marT="76200" marB="76200"/>
                </a:tc>
                <a:extLst>
                  <a:ext uri="{0D108BD9-81ED-4DB2-BD59-A6C34878D82A}">
                    <a16:rowId xmlns:a16="http://schemas.microsoft.com/office/drawing/2014/main" val="2754927203"/>
                  </a:ext>
                </a:extLst>
              </a:tr>
            </a:tbl>
          </a:graphicData>
        </a:graphic>
      </p:graphicFrame>
    </p:spTree>
    <p:extLst>
      <p:ext uri="{BB962C8B-B14F-4D97-AF65-F5344CB8AC3E}">
        <p14:creationId xmlns:p14="http://schemas.microsoft.com/office/powerpoint/2010/main" val="399205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(5)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extLst>
              <p:ext uri="{D42A27DB-BD31-4B8C-83A1-F6EECF244321}">
                <p14:modId xmlns:p14="http://schemas.microsoft.com/office/powerpoint/2010/main" val="3843976541"/>
              </p:ext>
            </p:extLst>
          </p:nvPr>
        </p:nvGraphicFramePr>
        <p:xfrm>
          <a:off x="457200" y="1844824"/>
          <a:ext cx="8432341" cy="2651760"/>
        </p:xfrm>
        <a:graphic>
          <a:graphicData uri="http://schemas.openxmlformats.org/drawingml/2006/table">
            <a:tbl>
              <a:tblPr firstRow="1" bandRow="1">
                <a:tableStyleId>{5C22544A-7EE6-4342-B048-85BDC9FD1C3A}</a:tableStyleId>
              </a:tblPr>
              <a:tblGrid>
                <a:gridCol w="3034680">
                  <a:extLst>
                    <a:ext uri="{9D8B030D-6E8A-4147-A177-3AD203B41FA5}">
                      <a16:colId xmlns:a16="http://schemas.microsoft.com/office/drawing/2014/main" val="2310715111"/>
                    </a:ext>
                  </a:extLst>
                </a:gridCol>
                <a:gridCol w="3240360">
                  <a:extLst>
                    <a:ext uri="{9D8B030D-6E8A-4147-A177-3AD203B41FA5}">
                      <a16:colId xmlns:a16="http://schemas.microsoft.com/office/drawing/2014/main" val="2622102544"/>
                    </a:ext>
                  </a:extLst>
                </a:gridCol>
                <a:gridCol w="2157301">
                  <a:extLst>
                    <a:ext uri="{9D8B030D-6E8A-4147-A177-3AD203B41FA5}">
                      <a16:colId xmlns:a16="http://schemas.microsoft.com/office/drawing/2014/main" val="3717120689"/>
                    </a:ext>
                  </a:extLst>
                </a:gridCol>
              </a:tblGrid>
              <a:tr h="425745">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1229464">
                <a:tc>
                  <a:txBody>
                    <a:bodyPr/>
                    <a:lstStyle/>
                    <a:p>
                      <a:pPr fontAlgn="t"/>
                      <a:r>
                        <a:rPr lang="en-US" dirty="0" err="1">
                          <a:effectLst/>
                        </a:rPr>
                        <a:t>isPrintWhenDetailOverFlows</a:t>
                      </a:r>
                      <a:endParaRPr lang="en-US" dirty="0">
                        <a:effectLst/>
                      </a:endParaRPr>
                    </a:p>
                  </a:txBody>
                  <a:tcPr marL="76200" marR="76200" marT="76200" marB="76200"/>
                </a:tc>
                <a:tc>
                  <a:txBody>
                    <a:bodyPr/>
                    <a:lstStyle/>
                    <a:p>
                      <a:pPr fontAlgn="t"/>
                      <a:r>
                        <a:rPr lang="en-US" dirty="0">
                          <a:effectLst/>
                        </a:rPr>
                        <a:t>Specifies if the element will be printed when the band overflows to a new page or column.</a:t>
                      </a:r>
                    </a:p>
                  </a:txBody>
                  <a:tcPr marL="76200" marR="76200" marT="76200" marB="76200"/>
                </a:tc>
                <a:tc>
                  <a:txBody>
                    <a:bodyPr/>
                    <a:lstStyle/>
                    <a:p>
                      <a:pPr fontAlgn="t"/>
                      <a:r>
                        <a:rPr lang="en-US" dirty="0">
                          <a:effectLst/>
                        </a:rPr>
                        <a:t>true, false</a:t>
                      </a:r>
                    </a:p>
                  </a:txBody>
                  <a:tcPr marL="76200" marR="76200" marT="76200" marB="76200"/>
                </a:tc>
                <a:extLst>
                  <a:ext uri="{0D108BD9-81ED-4DB2-BD59-A6C34878D82A}">
                    <a16:rowId xmlns:a16="http://schemas.microsoft.com/office/drawing/2014/main" val="3708806280"/>
                  </a:ext>
                </a:extLst>
              </a:tr>
              <a:tr h="915888">
                <a:tc>
                  <a:txBody>
                    <a:bodyPr/>
                    <a:lstStyle/>
                    <a:p>
                      <a:pPr fontAlgn="t"/>
                      <a:r>
                        <a:rPr lang="en-US">
                          <a:effectLst/>
                        </a:rPr>
                        <a:t>printWhenGroupChanges</a:t>
                      </a:r>
                    </a:p>
                  </a:txBody>
                  <a:tcPr marL="76200" marR="76200" marT="76200" marB="76200"/>
                </a:tc>
                <a:tc>
                  <a:txBody>
                    <a:bodyPr/>
                    <a:lstStyle/>
                    <a:p>
                      <a:pPr fontAlgn="t"/>
                      <a:r>
                        <a:rPr lang="en-US">
                          <a:effectLst/>
                        </a:rPr>
                        <a:t>Specifies that the element will be printed when the specified group changes.</a:t>
                      </a:r>
                    </a:p>
                  </a:txBody>
                  <a:tcPr marL="76200" marR="76200" marT="76200" marB="76200"/>
                </a:tc>
                <a:tc>
                  <a:txBody>
                    <a:bodyPr/>
                    <a:lstStyle/>
                    <a:p>
                      <a:pPr fontAlgn="t"/>
                      <a:r>
                        <a:rPr lang="en-US" dirty="0">
                          <a:effectLst/>
                        </a:rPr>
                        <a:t>A string value.</a:t>
                      </a:r>
                    </a:p>
                  </a:txBody>
                  <a:tcPr marL="76200" marR="76200" marT="76200" marB="76200"/>
                </a:tc>
                <a:extLst>
                  <a:ext uri="{0D108BD9-81ED-4DB2-BD59-A6C34878D82A}">
                    <a16:rowId xmlns:a16="http://schemas.microsoft.com/office/drawing/2014/main" val="1814887152"/>
                  </a:ext>
                </a:extLst>
              </a:tr>
            </a:tbl>
          </a:graphicData>
        </a:graphic>
      </p:graphicFrame>
    </p:spTree>
    <p:extLst>
      <p:ext uri="{BB962C8B-B14F-4D97-AF65-F5344CB8AC3E}">
        <p14:creationId xmlns:p14="http://schemas.microsoft.com/office/powerpoint/2010/main" val="364676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table below summarizes the attributes of &lt;</a:t>
            </a:r>
            <a:r>
              <a:rPr lang="en-US" sz="1800" b="1" dirty="0" err="1">
                <a:solidFill>
                  <a:schemeClr val="tx1"/>
                </a:solidFill>
              </a:rPr>
              <a:t>reportElement</a:t>
            </a:r>
            <a:r>
              <a:rPr lang="en-US" sz="1800" dirty="0">
                <a:solidFill>
                  <a:schemeClr val="tx1"/>
                </a:solidFill>
              </a:rPr>
              <a:t>&gt; (6)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graphicFrame>
        <p:nvGraphicFramePr>
          <p:cNvPr id="7" name="Table 6">
            <a:extLst>
              <a:ext uri="{FF2B5EF4-FFF2-40B4-BE49-F238E27FC236}">
                <a16:creationId xmlns:a16="http://schemas.microsoft.com/office/drawing/2014/main" id="{893003BB-8DE0-437E-82F9-7ACE66638B3F}"/>
              </a:ext>
            </a:extLst>
          </p:cNvPr>
          <p:cNvGraphicFramePr>
            <a:graphicFrameLocks noGrp="1"/>
          </p:cNvGraphicFramePr>
          <p:nvPr/>
        </p:nvGraphicFramePr>
        <p:xfrm>
          <a:off x="457200" y="1966719"/>
          <a:ext cx="8432341" cy="2844828"/>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2310715111"/>
                    </a:ext>
                  </a:extLst>
                </a:gridCol>
                <a:gridCol w="2664296">
                  <a:extLst>
                    <a:ext uri="{9D8B030D-6E8A-4147-A177-3AD203B41FA5}">
                      <a16:colId xmlns:a16="http://schemas.microsoft.com/office/drawing/2014/main" val="2622102544"/>
                    </a:ext>
                  </a:extLst>
                </a:gridCol>
                <a:gridCol w="4749589">
                  <a:extLst>
                    <a:ext uri="{9D8B030D-6E8A-4147-A177-3AD203B41FA5}">
                      <a16:colId xmlns:a16="http://schemas.microsoft.com/office/drawing/2014/main" val="3717120689"/>
                    </a:ext>
                  </a:extLst>
                </a:gridCol>
              </a:tblGrid>
              <a:tr h="392068">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Valid Values</a:t>
                      </a:r>
                    </a:p>
                  </a:txBody>
                  <a:tcPr marL="76200" marR="76200" marT="76200" marB="76200"/>
                </a:tc>
                <a:extLst>
                  <a:ext uri="{0D108BD9-81ED-4DB2-BD59-A6C34878D82A}">
                    <a16:rowId xmlns:a16="http://schemas.microsoft.com/office/drawing/2014/main" val="2126280918"/>
                  </a:ext>
                </a:extLst>
              </a:tr>
              <a:tr h="1400242">
                <a:tc>
                  <a:txBody>
                    <a:bodyPr/>
                    <a:lstStyle/>
                    <a:p>
                      <a:pPr fontAlgn="t"/>
                      <a:r>
                        <a:rPr lang="en-US" dirty="0">
                          <a:effectLst/>
                        </a:rPr>
                        <a:t>forecolor</a:t>
                      </a:r>
                    </a:p>
                  </a:txBody>
                  <a:tcPr marL="76200" marR="76200" marT="76200" marB="76200"/>
                </a:tc>
                <a:tc>
                  <a:txBody>
                    <a:bodyPr/>
                    <a:lstStyle/>
                    <a:p>
                      <a:pPr fontAlgn="t"/>
                      <a:r>
                        <a:rPr lang="en-US">
                          <a:effectLst/>
                        </a:rPr>
                        <a:t>Specifies the foreground color of the element.</a:t>
                      </a:r>
                    </a:p>
                  </a:txBody>
                  <a:tcPr marL="76200" marR="76200" marT="76200" marB="76200"/>
                </a:tc>
                <a:tc>
                  <a:txBody>
                    <a:bodyPr/>
                    <a:lstStyle/>
                    <a:p>
                      <a:pPr fontAlgn="t"/>
                      <a:r>
                        <a:rPr lang="en-US" dirty="0">
                          <a:effectLst/>
                        </a:rPr>
                        <a:t>Either a hexadecimal RGB value preceded by the # character, or one of the following predefined values: </a:t>
                      </a:r>
                      <a:r>
                        <a:rPr lang="en-US" i="1" dirty="0">
                          <a:effectLst/>
                        </a:rPr>
                        <a:t>black, blue, cyan, </a:t>
                      </a:r>
                      <a:r>
                        <a:rPr lang="en-US" i="1" dirty="0" err="1">
                          <a:effectLst/>
                        </a:rPr>
                        <a:t>darkGray</a:t>
                      </a:r>
                      <a:r>
                        <a:rPr lang="en-US" i="1" dirty="0">
                          <a:effectLst/>
                        </a:rPr>
                        <a:t>, gray, green, </a:t>
                      </a:r>
                      <a:r>
                        <a:rPr lang="en-US" i="1" dirty="0" err="1">
                          <a:effectLst/>
                        </a:rPr>
                        <a:t>lightGray</a:t>
                      </a:r>
                      <a:r>
                        <a:rPr lang="en-US" i="1" dirty="0">
                          <a:effectLst/>
                        </a:rPr>
                        <a:t>, magenta, orange, pink, red, yellow, white.</a:t>
                      </a:r>
                      <a:endParaRPr lang="en-US" dirty="0">
                        <a:effectLst/>
                      </a:endParaRPr>
                    </a:p>
                  </a:txBody>
                  <a:tcPr marL="76200" marR="76200" marT="76200" marB="76200"/>
                </a:tc>
                <a:extLst>
                  <a:ext uri="{0D108BD9-81ED-4DB2-BD59-A6C34878D82A}">
                    <a16:rowId xmlns:a16="http://schemas.microsoft.com/office/drawing/2014/main" val="2528941900"/>
                  </a:ext>
                </a:extLst>
              </a:tr>
              <a:tr h="894108">
                <a:tc>
                  <a:txBody>
                    <a:bodyPr/>
                    <a:lstStyle/>
                    <a:p>
                      <a:pPr fontAlgn="t"/>
                      <a:r>
                        <a:rPr lang="en-US">
                          <a:effectLst/>
                        </a:rPr>
                        <a:t>backcolor</a:t>
                      </a:r>
                    </a:p>
                  </a:txBody>
                  <a:tcPr marL="76200" marR="76200" marT="76200" marB="76200"/>
                </a:tc>
                <a:tc>
                  <a:txBody>
                    <a:bodyPr/>
                    <a:lstStyle/>
                    <a:p>
                      <a:pPr fontAlgn="t"/>
                      <a:r>
                        <a:rPr lang="en-US">
                          <a:effectLst/>
                        </a:rPr>
                        <a:t>Specifies the background color of the element.</a:t>
                      </a:r>
                    </a:p>
                  </a:txBody>
                  <a:tcPr marL="76200" marR="76200" marT="76200" marB="76200"/>
                </a:tc>
                <a:tc>
                  <a:txBody>
                    <a:bodyPr/>
                    <a:lstStyle/>
                    <a:p>
                      <a:pPr fontAlgn="t"/>
                      <a:r>
                        <a:rPr lang="en-US" dirty="0">
                          <a:effectLst/>
                        </a:rPr>
                        <a:t>Same as Valid Values for </a:t>
                      </a:r>
                      <a:r>
                        <a:rPr lang="en-US" i="1" dirty="0">
                          <a:effectLst/>
                        </a:rPr>
                        <a:t>forecolor</a:t>
                      </a:r>
                      <a:endParaRPr lang="en-US" dirty="0">
                        <a:effectLst/>
                      </a:endParaRPr>
                    </a:p>
                  </a:txBody>
                  <a:tcPr marL="76200" marR="76200" marT="76200" marB="76200"/>
                </a:tc>
                <a:extLst>
                  <a:ext uri="{0D108BD9-81ED-4DB2-BD59-A6C34878D82A}">
                    <a16:rowId xmlns:a16="http://schemas.microsoft.com/office/drawing/2014/main" val="799305695"/>
                  </a:ext>
                </a:extLst>
              </a:tr>
            </a:tbl>
          </a:graphicData>
        </a:graphic>
      </p:graphicFrame>
    </p:spTree>
    <p:extLst>
      <p:ext uri="{BB962C8B-B14F-4D97-AF65-F5344CB8AC3E}">
        <p14:creationId xmlns:p14="http://schemas.microsoft.com/office/powerpoint/2010/main" val="56858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2550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Section Attributes</a:t>
            </a:r>
          </a:p>
          <a:p>
            <a:pPr marL="342900" indent="-342900" algn="l">
              <a:buClr>
                <a:srgbClr val="0070C0"/>
              </a:buClr>
              <a:buSzPct val="80000"/>
              <a:buFont typeface="Wingdings" pitchFamily="2" charset="2"/>
              <a:buChar char="u"/>
            </a:pPr>
            <a:r>
              <a:rPr lang="en-US" sz="1800" dirty="0">
                <a:solidFill>
                  <a:schemeClr val="tx1"/>
                </a:solidFill>
              </a:rPr>
              <a:t>Following are the attributes of a report section −</a:t>
            </a:r>
          </a:p>
          <a:p>
            <a:pPr marL="342900" indent="-342900" algn="l">
              <a:buClr>
                <a:srgbClr val="0070C0"/>
              </a:buClr>
              <a:buSzPct val="80000"/>
              <a:buFont typeface="Wingdings" pitchFamily="2" charset="2"/>
              <a:buChar char="u"/>
            </a:pPr>
            <a:r>
              <a:rPr lang="en-US" sz="1800" b="1" dirty="0">
                <a:solidFill>
                  <a:schemeClr val="tx1"/>
                </a:solidFill>
              </a:rPr>
              <a:t>Height</a:t>
            </a:r>
          </a:p>
          <a:p>
            <a:pPr marL="342900" indent="-342900" algn="l">
              <a:buClr>
                <a:srgbClr val="0070C0"/>
              </a:buClr>
              <a:buSzPct val="80000"/>
              <a:buFont typeface="Wingdings" pitchFamily="2" charset="2"/>
              <a:buChar char="u"/>
            </a:pPr>
            <a:r>
              <a:rPr lang="en-US" sz="1800" dirty="0">
                <a:solidFill>
                  <a:schemeClr val="tx1"/>
                </a:solidFill>
              </a:rPr>
              <a:t>Height of the section specifies the height in pixels for that particular section and is very important in the overall report design.</a:t>
            </a:r>
          </a:p>
          <a:p>
            <a:pPr marL="342900" indent="-342900" algn="l">
              <a:buClr>
                <a:srgbClr val="0070C0"/>
              </a:buClr>
              <a:buSzPct val="80000"/>
              <a:buFont typeface="Wingdings" pitchFamily="2" charset="2"/>
              <a:buChar char="u"/>
            </a:pPr>
            <a:r>
              <a:rPr lang="en-US" sz="1800" b="1" dirty="0">
                <a:solidFill>
                  <a:schemeClr val="tx1"/>
                </a:solidFill>
              </a:rPr>
              <a:t>Print When Expression</a:t>
            </a:r>
          </a:p>
          <a:p>
            <a:pPr marL="342900" indent="-342900" algn="l">
              <a:buClr>
                <a:srgbClr val="0070C0"/>
              </a:buClr>
              <a:buSzPct val="80000"/>
              <a:buFont typeface="Wingdings" pitchFamily="2" charset="2"/>
              <a:buChar char="u"/>
            </a:pPr>
            <a:r>
              <a:rPr lang="en-US" sz="1800" dirty="0">
                <a:solidFill>
                  <a:schemeClr val="tx1"/>
                </a:solidFill>
              </a:rPr>
              <a:t>A Boolean expression that determines whether the section should be printed or not.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85466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364687" y="1382644"/>
            <a:ext cx="8352928" cy="39185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Split Allowed</a:t>
            </a:r>
          </a:p>
          <a:p>
            <a:pPr marL="342900" indent="-342900" algn="l">
              <a:buClr>
                <a:srgbClr val="0070C0"/>
              </a:buClr>
              <a:buSzPct val="80000"/>
              <a:buFont typeface="Wingdings" pitchFamily="2" charset="2"/>
              <a:buChar char="u"/>
            </a:pPr>
            <a:r>
              <a:rPr lang="en-US" sz="1800" dirty="0">
                <a:solidFill>
                  <a:schemeClr val="tx1"/>
                </a:solidFill>
              </a:rPr>
              <a:t>A flag indicating whether the section is allowed to split when it does not fit on the current page. If true, the section will be transferred to the next page. Note that in case, the section does not fit on the next page, then the section will be split regardless of the flag's value. </a:t>
            </a:r>
            <a:r>
              <a:rPr lang="en-US" sz="1800" i="1" dirty="0" err="1">
                <a:solidFill>
                  <a:schemeClr val="tx1"/>
                </a:solidFill>
              </a:rPr>
              <a:t>splitType</a:t>
            </a:r>
            <a:r>
              <a:rPr lang="en-US" sz="1800" dirty="0">
                <a:solidFill>
                  <a:schemeClr val="tx1"/>
                </a:solidFill>
              </a:rPr>
              <a:t> can take following values −</a:t>
            </a:r>
          </a:p>
          <a:p>
            <a:pPr marL="800100" lvl="1" indent="-342900" algn="l">
              <a:buClr>
                <a:srgbClr val="0070C0"/>
              </a:buClr>
              <a:buSzPct val="80000"/>
              <a:buFont typeface="Wingdings" pitchFamily="2" charset="2"/>
              <a:buChar char="u"/>
            </a:pPr>
            <a:r>
              <a:rPr lang="en-US" sz="1800" i="1" dirty="0" err="1">
                <a:solidFill>
                  <a:schemeClr val="tx1"/>
                </a:solidFill>
              </a:rPr>
              <a:t>splitType</a:t>
            </a:r>
            <a:r>
              <a:rPr lang="en-US" sz="1800" i="1" dirty="0">
                <a:solidFill>
                  <a:schemeClr val="tx1"/>
                </a:solidFill>
              </a:rPr>
              <a:t>="Stretch:"</a:t>
            </a:r>
            <a:r>
              <a:rPr lang="en-US" sz="1800" dirty="0">
                <a:solidFill>
                  <a:schemeClr val="tx1"/>
                </a:solidFill>
              </a:rPr>
              <a:t> Splits stretched content. If the section stretches on the current page (if the available space is less than declared height), the region that is added to the original height is allowed to split onto the next page.</a:t>
            </a:r>
          </a:p>
          <a:p>
            <a:pPr marL="800100" lvl="1" indent="-342900" algn="l">
              <a:buClr>
                <a:srgbClr val="0070C0"/>
              </a:buClr>
              <a:buSzPct val="80000"/>
              <a:buFont typeface="Wingdings" pitchFamily="2" charset="2"/>
              <a:buChar char="u"/>
            </a:pPr>
            <a:r>
              <a:rPr lang="en-US" sz="1800" i="1" dirty="0" err="1">
                <a:solidFill>
                  <a:schemeClr val="tx1"/>
                </a:solidFill>
              </a:rPr>
              <a:t>splitType</a:t>
            </a:r>
            <a:r>
              <a:rPr lang="en-US" sz="1800" i="1" dirty="0">
                <a:solidFill>
                  <a:schemeClr val="tx1"/>
                </a:solidFill>
              </a:rPr>
              <a:t>="Prevent:"</a:t>
            </a:r>
            <a:r>
              <a:rPr lang="en-US" sz="1800" dirty="0">
                <a:solidFill>
                  <a:schemeClr val="tx1"/>
                </a:solidFill>
              </a:rPr>
              <a:t> Prevent split on first attempt. If the section does not fit on the next page, the split occurs normally, as band split prevention is effective only on the first split attempt.</a:t>
            </a:r>
          </a:p>
          <a:p>
            <a:pPr marL="800100" lvl="1" indent="-342900" algn="l">
              <a:buClr>
                <a:srgbClr val="0070C0"/>
              </a:buClr>
              <a:buSzPct val="80000"/>
              <a:buFont typeface="Wingdings" pitchFamily="2" charset="2"/>
              <a:buChar char="u"/>
            </a:pPr>
            <a:r>
              <a:rPr lang="en-US" sz="1800" i="1" dirty="0" err="1">
                <a:solidFill>
                  <a:schemeClr val="tx1"/>
                </a:solidFill>
              </a:rPr>
              <a:t>splitType</a:t>
            </a:r>
            <a:r>
              <a:rPr lang="en-US" sz="1800" i="1" dirty="0">
                <a:solidFill>
                  <a:schemeClr val="tx1"/>
                </a:solidFill>
              </a:rPr>
              <a:t>="Immediate:"</a:t>
            </a:r>
            <a:r>
              <a:rPr lang="en-US" sz="1800" dirty="0">
                <a:solidFill>
                  <a:schemeClr val="tx1"/>
                </a:solidFill>
              </a:rPr>
              <a:t> Split immediately. The band is allowed to split anywhere except above, its topmost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88746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Section in Design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323528" y="2626097"/>
            <a:ext cx="3591209"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Section Example:</a:t>
            </a:r>
          </a:p>
          <a:p>
            <a:pPr marL="342900" indent="-342900" algn="l">
              <a:buClr>
                <a:srgbClr val="0070C0"/>
              </a:buClr>
              <a:buSzPct val="80000"/>
              <a:buFont typeface="Wingdings" pitchFamily="2" charset="2"/>
              <a:buChar char="u"/>
            </a:pPr>
            <a:r>
              <a:rPr lang="en-US" sz="1800" dirty="0">
                <a:solidFill>
                  <a:schemeClr val="tx1"/>
                </a:solidFill>
              </a:rPr>
              <a:t>Write report template (</a:t>
            </a:r>
            <a:r>
              <a:rPr lang="en-US" sz="1800" dirty="0" err="1">
                <a:solidFill>
                  <a:schemeClr val="tx1"/>
                </a:solidFill>
              </a:rPr>
              <a:t>jasper_report_template.jrxml</a:t>
            </a:r>
            <a:r>
              <a:rPr lang="en-US" sz="1800" dirty="0">
                <a:solidFill>
                  <a:schemeClr val="tx1"/>
                </a:solidFill>
              </a:rPr>
              <a:t>). Save this file to </a:t>
            </a:r>
            <a:r>
              <a:rPr lang="en-US" sz="1800" b="1" dirty="0">
                <a:solidFill>
                  <a:schemeClr val="tx1"/>
                </a:solidFill>
              </a:rPr>
              <a:t>C:\tools\jasperreports-5.0.1\test</a:t>
            </a:r>
            <a:r>
              <a:rPr lang="en-US" sz="1800" dirty="0">
                <a:solidFill>
                  <a:schemeClr val="tx1"/>
                </a:solidFill>
              </a:rPr>
              <a:t> directory. </a:t>
            </a:r>
          </a:p>
          <a:p>
            <a:pPr marL="342900" indent="-342900" algn="l">
              <a:buClr>
                <a:srgbClr val="0070C0"/>
              </a:buClr>
              <a:buSzPct val="80000"/>
              <a:buFont typeface="Wingdings" pitchFamily="2" charset="2"/>
              <a:buChar char="u"/>
            </a:pPr>
            <a:r>
              <a:rPr lang="en-US" sz="1800" dirty="0">
                <a:solidFill>
                  <a:schemeClr val="tx1"/>
                </a:solidFill>
              </a:rPr>
              <a:t>This file we display a text in each of the sections (we discussed above).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257516ED-72C8-4B05-B62D-D0F330B1337E}"/>
              </a:ext>
            </a:extLst>
          </p:cNvPr>
          <p:cNvPicPr>
            <a:picLocks noChangeAspect="1"/>
          </p:cNvPicPr>
          <p:nvPr/>
        </p:nvPicPr>
        <p:blipFill>
          <a:blip r:embed="rId2"/>
          <a:stretch>
            <a:fillRect/>
          </a:stretch>
        </p:blipFill>
        <p:spPr>
          <a:xfrm>
            <a:off x="2267744" y="2873117"/>
            <a:ext cx="3598386" cy="3685356"/>
          </a:xfrm>
          <a:prstGeom prst="rect">
            <a:avLst/>
          </a:prstGeom>
          <a:ln>
            <a:solidFill>
              <a:srgbClr val="C00000"/>
            </a:solidFill>
          </a:ln>
        </p:spPr>
      </p:pic>
    </p:spTree>
    <p:extLst>
      <p:ext uri="{BB962C8B-B14F-4D97-AF65-F5344CB8AC3E}">
        <p14:creationId xmlns:p14="http://schemas.microsoft.com/office/powerpoint/2010/main" val="303697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15.2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9278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15.2 JasperReportFill.java</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file </a:t>
            </a:r>
            <a:r>
              <a:rPr lang="en-US" sz="1800" b="1" dirty="0">
                <a:solidFill>
                  <a:schemeClr val="tx1"/>
                </a:solidFill>
              </a:rPr>
              <a:t>JasperReportFill.java</a:t>
            </a:r>
            <a:r>
              <a:rPr lang="en-US" sz="1800" dirty="0">
                <a:solidFill>
                  <a:schemeClr val="tx1"/>
                </a:solidFill>
              </a:rPr>
              <a:t> to C:\tools\jasperreports-5.0.1\test\src\com\tutorialspoint directory</a:t>
            </a:r>
          </a:p>
          <a:p>
            <a:pPr marL="342900" indent="-342900" algn="l">
              <a:buClr>
                <a:srgbClr val="0070C0"/>
              </a:buClr>
              <a:buSzPct val="80000"/>
              <a:buFont typeface="Wingdings" pitchFamily="2" charset="2"/>
              <a:buChar char="u"/>
            </a:pPr>
            <a:r>
              <a:rPr lang="en-US" sz="1800" dirty="0">
                <a:solidFill>
                  <a:schemeClr val="tx1"/>
                </a:solidFill>
              </a:rPr>
              <a:t>Here, we use an instance of </a:t>
            </a:r>
            <a:r>
              <a:rPr lang="en-US" sz="1800" b="1" dirty="0" err="1">
                <a:solidFill>
                  <a:schemeClr val="tx1"/>
                </a:solidFill>
              </a:rPr>
              <a:t>JREmptyDataSource</a:t>
            </a:r>
            <a:r>
              <a:rPr lang="en-US" sz="1800" dirty="0">
                <a:solidFill>
                  <a:schemeClr val="tx1"/>
                </a:solidFill>
              </a:rPr>
              <a:t> when filling reports to simulate a data source with one record in it, but with all the fields in this single record being null.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pic>
        <p:nvPicPr>
          <p:cNvPr id="9" name="Picture 8">
            <a:extLst>
              <a:ext uri="{FF2B5EF4-FFF2-40B4-BE49-F238E27FC236}">
                <a16:creationId xmlns:a16="http://schemas.microsoft.com/office/drawing/2014/main" id="{211724B6-70C3-4860-AC21-5030773B956E}"/>
              </a:ext>
            </a:extLst>
          </p:cNvPr>
          <p:cNvPicPr>
            <a:picLocks noChangeAspect="1"/>
          </p:cNvPicPr>
          <p:nvPr/>
        </p:nvPicPr>
        <p:blipFill>
          <a:blip r:embed="rId2"/>
          <a:stretch>
            <a:fillRect/>
          </a:stretch>
        </p:blipFill>
        <p:spPr>
          <a:xfrm>
            <a:off x="1403648" y="2908985"/>
            <a:ext cx="6744763" cy="3515497"/>
          </a:xfrm>
          <a:prstGeom prst="rect">
            <a:avLst/>
          </a:prstGeom>
          <a:ln>
            <a:solidFill>
              <a:srgbClr val="C00000"/>
            </a:solidFill>
          </a:ln>
        </p:spPr>
      </p:pic>
      <p:sp>
        <p:nvSpPr>
          <p:cNvPr id="11" name="Rectangle 10">
            <a:extLst>
              <a:ext uri="{FF2B5EF4-FFF2-40B4-BE49-F238E27FC236}">
                <a16:creationId xmlns:a16="http://schemas.microsoft.com/office/drawing/2014/main" id="{8E3BEB18-BB1F-497D-A420-C90F166B30D4}"/>
              </a:ext>
            </a:extLst>
          </p:cNvPr>
          <p:cNvSpPr/>
          <p:nvPr/>
        </p:nvSpPr>
        <p:spPr>
          <a:xfrm>
            <a:off x="5004048" y="5157192"/>
            <a:ext cx="1224136"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15.3 buildSection.xml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955729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15.3 buildSection.xml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Generation</a:t>
            </a:r>
          </a:p>
          <a:p>
            <a:pPr marL="342900" indent="-342900" algn="l">
              <a:buClr>
                <a:srgbClr val="0070C0"/>
              </a:buClr>
              <a:buSzPct val="80000"/>
              <a:buFont typeface="Wingdings" pitchFamily="2" charset="2"/>
              <a:buChar char="u"/>
            </a:pPr>
            <a:r>
              <a:rPr lang="en-US" sz="1800" dirty="0">
                <a:solidFill>
                  <a:schemeClr val="tx1"/>
                </a:solidFill>
              </a:rPr>
              <a:t>Write buildSection.xml (saved under directory C:\tools\jasperreports-5.0.1\test) are as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up from the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buildSection.xml.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AEF70B52-8A31-459A-B3D8-49A53FC9B3F2}"/>
              </a:ext>
            </a:extLst>
          </p:cNvPr>
          <p:cNvPicPr>
            <a:picLocks noChangeAspect="1"/>
          </p:cNvPicPr>
          <p:nvPr/>
        </p:nvPicPr>
        <p:blipFill>
          <a:blip r:embed="rId3"/>
          <a:stretch>
            <a:fillRect/>
          </a:stretch>
        </p:blipFill>
        <p:spPr>
          <a:xfrm>
            <a:off x="1835696" y="3021806"/>
            <a:ext cx="4825008" cy="3483946"/>
          </a:xfrm>
          <a:prstGeom prst="rect">
            <a:avLst/>
          </a:prstGeom>
          <a:ln>
            <a:solidFill>
              <a:srgbClr val="C00000"/>
            </a:solidFill>
          </a:ln>
        </p:spPr>
      </p:pic>
    </p:spTree>
    <p:extLst>
      <p:ext uri="{BB962C8B-B14F-4D97-AF65-F5344CB8AC3E}">
        <p14:creationId xmlns:p14="http://schemas.microsoft.com/office/powerpoint/2010/main" val="289085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15.4 exe_Section.bat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90476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15.4 exe_Section.bat</a:t>
            </a:r>
            <a:endParaRPr lang="zh-TW" altLang="en-US" b="1" dirty="0">
              <a:solidFill>
                <a:srgbClr val="FFFF00"/>
              </a:solidFill>
            </a:endParaRPr>
          </a:p>
        </p:txBody>
      </p:sp>
      <p:sp>
        <p:nvSpPr>
          <p:cNvPr id="3" name="副標題 2"/>
          <p:cNvSpPr>
            <a:spLocks noGrp="1"/>
          </p:cNvSpPr>
          <p:nvPr>
            <p:ph type="subTitle" idx="1"/>
          </p:nvPr>
        </p:nvSpPr>
        <p:spPr>
          <a:xfrm>
            <a:off x="467544" y="1340769"/>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Exe_Section.bat</a:t>
            </a:r>
          </a:p>
          <a:p>
            <a:pPr marL="342900" indent="-342900" algn="l">
              <a:buClr>
                <a:srgbClr val="0070C0"/>
              </a:buClr>
              <a:buSzPct val="80000"/>
              <a:buFont typeface="Wingdings" pitchFamily="2" charset="2"/>
              <a:buChar char="u"/>
            </a:pPr>
            <a:r>
              <a:rPr lang="en-US" sz="1800" b="1" dirty="0">
                <a:solidFill>
                  <a:schemeClr val="tx1"/>
                </a:solidFill>
              </a:rPr>
              <a:t>ant -f buildSectopn.xml -</a:t>
            </a:r>
            <a:r>
              <a:rPr lang="en-US" sz="1800" b="1" dirty="0" err="1">
                <a:solidFill>
                  <a:schemeClr val="tx1"/>
                </a:solidFill>
              </a:rPr>
              <a:t>Dmain</a:t>
            </a:r>
            <a:r>
              <a:rPr lang="en-US" sz="1800" b="1" dirty="0">
                <a:solidFill>
                  <a:schemeClr val="tx1"/>
                </a:solidFill>
              </a:rPr>
              <a:t>-class=</a:t>
            </a:r>
            <a:r>
              <a:rPr lang="en-US" sz="1800" b="1" dirty="0" err="1">
                <a:solidFill>
                  <a:schemeClr val="tx1"/>
                </a:solidFill>
              </a:rPr>
              <a:t>com.tutorialspoint.JasperReportFill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70828176-EC61-44DA-8634-5A569E743C9D}"/>
              </a:ext>
            </a:extLst>
          </p:cNvPr>
          <p:cNvPicPr>
            <a:picLocks noChangeAspect="1"/>
          </p:cNvPicPr>
          <p:nvPr/>
        </p:nvPicPr>
        <p:blipFill>
          <a:blip r:embed="rId2"/>
          <a:stretch>
            <a:fillRect/>
          </a:stretch>
        </p:blipFill>
        <p:spPr>
          <a:xfrm>
            <a:off x="1842839" y="2238298"/>
            <a:ext cx="4710361" cy="3387623"/>
          </a:xfrm>
          <a:prstGeom prst="rect">
            <a:avLst/>
          </a:prstGeom>
          <a:ln>
            <a:solidFill>
              <a:srgbClr val="C00000"/>
            </a:solidFill>
          </a:ln>
        </p:spPr>
      </p:pic>
    </p:spTree>
    <p:extLst>
      <p:ext uri="{BB962C8B-B14F-4D97-AF65-F5344CB8AC3E}">
        <p14:creationId xmlns:p14="http://schemas.microsoft.com/office/powerpoint/2010/main" val="2939644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15.5 Run exe_Section.bat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292403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15.5 Run exe_Section.bat</a:t>
            </a:r>
            <a:endParaRPr lang="zh-TW" altLang="en-US" b="1" dirty="0">
              <a:solidFill>
                <a:srgbClr val="FFFF00"/>
              </a:solidFill>
            </a:endParaRPr>
          </a:p>
        </p:txBody>
      </p:sp>
      <p:sp>
        <p:nvSpPr>
          <p:cNvPr id="3" name="副標題 2"/>
          <p:cNvSpPr>
            <a:spLocks noGrp="1"/>
          </p:cNvSpPr>
          <p:nvPr>
            <p:ph type="subTitle" idx="1"/>
          </p:nvPr>
        </p:nvSpPr>
        <p:spPr>
          <a:xfrm>
            <a:off x="467544" y="1340769"/>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exe_Section.bat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pic>
        <p:nvPicPr>
          <p:cNvPr id="9" name="Picture 8">
            <a:extLst>
              <a:ext uri="{FF2B5EF4-FFF2-40B4-BE49-F238E27FC236}">
                <a16:creationId xmlns:a16="http://schemas.microsoft.com/office/drawing/2014/main" id="{08AEC570-9EFD-4147-B1AB-0F5B995D1E63}"/>
              </a:ext>
            </a:extLst>
          </p:cNvPr>
          <p:cNvPicPr>
            <a:picLocks noChangeAspect="1"/>
          </p:cNvPicPr>
          <p:nvPr/>
        </p:nvPicPr>
        <p:blipFill>
          <a:blip r:embed="rId2"/>
          <a:stretch>
            <a:fillRect/>
          </a:stretch>
        </p:blipFill>
        <p:spPr>
          <a:xfrm>
            <a:off x="828613" y="1864301"/>
            <a:ext cx="7486774" cy="4228995"/>
          </a:xfrm>
          <a:prstGeom prst="rect">
            <a:avLst/>
          </a:prstGeom>
          <a:ln>
            <a:solidFill>
              <a:srgbClr val="C00000"/>
            </a:solidFill>
          </a:ln>
        </p:spPr>
      </p:pic>
    </p:spTree>
    <p:extLst>
      <p:ext uri="{BB962C8B-B14F-4D97-AF65-F5344CB8AC3E}">
        <p14:creationId xmlns:p14="http://schemas.microsoft.com/office/powerpoint/2010/main" val="403728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Section:</a:t>
            </a:r>
          </a:p>
          <a:p>
            <a:pPr marL="342900" indent="-342900" algn="l">
              <a:buClr>
                <a:srgbClr val="0070C0"/>
              </a:buClr>
              <a:buSzPct val="80000"/>
              <a:buFont typeface="Wingdings" pitchFamily="2" charset="2"/>
              <a:buChar char="u"/>
            </a:pPr>
            <a:r>
              <a:rPr lang="en-US" sz="1800" dirty="0">
                <a:solidFill>
                  <a:schemeClr val="tx1"/>
                </a:solidFill>
              </a:rPr>
              <a:t>We discussed the structure of a simple report template in the chapter 02 </a:t>
            </a:r>
            <a:r>
              <a:rPr lang="en-US" sz="1800" dirty="0">
                <a:solidFill>
                  <a:schemeClr val="tx1"/>
                </a:solidFill>
                <a:hlinkClick r:id="rId2">
                  <a:extLst>
                    <a:ext uri="{A12FA001-AC4F-418D-AE19-62706E023703}">
                      <ahyp:hlinkClr xmlns:ahyp="http://schemas.microsoft.com/office/drawing/2018/hyperlinkcolor" val="tx"/>
                    </a:ext>
                  </a:extLst>
                </a:hlinkClick>
              </a:rPr>
              <a:t>Getting Started</a:t>
            </a:r>
            <a:r>
              <a:rPr lang="en-US" sz="1800" dirty="0">
                <a:solidFill>
                  <a:schemeClr val="tx1"/>
                </a:solidFill>
              </a:rPr>
              <a:t>. JasperReports structures the report template into multiple sections or Bands. </a:t>
            </a:r>
          </a:p>
          <a:p>
            <a:pPr marL="342900" indent="-342900" algn="l">
              <a:buClr>
                <a:srgbClr val="0070C0"/>
              </a:buClr>
              <a:buSzPct val="80000"/>
              <a:buFont typeface="Wingdings" pitchFamily="2" charset="2"/>
              <a:buChar char="u"/>
            </a:pPr>
            <a:r>
              <a:rPr lang="en-US" sz="1800" b="1" dirty="0">
                <a:solidFill>
                  <a:schemeClr val="tx1"/>
                </a:solidFill>
              </a:rPr>
              <a:t>Sections are portions of the report that have a specified height and can contain report objects like lines, rectangles, images, or text fields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report engine iterates through the virtual records of the supplied report data source, at report filling time. </a:t>
            </a:r>
          </a:p>
          <a:p>
            <a:pPr marL="342900" indent="-342900" algn="l">
              <a:buClr>
                <a:srgbClr val="0070C0"/>
              </a:buClr>
              <a:buSzPct val="80000"/>
              <a:buFont typeface="Wingdings" pitchFamily="2" charset="2"/>
              <a:buChar char="u"/>
            </a:pPr>
            <a:r>
              <a:rPr lang="en-US" sz="1800" dirty="0">
                <a:solidFill>
                  <a:schemeClr val="tx1"/>
                </a:solidFill>
              </a:rPr>
              <a:t>Depending on each section's defined behavior, the engine then renders each report section when appropriate. For instance, the detail section is rendered for each record in the data source. </a:t>
            </a:r>
          </a:p>
          <a:p>
            <a:pPr marL="342900" indent="-342900" algn="l">
              <a:buClr>
                <a:srgbClr val="0070C0"/>
              </a:buClr>
              <a:buSzPct val="80000"/>
              <a:buFont typeface="Wingdings" pitchFamily="2" charset="2"/>
              <a:buChar char="u"/>
            </a:pPr>
            <a:r>
              <a:rPr lang="en-US" sz="1800" dirty="0">
                <a:solidFill>
                  <a:schemeClr val="tx1"/>
                </a:solidFill>
              </a:rPr>
              <a:t>When page breaks occur, the page header and page footer sections are rendered as needed.</a:t>
            </a:r>
          </a:p>
          <a:p>
            <a:pPr marL="342900" indent="-342900" algn="l">
              <a:buClr>
                <a:srgbClr val="0070C0"/>
              </a:buClr>
              <a:buSzPct val="80000"/>
              <a:buFont typeface="Wingdings" pitchFamily="2" charset="2"/>
              <a:buChar char="u"/>
            </a:pPr>
            <a:r>
              <a:rPr lang="en-US" sz="1800" b="1" dirty="0">
                <a:solidFill>
                  <a:schemeClr val="tx1"/>
                </a:solidFill>
              </a:rPr>
              <a:t>In JasperReports, report sections are also called as report bands</a:t>
            </a:r>
            <a:r>
              <a:rPr lang="en-US" sz="1800" dirty="0">
                <a:solidFill>
                  <a:schemeClr val="tx1"/>
                </a:solidFill>
              </a:rPr>
              <a:t>. Sections are made up of one or more bands. These sections are filled repeatedly at report-generating time and prepare the final document.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15.5 Run exe_Section.bat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84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see in each of the sections a text is printed. </a:t>
            </a:r>
          </a:p>
          <a:p>
            <a:pPr marL="342900" indent="-342900" algn="l">
              <a:buClr>
                <a:srgbClr val="0070C0"/>
              </a:buClr>
              <a:buSzPct val="80000"/>
              <a:buFont typeface="Wingdings" pitchFamily="2" charset="2"/>
              <a:buChar char="u"/>
            </a:pPr>
            <a:r>
              <a:rPr lang="en-US" sz="1800" dirty="0">
                <a:solidFill>
                  <a:schemeClr val="tx1"/>
                </a:solidFill>
              </a:rPr>
              <a:t>Note that JRXML contains a &lt;</a:t>
            </a:r>
            <a:r>
              <a:rPr lang="en-US" sz="1800" dirty="0" err="1">
                <a:solidFill>
                  <a:schemeClr val="tx1"/>
                </a:solidFill>
              </a:rPr>
              <a:t>lastPageFooter</a:t>
            </a:r>
            <a:r>
              <a:rPr lang="en-US" sz="1800" dirty="0">
                <a:solidFill>
                  <a:schemeClr val="tx1"/>
                </a:solidFill>
              </a:rPr>
              <a:t>&gt; element, this is displayed in the last page of the report instead of the &lt;</a:t>
            </a:r>
            <a:r>
              <a:rPr lang="en-US" sz="1800" dirty="0" err="1">
                <a:solidFill>
                  <a:schemeClr val="tx1"/>
                </a:solidFill>
              </a:rPr>
              <a:t>pageFooter</a:t>
            </a:r>
            <a:r>
              <a:rPr lang="en-US" sz="1800" dirty="0">
                <a:solidFill>
                  <a:schemeClr val="tx1"/>
                </a:solidFill>
              </a:rPr>
              <a:t>&gt; element being displayed. </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columnHeader</a:t>
            </a:r>
            <a:r>
              <a:rPr lang="en-US" sz="1800" dirty="0">
                <a:solidFill>
                  <a:schemeClr val="tx1"/>
                </a:solidFill>
              </a:rPr>
              <a:t>&gt; and &lt;</a:t>
            </a:r>
            <a:r>
              <a:rPr lang="en-US" sz="1800" dirty="0" err="1">
                <a:solidFill>
                  <a:schemeClr val="tx1"/>
                </a:solidFill>
              </a:rPr>
              <a:t>columnFooter</a:t>
            </a:r>
            <a:r>
              <a:rPr lang="en-US" sz="1800" dirty="0">
                <a:solidFill>
                  <a:schemeClr val="tx1"/>
                </a:solidFill>
              </a:rPr>
              <a:t>&gt; elements only display on the report if they have more than one column.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4B368BEA-E921-4465-9A27-39D68F7F2942}"/>
              </a:ext>
            </a:extLst>
          </p:cNvPr>
          <p:cNvPicPr>
            <a:picLocks noChangeAspect="1"/>
          </p:cNvPicPr>
          <p:nvPr/>
        </p:nvPicPr>
        <p:blipFill>
          <a:blip r:embed="rId2"/>
          <a:stretch>
            <a:fillRect/>
          </a:stretch>
        </p:blipFill>
        <p:spPr>
          <a:xfrm>
            <a:off x="1887488" y="3102391"/>
            <a:ext cx="4644008" cy="3394962"/>
          </a:xfrm>
          <a:prstGeom prst="rect">
            <a:avLst/>
          </a:prstGeom>
          <a:ln>
            <a:solidFill>
              <a:srgbClr val="C00000"/>
            </a:solidFill>
          </a:ln>
        </p:spPr>
      </p:pic>
    </p:spTree>
    <p:extLst>
      <p:ext uri="{BB962C8B-B14F-4D97-AF65-F5344CB8AC3E}">
        <p14:creationId xmlns:p14="http://schemas.microsoft.com/office/powerpoint/2010/main" val="3596187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Main Section:</a:t>
            </a:r>
          </a:p>
          <a:p>
            <a:pPr marL="342900" indent="-342900" algn="l">
              <a:buClr>
                <a:srgbClr val="0070C0"/>
              </a:buClr>
              <a:buSzPct val="80000"/>
              <a:buFont typeface="Wingdings" pitchFamily="2" charset="2"/>
              <a:buChar char="u"/>
            </a:pPr>
            <a:r>
              <a:rPr lang="en-US" sz="1800" dirty="0">
                <a:solidFill>
                  <a:schemeClr val="tx1"/>
                </a:solidFill>
              </a:rPr>
              <a:t>A report template in JasperReports has the following main sections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副標題 2">
            <a:extLst>
              <a:ext uri="{FF2B5EF4-FFF2-40B4-BE49-F238E27FC236}">
                <a16:creationId xmlns:a16="http://schemas.microsoft.com/office/drawing/2014/main" id="{6D591D1B-2357-4817-8196-F4CC9F1A8CD1}"/>
              </a:ext>
            </a:extLst>
          </p:cNvPr>
          <p:cNvSpPr txBox="1">
            <a:spLocks/>
          </p:cNvSpPr>
          <p:nvPr/>
        </p:nvSpPr>
        <p:spPr>
          <a:xfrm>
            <a:off x="1130355" y="2200557"/>
            <a:ext cx="6883289" cy="3900920"/>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800" dirty="0">
                <a:solidFill>
                  <a:srgbClr val="000088"/>
                </a:solidFill>
                <a:latin typeface="Menlo"/>
              </a:rPr>
              <a:t>&lt;title&gt;&lt;/title&gt;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pageheader</a:t>
            </a:r>
            <a:r>
              <a:rPr lang="en-US" altLang="en-US" sz="1800" dirty="0">
                <a:solidFill>
                  <a:srgbClr val="000088"/>
                </a:solidFill>
                <a:latin typeface="Menlo"/>
              </a:rPr>
              <a:t>&gt;&lt;/</a:t>
            </a:r>
            <a:r>
              <a:rPr lang="en-US" altLang="en-US" sz="1800" dirty="0" err="1">
                <a:solidFill>
                  <a:srgbClr val="000088"/>
                </a:solidFill>
                <a:latin typeface="Menlo"/>
              </a:rPr>
              <a:t>pageheader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columnheader</a:t>
            </a:r>
            <a:r>
              <a:rPr lang="en-US" altLang="en-US" sz="1800" dirty="0">
                <a:solidFill>
                  <a:srgbClr val="000088"/>
                </a:solidFill>
                <a:latin typeface="Menlo"/>
              </a:rPr>
              <a:t>&gt;&lt;/</a:t>
            </a:r>
            <a:r>
              <a:rPr lang="en-US" altLang="en-US" sz="1800" dirty="0" err="1">
                <a:solidFill>
                  <a:srgbClr val="000088"/>
                </a:solidFill>
                <a:latin typeface="Menlo"/>
              </a:rPr>
              <a:t>columnheader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groupheader</a:t>
            </a:r>
            <a:r>
              <a:rPr lang="en-US" altLang="en-US" sz="1800" dirty="0">
                <a:solidFill>
                  <a:srgbClr val="000088"/>
                </a:solidFill>
                <a:latin typeface="Menlo"/>
              </a:rPr>
              <a:t>&gt;&lt;/</a:t>
            </a:r>
            <a:r>
              <a:rPr lang="en-US" altLang="en-US" sz="1800" dirty="0" err="1">
                <a:solidFill>
                  <a:srgbClr val="000088"/>
                </a:solidFill>
                <a:latin typeface="Menlo"/>
              </a:rPr>
              <a:t>groupheader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&lt;detail&gt;&lt;/detail&gt;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groupfooter</a:t>
            </a:r>
            <a:r>
              <a:rPr lang="en-US" altLang="en-US" sz="1800" dirty="0">
                <a:solidFill>
                  <a:srgbClr val="000088"/>
                </a:solidFill>
                <a:latin typeface="Menlo"/>
              </a:rPr>
              <a:t>&gt;&lt;/</a:t>
            </a:r>
            <a:r>
              <a:rPr lang="en-US" altLang="en-US" sz="1800" dirty="0" err="1">
                <a:solidFill>
                  <a:srgbClr val="000088"/>
                </a:solidFill>
                <a:latin typeface="Menlo"/>
              </a:rPr>
              <a:t>groupfooter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columnfooter</a:t>
            </a:r>
            <a:r>
              <a:rPr lang="en-US" altLang="en-US" sz="1800" dirty="0">
                <a:solidFill>
                  <a:srgbClr val="000088"/>
                </a:solidFill>
                <a:latin typeface="Menlo"/>
              </a:rPr>
              <a:t>&gt;&lt;/</a:t>
            </a:r>
            <a:r>
              <a:rPr lang="en-US" altLang="en-US" sz="1800" dirty="0" err="1">
                <a:solidFill>
                  <a:srgbClr val="000088"/>
                </a:solidFill>
                <a:latin typeface="Menlo"/>
              </a:rPr>
              <a:t>columnfooter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pagefooter</a:t>
            </a:r>
            <a:r>
              <a:rPr lang="en-US" altLang="en-US" sz="1800" dirty="0">
                <a:solidFill>
                  <a:srgbClr val="000088"/>
                </a:solidFill>
                <a:latin typeface="Menlo"/>
              </a:rPr>
              <a:t>&gt;&lt;/</a:t>
            </a:r>
            <a:r>
              <a:rPr lang="en-US" altLang="en-US" sz="1800" dirty="0" err="1">
                <a:solidFill>
                  <a:srgbClr val="000088"/>
                </a:solidFill>
                <a:latin typeface="Menlo"/>
              </a:rPr>
              <a:t>pagefooter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lastpagefooter</a:t>
            </a:r>
            <a:r>
              <a:rPr lang="en-US" altLang="en-US" sz="1800" dirty="0">
                <a:solidFill>
                  <a:srgbClr val="000088"/>
                </a:solidFill>
                <a:latin typeface="Menlo"/>
              </a:rPr>
              <a:t>&gt;&lt;/</a:t>
            </a:r>
            <a:r>
              <a:rPr lang="en-US" altLang="en-US" sz="1800" dirty="0" err="1">
                <a:solidFill>
                  <a:srgbClr val="000088"/>
                </a:solidFill>
                <a:latin typeface="Menlo"/>
              </a:rPr>
              <a:t>lastpagefooter</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&lt;summary&gt;&lt;/summary&gt;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a:t>
            </a:r>
            <a:r>
              <a:rPr lang="en-US" altLang="en-US" sz="1800" dirty="0" err="1">
                <a:solidFill>
                  <a:srgbClr val="000088"/>
                </a:solidFill>
                <a:latin typeface="Menlo"/>
              </a:rPr>
              <a:t>nodata</a:t>
            </a:r>
            <a:r>
              <a:rPr lang="en-US" altLang="en-US" sz="1800" dirty="0">
                <a:solidFill>
                  <a:srgbClr val="000088"/>
                </a:solidFill>
                <a:latin typeface="Menlo"/>
              </a:rPr>
              <a:t>&gt;&lt;/</a:t>
            </a:r>
            <a:r>
              <a:rPr lang="en-US" altLang="en-US" sz="1800" dirty="0" err="1">
                <a:solidFill>
                  <a:srgbClr val="000088"/>
                </a:solidFill>
                <a:latin typeface="Menlo"/>
              </a:rPr>
              <a:t>nodata</a:t>
            </a:r>
            <a:r>
              <a:rPr lang="en-US" altLang="en-US" sz="1800" dirty="0">
                <a:solidFill>
                  <a:srgbClr val="000088"/>
                </a:solidFill>
                <a:latin typeface="Menlo"/>
              </a:rPr>
              <a:t>&gt;</a:t>
            </a:r>
            <a:r>
              <a:rPr lang="en-US" altLang="en-US" sz="1800" dirty="0">
                <a:solidFill>
                  <a:srgbClr val="313131"/>
                </a:solidFill>
                <a:latin typeface="Menlo"/>
              </a:rPr>
              <a:t> </a:t>
            </a:r>
          </a:p>
          <a:p>
            <a:pPr algn="l">
              <a:buClr>
                <a:srgbClr val="0070C0"/>
              </a:buClr>
              <a:buSzPct val="80000"/>
            </a:pPr>
            <a:r>
              <a:rPr lang="en-US" altLang="en-US" sz="1800" dirty="0">
                <a:solidFill>
                  <a:srgbClr val="000088"/>
                </a:solidFill>
                <a:latin typeface="Menlo"/>
              </a:rPr>
              <a:t>&lt;background&gt;&lt;/background&gt;</a:t>
            </a:r>
            <a:endParaRPr lang="en-US" sz="1800" dirty="0">
              <a:solidFill>
                <a:schemeClr val="tx1"/>
              </a:solidFill>
            </a:endParaRPr>
          </a:p>
        </p:txBody>
      </p:sp>
    </p:spTree>
    <p:extLst>
      <p:ext uri="{BB962C8B-B14F-4D97-AF65-F5344CB8AC3E}">
        <p14:creationId xmlns:p14="http://schemas.microsoft.com/office/powerpoint/2010/main" val="56539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table summarizes each of the sections (1)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8" name="Table 7">
            <a:extLst>
              <a:ext uri="{FF2B5EF4-FFF2-40B4-BE49-F238E27FC236}">
                <a16:creationId xmlns:a16="http://schemas.microsoft.com/office/drawing/2014/main" id="{AF9D5435-10AE-4CE3-99A1-92046C41B588}"/>
              </a:ext>
            </a:extLst>
          </p:cNvPr>
          <p:cNvGraphicFramePr>
            <a:graphicFrameLocks noGrp="1"/>
          </p:cNvGraphicFramePr>
          <p:nvPr>
            <p:extLst>
              <p:ext uri="{D42A27DB-BD31-4B8C-83A1-F6EECF244321}">
                <p14:modId xmlns:p14="http://schemas.microsoft.com/office/powerpoint/2010/main" val="660352518"/>
              </p:ext>
            </p:extLst>
          </p:nvPr>
        </p:nvGraphicFramePr>
        <p:xfrm>
          <a:off x="467544" y="1844824"/>
          <a:ext cx="8485326" cy="307848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3959702443"/>
                    </a:ext>
                  </a:extLst>
                </a:gridCol>
                <a:gridCol w="7755076">
                  <a:extLst>
                    <a:ext uri="{9D8B030D-6E8A-4147-A177-3AD203B41FA5}">
                      <a16:colId xmlns:a16="http://schemas.microsoft.com/office/drawing/2014/main" val="3905795819"/>
                    </a:ext>
                  </a:extLst>
                </a:gridCol>
              </a:tblGrid>
              <a:tr h="425542">
                <a:tc>
                  <a:txBody>
                    <a:bodyPr/>
                    <a:lstStyle/>
                    <a:p>
                      <a:pPr algn="l" fontAlgn="t"/>
                      <a:r>
                        <a:rPr lang="en-US" dirty="0">
                          <a:effectLst/>
                        </a:rPr>
                        <a:t>S. NO</a:t>
                      </a:r>
                    </a:p>
                  </a:txBody>
                  <a:tcPr marL="76200" marR="76200" marT="76200" marB="76200"/>
                </a:tc>
                <a:tc>
                  <a:txBody>
                    <a:bodyPr/>
                    <a:lstStyle/>
                    <a:p>
                      <a:pPr algn="ctr" fontAlgn="t"/>
                      <a:r>
                        <a:rPr lang="en-US">
                          <a:effectLst/>
                        </a:rPr>
                        <a:t>Section and Description</a:t>
                      </a:r>
                    </a:p>
                  </a:txBody>
                  <a:tcPr marL="76200" marR="76200" marT="76200" marB="76200"/>
                </a:tc>
                <a:extLst>
                  <a:ext uri="{0D108BD9-81ED-4DB2-BD59-A6C34878D82A}">
                    <a16:rowId xmlns:a16="http://schemas.microsoft.com/office/drawing/2014/main" val="2482989103"/>
                  </a:ext>
                </a:extLst>
              </a:tr>
              <a:tr h="653400">
                <a:tc>
                  <a:txBody>
                    <a:bodyPr/>
                    <a:lstStyle/>
                    <a:p>
                      <a:pPr fontAlgn="t"/>
                      <a:r>
                        <a:rPr lang="en-US">
                          <a:effectLst/>
                        </a:rPr>
                        <a:t>1</a:t>
                      </a:r>
                    </a:p>
                  </a:txBody>
                  <a:tcPr marL="76200" marR="76200" marT="76200" marB="76200"/>
                </a:tc>
                <a:tc>
                  <a:txBody>
                    <a:bodyPr/>
                    <a:lstStyle/>
                    <a:p>
                      <a:pPr algn="just" fontAlgn="t"/>
                      <a:r>
                        <a:rPr lang="en-US" b="1" dirty="0">
                          <a:solidFill>
                            <a:srgbClr val="000000"/>
                          </a:solidFill>
                          <a:effectLst/>
                        </a:rPr>
                        <a:t>Title</a:t>
                      </a:r>
                      <a:endParaRPr lang="en-US" dirty="0">
                        <a:solidFill>
                          <a:srgbClr val="000000"/>
                        </a:solidFill>
                        <a:effectLst/>
                      </a:endParaRPr>
                    </a:p>
                    <a:p>
                      <a:pPr algn="just" fontAlgn="t"/>
                      <a:r>
                        <a:rPr lang="en-US" dirty="0">
                          <a:solidFill>
                            <a:srgbClr val="000000"/>
                          </a:solidFill>
                          <a:effectLst/>
                        </a:rPr>
                        <a:t>This section appears only once at the beginning of the report.</a:t>
                      </a:r>
                    </a:p>
                  </a:txBody>
                  <a:tcPr marL="76200" marR="76200" marT="76200" marB="76200"/>
                </a:tc>
                <a:extLst>
                  <a:ext uri="{0D108BD9-81ED-4DB2-BD59-A6C34878D82A}">
                    <a16:rowId xmlns:a16="http://schemas.microsoft.com/office/drawing/2014/main" val="1623959652"/>
                  </a:ext>
                </a:extLst>
              </a:tr>
              <a:tr h="672440">
                <a:tc>
                  <a:txBody>
                    <a:bodyPr/>
                    <a:lstStyle/>
                    <a:p>
                      <a:pPr fontAlgn="t"/>
                      <a:r>
                        <a:rPr lang="en-US">
                          <a:effectLst/>
                        </a:rPr>
                        <a:t>2</a:t>
                      </a:r>
                    </a:p>
                  </a:txBody>
                  <a:tcPr marL="76200" marR="76200" marT="76200" marB="76200"/>
                </a:tc>
                <a:tc>
                  <a:txBody>
                    <a:bodyPr/>
                    <a:lstStyle/>
                    <a:p>
                      <a:pPr algn="just" fontAlgn="t"/>
                      <a:r>
                        <a:rPr lang="en-US" b="1">
                          <a:solidFill>
                            <a:srgbClr val="000000"/>
                          </a:solidFill>
                          <a:effectLst/>
                        </a:rPr>
                        <a:t>Page Header</a:t>
                      </a:r>
                      <a:endParaRPr lang="en-US">
                        <a:solidFill>
                          <a:srgbClr val="000000"/>
                        </a:solidFill>
                        <a:effectLst/>
                      </a:endParaRPr>
                    </a:p>
                    <a:p>
                      <a:pPr algn="just" fontAlgn="t"/>
                      <a:r>
                        <a:rPr lang="en-US">
                          <a:solidFill>
                            <a:srgbClr val="000000"/>
                          </a:solidFill>
                          <a:effectLst/>
                        </a:rPr>
                        <a:t>This section appears at the beginning of each page in the generated document.</a:t>
                      </a:r>
                    </a:p>
                  </a:txBody>
                  <a:tcPr marL="76200" marR="76200" marT="76200" marB="76200"/>
                </a:tc>
                <a:extLst>
                  <a:ext uri="{0D108BD9-81ED-4DB2-BD59-A6C34878D82A}">
                    <a16:rowId xmlns:a16="http://schemas.microsoft.com/office/drawing/2014/main" val="3552279107"/>
                  </a:ext>
                </a:extLst>
              </a:tr>
              <a:tr h="1195536">
                <a:tc>
                  <a:txBody>
                    <a:bodyPr/>
                    <a:lstStyle/>
                    <a:p>
                      <a:pPr fontAlgn="t"/>
                      <a:r>
                        <a:rPr lang="en-US">
                          <a:effectLst/>
                        </a:rPr>
                        <a:t>3</a:t>
                      </a:r>
                    </a:p>
                  </a:txBody>
                  <a:tcPr marL="76200" marR="76200" marT="76200" marB="76200"/>
                </a:tc>
                <a:tc>
                  <a:txBody>
                    <a:bodyPr/>
                    <a:lstStyle/>
                    <a:p>
                      <a:pPr algn="just" fontAlgn="t"/>
                      <a:r>
                        <a:rPr lang="en-US" b="1" dirty="0">
                          <a:solidFill>
                            <a:srgbClr val="000000"/>
                          </a:solidFill>
                          <a:effectLst/>
                        </a:rPr>
                        <a:t>Column Header</a:t>
                      </a:r>
                      <a:endParaRPr lang="en-US" dirty="0">
                        <a:solidFill>
                          <a:srgbClr val="000000"/>
                        </a:solidFill>
                        <a:effectLst/>
                      </a:endParaRPr>
                    </a:p>
                    <a:p>
                      <a:pPr algn="just" fontAlgn="t"/>
                      <a:r>
                        <a:rPr lang="en-US" dirty="0">
                          <a:solidFill>
                            <a:srgbClr val="000000"/>
                          </a:solidFill>
                          <a:effectLst/>
                        </a:rPr>
                        <a:t>This section appears at the beginning of each column in the generated document. If the report has only one column defined, then column header and footer sections are ignored.</a:t>
                      </a:r>
                    </a:p>
                  </a:txBody>
                  <a:tcPr marL="76200" marR="76200" marT="76200" marB="76200"/>
                </a:tc>
                <a:extLst>
                  <a:ext uri="{0D108BD9-81ED-4DB2-BD59-A6C34878D82A}">
                    <a16:rowId xmlns:a16="http://schemas.microsoft.com/office/drawing/2014/main" val="3361529981"/>
                  </a:ext>
                </a:extLst>
              </a:tr>
            </a:tbl>
          </a:graphicData>
        </a:graphic>
      </p:graphicFrame>
    </p:spTree>
    <p:extLst>
      <p:ext uri="{BB962C8B-B14F-4D97-AF65-F5344CB8AC3E}">
        <p14:creationId xmlns:p14="http://schemas.microsoft.com/office/powerpoint/2010/main" val="334984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table summarizes each of the sections (2)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8" name="Table 7">
            <a:extLst>
              <a:ext uri="{FF2B5EF4-FFF2-40B4-BE49-F238E27FC236}">
                <a16:creationId xmlns:a16="http://schemas.microsoft.com/office/drawing/2014/main" id="{AF9D5435-10AE-4CE3-99A1-92046C41B588}"/>
              </a:ext>
            </a:extLst>
          </p:cNvPr>
          <p:cNvGraphicFramePr>
            <a:graphicFrameLocks noGrp="1"/>
          </p:cNvGraphicFramePr>
          <p:nvPr>
            <p:extLst>
              <p:ext uri="{D42A27DB-BD31-4B8C-83A1-F6EECF244321}">
                <p14:modId xmlns:p14="http://schemas.microsoft.com/office/powerpoint/2010/main" val="3897556929"/>
              </p:ext>
            </p:extLst>
          </p:nvPr>
        </p:nvGraphicFramePr>
        <p:xfrm>
          <a:off x="457200" y="1844824"/>
          <a:ext cx="8258907" cy="292608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3959702443"/>
                    </a:ext>
                  </a:extLst>
                </a:gridCol>
                <a:gridCol w="7528657">
                  <a:extLst>
                    <a:ext uri="{9D8B030D-6E8A-4147-A177-3AD203B41FA5}">
                      <a16:colId xmlns:a16="http://schemas.microsoft.com/office/drawing/2014/main" val="3905795819"/>
                    </a:ext>
                  </a:extLst>
                </a:gridCol>
              </a:tblGrid>
              <a:tr h="425542">
                <a:tc>
                  <a:txBody>
                    <a:bodyPr/>
                    <a:lstStyle/>
                    <a:p>
                      <a:pPr algn="l" fontAlgn="t"/>
                      <a:r>
                        <a:rPr lang="en-US" dirty="0">
                          <a:effectLst/>
                        </a:rPr>
                        <a:t>S. NO</a:t>
                      </a:r>
                    </a:p>
                  </a:txBody>
                  <a:tcPr marL="76200" marR="76200" marT="76200" marB="76200"/>
                </a:tc>
                <a:tc>
                  <a:txBody>
                    <a:bodyPr/>
                    <a:lstStyle/>
                    <a:p>
                      <a:pPr algn="ctr" fontAlgn="t"/>
                      <a:r>
                        <a:rPr lang="en-US" dirty="0">
                          <a:effectLst/>
                        </a:rPr>
                        <a:t>Section and Description</a:t>
                      </a:r>
                    </a:p>
                  </a:txBody>
                  <a:tcPr marL="76200" marR="76200" marT="76200" marB="76200"/>
                </a:tc>
                <a:extLst>
                  <a:ext uri="{0D108BD9-81ED-4DB2-BD59-A6C34878D82A}">
                    <a16:rowId xmlns:a16="http://schemas.microsoft.com/office/drawing/2014/main" val="2482989103"/>
                  </a:ext>
                </a:extLst>
              </a:tr>
              <a:tr h="941432">
                <a:tc>
                  <a:txBody>
                    <a:bodyPr/>
                    <a:lstStyle/>
                    <a:p>
                      <a:pPr fontAlgn="t"/>
                      <a:r>
                        <a:rPr lang="en-US" dirty="0">
                          <a:effectLst/>
                        </a:rPr>
                        <a:t>4</a:t>
                      </a:r>
                    </a:p>
                  </a:txBody>
                  <a:tcPr marL="76200" marR="76200" marT="76200" marB="76200"/>
                </a:tc>
                <a:tc>
                  <a:txBody>
                    <a:bodyPr/>
                    <a:lstStyle/>
                    <a:p>
                      <a:pPr algn="just" fontAlgn="t"/>
                      <a:r>
                        <a:rPr lang="en-US" b="1" dirty="0">
                          <a:solidFill>
                            <a:srgbClr val="000000"/>
                          </a:solidFill>
                          <a:effectLst/>
                        </a:rPr>
                        <a:t>Group Header</a:t>
                      </a:r>
                      <a:endParaRPr lang="en-US" dirty="0">
                        <a:solidFill>
                          <a:srgbClr val="000000"/>
                        </a:solidFill>
                        <a:effectLst/>
                      </a:endParaRPr>
                    </a:p>
                    <a:p>
                      <a:pPr algn="just" fontAlgn="t"/>
                      <a:r>
                        <a:rPr lang="en-US" dirty="0">
                          <a:solidFill>
                            <a:srgbClr val="000000"/>
                          </a:solidFill>
                          <a:effectLst/>
                        </a:rPr>
                        <a:t>This section is introduced by a report group (chapter </a:t>
                      </a:r>
                      <a:r>
                        <a:rPr lang="en-US" b="1" u="none" strike="noStrike" dirty="0">
                          <a:solidFill>
                            <a:srgbClr val="313131"/>
                          </a:solidFill>
                          <a:effectLst/>
                          <a:hlinkClick r:id="rId2"/>
                        </a:rPr>
                        <a:t>Groups</a:t>
                      </a:r>
                      <a:r>
                        <a:rPr lang="en-US" dirty="0">
                          <a:solidFill>
                            <a:srgbClr val="000000"/>
                          </a:solidFill>
                          <a:effectLst/>
                        </a:rPr>
                        <a:t>). Each time the grouping expression changes its value, the group header section is printed above the detail section. In case, if more than one group is defined, the group header is printed in the order of group definition.</a:t>
                      </a:r>
                    </a:p>
                  </a:txBody>
                  <a:tcPr marL="76200" marR="76200" marT="76200" marB="76200"/>
                </a:tc>
                <a:extLst>
                  <a:ext uri="{0D108BD9-81ED-4DB2-BD59-A6C34878D82A}">
                    <a16:rowId xmlns:a16="http://schemas.microsoft.com/office/drawing/2014/main" val="1777930372"/>
                  </a:ext>
                </a:extLst>
              </a:tr>
              <a:tr h="941432">
                <a:tc>
                  <a:txBody>
                    <a:bodyPr/>
                    <a:lstStyle/>
                    <a:p>
                      <a:pPr fontAlgn="t"/>
                      <a:r>
                        <a:rPr lang="en-US" dirty="0">
                          <a:effectLst/>
                        </a:rPr>
                        <a:t>5</a:t>
                      </a:r>
                    </a:p>
                  </a:txBody>
                  <a:tcPr marL="76200" marR="76200" marT="76200" marB="76200"/>
                </a:tc>
                <a:tc>
                  <a:txBody>
                    <a:bodyPr/>
                    <a:lstStyle/>
                    <a:p>
                      <a:pPr algn="just" fontAlgn="t"/>
                      <a:r>
                        <a:rPr lang="en-US" b="1" dirty="0">
                          <a:solidFill>
                            <a:srgbClr val="000000"/>
                          </a:solidFill>
                          <a:effectLst/>
                        </a:rPr>
                        <a:t>Detail</a:t>
                      </a:r>
                      <a:endParaRPr lang="en-US" dirty="0">
                        <a:solidFill>
                          <a:srgbClr val="000000"/>
                        </a:solidFill>
                        <a:effectLst/>
                      </a:endParaRPr>
                    </a:p>
                    <a:p>
                      <a:pPr algn="just" fontAlgn="t"/>
                      <a:r>
                        <a:rPr lang="en-US" dirty="0">
                          <a:solidFill>
                            <a:srgbClr val="000000"/>
                          </a:solidFill>
                          <a:effectLst/>
                        </a:rPr>
                        <a:t>This section is repeated for each line of data supplied by the report's data source. The detail section can be made of multiple bands.</a:t>
                      </a:r>
                    </a:p>
                  </a:txBody>
                  <a:tcPr marL="76200" marR="76200" marT="76200" marB="76200"/>
                </a:tc>
                <a:extLst>
                  <a:ext uri="{0D108BD9-81ED-4DB2-BD59-A6C34878D82A}">
                    <a16:rowId xmlns:a16="http://schemas.microsoft.com/office/drawing/2014/main" val="2462053634"/>
                  </a:ext>
                </a:extLst>
              </a:tr>
            </a:tbl>
          </a:graphicData>
        </a:graphic>
      </p:graphicFrame>
    </p:spTree>
    <p:extLst>
      <p:ext uri="{BB962C8B-B14F-4D97-AF65-F5344CB8AC3E}">
        <p14:creationId xmlns:p14="http://schemas.microsoft.com/office/powerpoint/2010/main" val="97315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table summarizes each of the sections (3)</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8" name="Table 7">
            <a:extLst>
              <a:ext uri="{FF2B5EF4-FFF2-40B4-BE49-F238E27FC236}">
                <a16:creationId xmlns:a16="http://schemas.microsoft.com/office/drawing/2014/main" id="{AF9D5435-10AE-4CE3-99A1-92046C41B588}"/>
              </a:ext>
            </a:extLst>
          </p:cNvPr>
          <p:cNvGraphicFramePr>
            <a:graphicFrameLocks noGrp="1"/>
          </p:cNvGraphicFramePr>
          <p:nvPr>
            <p:extLst>
              <p:ext uri="{D42A27DB-BD31-4B8C-83A1-F6EECF244321}">
                <p14:modId xmlns:p14="http://schemas.microsoft.com/office/powerpoint/2010/main" val="3351428693"/>
              </p:ext>
            </p:extLst>
          </p:nvPr>
        </p:nvGraphicFramePr>
        <p:xfrm>
          <a:off x="457200" y="1844824"/>
          <a:ext cx="8258907" cy="390144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3959702443"/>
                    </a:ext>
                  </a:extLst>
                </a:gridCol>
                <a:gridCol w="7528657">
                  <a:extLst>
                    <a:ext uri="{9D8B030D-6E8A-4147-A177-3AD203B41FA5}">
                      <a16:colId xmlns:a16="http://schemas.microsoft.com/office/drawing/2014/main" val="3905795819"/>
                    </a:ext>
                  </a:extLst>
                </a:gridCol>
              </a:tblGrid>
              <a:tr h="425542">
                <a:tc>
                  <a:txBody>
                    <a:bodyPr/>
                    <a:lstStyle/>
                    <a:p>
                      <a:pPr algn="l" fontAlgn="t"/>
                      <a:r>
                        <a:rPr lang="en-US" dirty="0">
                          <a:effectLst/>
                        </a:rPr>
                        <a:t>S. NO</a:t>
                      </a:r>
                    </a:p>
                  </a:txBody>
                  <a:tcPr marL="76200" marR="76200" marT="76200" marB="76200"/>
                </a:tc>
                <a:tc>
                  <a:txBody>
                    <a:bodyPr/>
                    <a:lstStyle/>
                    <a:p>
                      <a:pPr algn="ctr" fontAlgn="t"/>
                      <a:r>
                        <a:rPr lang="en-US" dirty="0">
                          <a:effectLst/>
                        </a:rPr>
                        <a:t>Section and Description</a:t>
                      </a:r>
                    </a:p>
                  </a:txBody>
                  <a:tcPr marL="76200" marR="76200" marT="76200" marB="76200"/>
                </a:tc>
                <a:extLst>
                  <a:ext uri="{0D108BD9-81ED-4DB2-BD59-A6C34878D82A}">
                    <a16:rowId xmlns:a16="http://schemas.microsoft.com/office/drawing/2014/main" val="2482989103"/>
                  </a:ext>
                </a:extLst>
              </a:tr>
              <a:tr h="680824">
                <a:tc>
                  <a:txBody>
                    <a:bodyPr/>
                    <a:lstStyle/>
                    <a:p>
                      <a:pPr fontAlgn="t"/>
                      <a:r>
                        <a:rPr lang="en-US" dirty="0">
                          <a:effectLst/>
                        </a:rPr>
                        <a:t>6</a:t>
                      </a:r>
                    </a:p>
                  </a:txBody>
                  <a:tcPr marL="76200" marR="76200" marT="76200" marB="76200"/>
                </a:tc>
                <a:tc>
                  <a:txBody>
                    <a:bodyPr/>
                    <a:lstStyle/>
                    <a:p>
                      <a:pPr algn="just" fontAlgn="t"/>
                      <a:r>
                        <a:rPr lang="en-US" b="1" dirty="0">
                          <a:solidFill>
                            <a:srgbClr val="000000"/>
                          </a:solidFill>
                          <a:effectLst/>
                        </a:rPr>
                        <a:t>Group Footer</a:t>
                      </a:r>
                      <a:endParaRPr lang="en-US" dirty="0">
                        <a:solidFill>
                          <a:srgbClr val="000000"/>
                        </a:solidFill>
                        <a:effectLst/>
                      </a:endParaRPr>
                    </a:p>
                    <a:p>
                      <a:pPr algn="just" fontAlgn="t"/>
                      <a:r>
                        <a:rPr lang="en-US" dirty="0">
                          <a:solidFill>
                            <a:srgbClr val="000000"/>
                          </a:solidFill>
                          <a:effectLst/>
                        </a:rPr>
                        <a:t>This section is introduced by a report group (chapter </a:t>
                      </a:r>
                      <a:r>
                        <a:rPr lang="en-US" b="1" u="none" strike="noStrike" dirty="0">
                          <a:solidFill>
                            <a:srgbClr val="313131"/>
                          </a:solidFill>
                          <a:effectLst/>
                          <a:hlinkClick r:id="rId2"/>
                        </a:rPr>
                        <a:t>Groups</a:t>
                      </a:r>
                      <a:r>
                        <a:rPr lang="en-US" dirty="0">
                          <a:solidFill>
                            <a:srgbClr val="000000"/>
                          </a:solidFill>
                          <a:effectLst/>
                        </a:rPr>
                        <a:t>). The group footer section is printed below the detail section before the value of the grouping expression changes. The group footer is always printed for the last line of data in data source. In case, if more than one group is defined, the group footer is printed in the reverse order of group definition.</a:t>
                      </a:r>
                    </a:p>
                  </a:txBody>
                  <a:tcPr marL="76200" marR="76200" marT="76200" marB="76200"/>
                </a:tc>
                <a:extLst>
                  <a:ext uri="{0D108BD9-81ED-4DB2-BD59-A6C34878D82A}">
                    <a16:rowId xmlns:a16="http://schemas.microsoft.com/office/drawing/2014/main" val="1184694596"/>
                  </a:ext>
                </a:extLst>
              </a:tr>
              <a:tr h="680824">
                <a:tc>
                  <a:txBody>
                    <a:bodyPr/>
                    <a:lstStyle/>
                    <a:p>
                      <a:pPr fontAlgn="t"/>
                      <a:r>
                        <a:rPr lang="en-US">
                          <a:effectLst/>
                        </a:rPr>
                        <a:t>7</a:t>
                      </a:r>
                    </a:p>
                  </a:txBody>
                  <a:tcPr marL="76200" marR="76200" marT="76200" marB="76200"/>
                </a:tc>
                <a:tc>
                  <a:txBody>
                    <a:bodyPr/>
                    <a:lstStyle/>
                    <a:p>
                      <a:pPr algn="just" fontAlgn="t"/>
                      <a:r>
                        <a:rPr lang="en-US" b="1" dirty="0">
                          <a:solidFill>
                            <a:srgbClr val="000000"/>
                          </a:solidFill>
                          <a:effectLst/>
                        </a:rPr>
                        <a:t>Column Footer</a:t>
                      </a:r>
                      <a:endParaRPr lang="en-US" dirty="0">
                        <a:solidFill>
                          <a:srgbClr val="000000"/>
                        </a:solidFill>
                        <a:effectLst/>
                      </a:endParaRPr>
                    </a:p>
                    <a:p>
                      <a:pPr algn="just" fontAlgn="t"/>
                      <a:r>
                        <a:rPr lang="en-US" dirty="0">
                          <a:solidFill>
                            <a:srgbClr val="000000"/>
                          </a:solidFill>
                          <a:effectLst/>
                        </a:rPr>
                        <a:t>This section appears at the bottom of each column. If the report's column count is 1, then column header and footer sections are ignored.</a:t>
                      </a:r>
                    </a:p>
                  </a:txBody>
                  <a:tcPr marL="76200" marR="76200" marT="76200" marB="76200"/>
                </a:tc>
                <a:extLst>
                  <a:ext uri="{0D108BD9-81ED-4DB2-BD59-A6C34878D82A}">
                    <a16:rowId xmlns:a16="http://schemas.microsoft.com/office/drawing/2014/main" val="4066545679"/>
                  </a:ext>
                </a:extLst>
              </a:tr>
              <a:tr h="688032">
                <a:tc>
                  <a:txBody>
                    <a:bodyPr/>
                    <a:lstStyle/>
                    <a:p>
                      <a:pPr fontAlgn="t"/>
                      <a:r>
                        <a:rPr lang="en-US" dirty="0">
                          <a:effectLst/>
                        </a:rPr>
                        <a:t>8</a:t>
                      </a:r>
                    </a:p>
                  </a:txBody>
                  <a:tcPr marL="76200" marR="76200" marT="76200" marB="76200"/>
                </a:tc>
                <a:tc>
                  <a:txBody>
                    <a:bodyPr/>
                    <a:lstStyle/>
                    <a:p>
                      <a:pPr algn="just" fontAlgn="t"/>
                      <a:r>
                        <a:rPr lang="en-US" b="1" dirty="0">
                          <a:solidFill>
                            <a:srgbClr val="000000"/>
                          </a:solidFill>
                          <a:effectLst/>
                        </a:rPr>
                        <a:t>Page Footer</a:t>
                      </a:r>
                      <a:endParaRPr lang="en-US" dirty="0">
                        <a:solidFill>
                          <a:srgbClr val="000000"/>
                        </a:solidFill>
                        <a:effectLst/>
                      </a:endParaRPr>
                    </a:p>
                    <a:p>
                      <a:pPr algn="just" fontAlgn="t"/>
                      <a:r>
                        <a:rPr lang="en-US" dirty="0">
                          <a:solidFill>
                            <a:srgbClr val="000000"/>
                          </a:solidFill>
                          <a:effectLst/>
                        </a:rPr>
                        <a:t>This section appears at the bottom of each page.</a:t>
                      </a:r>
                    </a:p>
                  </a:txBody>
                  <a:tcPr marL="76200" marR="76200" marT="76200" marB="76200"/>
                </a:tc>
                <a:extLst>
                  <a:ext uri="{0D108BD9-81ED-4DB2-BD59-A6C34878D82A}">
                    <a16:rowId xmlns:a16="http://schemas.microsoft.com/office/drawing/2014/main" val="902834338"/>
                  </a:ext>
                </a:extLst>
              </a:tr>
            </a:tbl>
          </a:graphicData>
        </a:graphic>
      </p:graphicFrame>
    </p:spTree>
    <p:extLst>
      <p:ext uri="{BB962C8B-B14F-4D97-AF65-F5344CB8AC3E}">
        <p14:creationId xmlns:p14="http://schemas.microsoft.com/office/powerpoint/2010/main" val="4546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table summarizes each of the sections (4)</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graphicFrame>
        <p:nvGraphicFramePr>
          <p:cNvPr id="8" name="Table 7">
            <a:extLst>
              <a:ext uri="{FF2B5EF4-FFF2-40B4-BE49-F238E27FC236}">
                <a16:creationId xmlns:a16="http://schemas.microsoft.com/office/drawing/2014/main" id="{AF9D5435-10AE-4CE3-99A1-92046C41B588}"/>
              </a:ext>
            </a:extLst>
          </p:cNvPr>
          <p:cNvGraphicFramePr>
            <a:graphicFrameLocks noGrp="1"/>
          </p:cNvGraphicFramePr>
          <p:nvPr>
            <p:extLst>
              <p:ext uri="{D42A27DB-BD31-4B8C-83A1-F6EECF244321}">
                <p14:modId xmlns:p14="http://schemas.microsoft.com/office/powerpoint/2010/main" val="2966521598"/>
              </p:ext>
            </p:extLst>
          </p:nvPr>
        </p:nvGraphicFramePr>
        <p:xfrm>
          <a:off x="457200" y="1844826"/>
          <a:ext cx="8258907" cy="265176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3959702443"/>
                    </a:ext>
                  </a:extLst>
                </a:gridCol>
                <a:gridCol w="7528657">
                  <a:extLst>
                    <a:ext uri="{9D8B030D-6E8A-4147-A177-3AD203B41FA5}">
                      <a16:colId xmlns:a16="http://schemas.microsoft.com/office/drawing/2014/main" val="3905795819"/>
                    </a:ext>
                  </a:extLst>
                </a:gridCol>
              </a:tblGrid>
              <a:tr h="391864">
                <a:tc>
                  <a:txBody>
                    <a:bodyPr/>
                    <a:lstStyle/>
                    <a:p>
                      <a:pPr algn="l" fontAlgn="t"/>
                      <a:r>
                        <a:rPr lang="en-US" dirty="0">
                          <a:effectLst/>
                        </a:rPr>
                        <a:t>S. NO</a:t>
                      </a:r>
                    </a:p>
                  </a:txBody>
                  <a:tcPr marL="76200" marR="76200" marT="76200" marB="76200"/>
                </a:tc>
                <a:tc>
                  <a:txBody>
                    <a:bodyPr/>
                    <a:lstStyle/>
                    <a:p>
                      <a:pPr algn="ctr" fontAlgn="t"/>
                      <a:r>
                        <a:rPr lang="en-US" dirty="0">
                          <a:effectLst/>
                        </a:rPr>
                        <a:t>Section and Description</a:t>
                      </a:r>
                    </a:p>
                  </a:txBody>
                  <a:tcPr marL="76200" marR="76200" marT="76200" marB="76200"/>
                </a:tc>
                <a:extLst>
                  <a:ext uri="{0D108BD9-81ED-4DB2-BD59-A6C34878D82A}">
                    <a16:rowId xmlns:a16="http://schemas.microsoft.com/office/drawing/2014/main" val="2482989103"/>
                  </a:ext>
                </a:extLst>
              </a:tr>
              <a:tr h="1399514">
                <a:tc>
                  <a:txBody>
                    <a:bodyPr/>
                    <a:lstStyle/>
                    <a:p>
                      <a:pPr fontAlgn="t"/>
                      <a:r>
                        <a:rPr lang="en-US" dirty="0">
                          <a:effectLst/>
                        </a:rPr>
                        <a:t>9</a:t>
                      </a:r>
                    </a:p>
                  </a:txBody>
                  <a:tcPr marL="76200" marR="76200" marT="76200" marB="76200"/>
                </a:tc>
                <a:tc>
                  <a:txBody>
                    <a:bodyPr/>
                    <a:lstStyle/>
                    <a:p>
                      <a:pPr algn="just" fontAlgn="t"/>
                      <a:r>
                        <a:rPr lang="en-US" b="1" dirty="0">
                          <a:solidFill>
                            <a:srgbClr val="000000"/>
                          </a:solidFill>
                          <a:effectLst/>
                        </a:rPr>
                        <a:t>Last Page Footer</a:t>
                      </a:r>
                      <a:endParaRPr lang="en-US" dirty="0">
                        <a:solidFill>
                          <a:srgbClr val="000000"/>
                        </a:solidFill>
                        <a:effectLst/>
                      </a:endParaRPr>
                    </a:p>
                    <a:p>
                      <a:pPr algn="just" fontAlgn="t"/>
                      <a:r>
                        <a:rPr lang="en-US" dirty="0">
                          <a:solidFill>
                            <a:srgbClr val="000000"/>
                          </a:solidFill>
                          <a:effectLst/>
                        </a:rPr>
                        <a:t>This section replaces the regular page footer on the last page of the report. In case, the summary section is also present, then this might not be the very last page of the document. This section is sometimes useful when summary information has to be displayed at the bottom of the last page.</a:t>
                      </a:r>
                    </a:p>
                  </a:txBody>
                  <a:tcPr marL="76200" marR="76200" marT="76200" marB="76200"/>
                </a:tc>
                <a:extLst>
                  <a:ext uri="{0D108BD9-81ED-4DB2-BD59-A6C34878D82A}">
                    <a16:rowId xmlns:a16="http://schemas.microsoft.com/office/drawing/2014/main" val="1313336611"/>
                  </a:ext>
                </a:extLst>
              </a:tr>
              <a:tr h="655288">
                <a:tc>
                  <a:txBody>
                    <a:bodyPr/>
                    <a:lstStyle/>
                    <a:p>
                      <a:pPr fontAlgn="t"/>
                      <a:r>
                        <a:rPr lang="en-US">
                          <a:effectLst/>
                        </a:rPr>
                        <a:t>10</a:t>
                      </a:r>
                    </a:p>
                  </a:txBody>
                  <a:tcPr marL="76200" marR="76200" marT="76200" marB="76200"/>
                </a:tc>
                <a:tc>
                  <a:txBody>
                    <a:bodyPr/>
                    <a:lstStyle/>
                    <a:p>
                      <a:pPr algn="just" fontAlgn="t"/>
                      <a:r>
                        <a:rPr lang="en-US" b="1" dirty="0">
                          <a:solidFill>
                            <a:srgbClr val="000000"/>
                          </a:solidFill>
                          <a:effectLst/>
                        </a:rPr>
                        <a:t>Summary</a:t>
                      </a:r>
                      <a:endParaRPr lang="en-US" dirty="0">
                        <a:solidFill>
                          <a:srgbClr val="000000"/>
                        </a:solidFill>
                        <a:effectLst/>
                      </a:endParaRPr>
                    </a:p>
                    <a:p>
                      <a:pPr algn="just" fontAlgn="t"/>
                      <a:r>
                        <a:rPr lang="en-US" dirty="0">
                          <a:solidFill>
                            <a:srgbClr val="000000"/>
                          </a:solidFill>
                          <a:effectLst/>
                        </a:rPr>
                        <a:t>This section appears only once at the end of the report.</a:t>
                      </a:r>
                    </a:p>
                  </a:txBody>
                  <a:tcPr marL="76200" marR="76200" marT="76200" marB="76200"/>
                </a:tc>
                <a:extLst>
                  <a:ext uri="{0D108BD9-81ED-4DB2-BD59-A6C34878D82A}">
                    <a16:rowId xmlns:a16="http://schemas.microsoft.com/office/drawing/2014/main" val="4286914687"/>
                  </a:ext>
                </a:extLst>
              </a:tr>
            </a:tbl>
          </a:graphicData>
        </a:graphic>
      </p:graphicFrame>
    </p:spTree>
    <p:extLst>
      <p:ext uri="{BB962C8B-B14F-4D97-AF65-F5344CB8AC3E}">
        <p14:creationId xmlns:p14="http://schemas.microsoft.com/office/powerpoint/2010/main" val="236123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15 Section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table summarizes each of the sections (5)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graphicFrame>
        <p:nvGraphicFramePr>
          <p:cNvPr id="8" name="Table 7">
            <a:extLst>
              <a:ext uri="{FF2B5EF4-FFF2-40B4-BE49-F238E27FC236}">
                <a16:creationId xmlns:a16="http://schemas.microsoft.com/office/drawing/2014/main" id="{AF9D5435-10AE-4CE3-99A1-92046C41B588}"/>
              </a:ext>
            </a:extLst>
          </p:cNvPr>
          <p:cNvGraphicFramePr>
            <a:graphicFrameLocks noGrp="1"/>
          </p:cNvGraphicFramePr>
          <p:nvPr>
            <p:extLst>
              <p:ext uri="{D42A27DB-BD31-4B8C-83A1-F6EECF244321}">
                <p14:modId xmlns:p14="http://schemas.microsoft.com/office/powerpoint/2010/main" val="3477540496"/>
              </p:ext>
            </p:extLst>
          </p:nvPr>
        </p:nvGraphicFramePr>
        <p:xfrm>
          <a:off x="457200" y="1844825"/>
          <a:ext cx="8258907" cy="3765176"/>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3959702443"/>
                    </a:ext>
                  </a:extLst>
                </a:gridCol>
                <a:gridCol w="7528657">
                  <a:extLst>
                    <a:ext uri="{9D8B030D-6E8A-4147-A177-3AD203B41FA5}">
                      <a16:colId xmlns:a16="http://schemas.microsoft.com/office/drawing/2014/main" val="3905795819"/>
                    </a:ext>
                  </a:extLst>
                </a:gridCol>
              </a:tblGrid>
              <a:tr h="406427">
                <a:tc>
                  <a:txBody>
                    <a:bodyPr/>
                    <a:lstStyle/>
                    <a:p>
                      <a:pPr algn="l" fontAlgn="t"/>
                      <a:r>
                        <a:rPr lang="en-US" dirty="0">
                          <a:effectLst/>
                        </a:rPr>
                        <a:t>S. NO</a:t>
                      </a:r>
                    </a:p>
                  </a:txBody>
                  <a:tcPr marL="76200" marR="76200" marT="76200" marB="76200"/>
                </a:tc>
                <a:tc>
                  <a:txBody>
                    <a:bodyPr/>
                    <a:lstStyle/>
                    <a:p>
                      <a:pPr algn="ctr" fontAlgn="t"/>
                      <a:r>
                        <a:rPr lang="en-US" dirty="0">
                          <a:effectLst/>
                        </a:rPr>
                        <a:t>Section and Description</a:t>
                      </a:r>
                    </a:p>
                  </a:txBody>
                  <a:tcPr marL="76200" marR="76200" marT="76200" marB="76200"/>
                </a:tc>
                <a:extLst>
                  <a:ext uri="{0D108BD9-81ED-4DB2-BD59-A6C34878D82A}">
                    <a16:rowId xmlns:a16="http://schemas.microsoft.com/office/drawing/2014/main" val="2482989103"/>
                  </a:ext>
                </a:extLst>
              </a:tr>
              <a:tr h="1517495">
                <a:tc>
                  <a:txBody>
                    <a:bodyPr/>
                    <a:lstStyle/>
                    <a:p>
                      <a:pPr fontAlgn="t"/>
                      <a:r>
                        <a:rPr lang="en-US" dirty="0">
                          <a:effectLst/>
                        </a:rPr>
                        <a:t>11</a:t>
                      </a:r>
                    </a:p>
                  </a:txBody>
                  <a:tcPr marL="76200" marR="76200" marT="76200" marB="76200"/>
                </a:tc>
                <a:tc>
                  <a:txBody>
                    <a:bodyPr/>
                    <a:lstStyle/>
                    <a:p>
                      <a:pPr algn="just" fontAlgn="t"/>
                      <a:r>
                        <a:rPr lang="en-US" b="1" dirty="0">
                          <a:solidFill>
                            <a:srgbClr val="000000"/>
                          </a:solidFill>
                          <a:effectLst/>
                        </a:rPr>
                        <a:t>No Data</a:t>
                      </a:r>
                      <a:endParaRPr lang="en-US" dirty="0">
                        <a:solidFill>
                          <a:srgbClr val="000000"/>
                        </a:solidFill>
                        <a:effectLst/>
                      </a:endParaRPr>
                    </a:p>
                    <a:p>
                      <a:pPr algn="just" fontAlgn="t"/>
                      <a:r>
                        <a:rPr lang="en-US" dirty="0">
                          <a:solidFill>
                            <a:srgbClr val="000000"/>
                          </a:solidFill>
                          <a:effectLst/>
                        </a:rPr>
                        <a:t>This section is printed when the </a:t>
                      </a:r>
                      <a:r>
                        <a:rPr lang="en-US" i="1" dirty="0">
                          <a:solidFill>
                            <a:srgbClr val="000000"/>
                          </a:solidFill>
                          <a:effectLst/>
                        </a:rPr>
                        <a:t>When No Data Print report</a:t>
                      </a:r>
                      <a:r>
                        <a:rPr lang="en-US" dirty="0">
                          <a:solidFill>
                            <a:srgbClr val="000000"/>
                          </a:solidFill>
                          <a:effectLst/>
                        </a:rPr>
                        <a:t> property is set to </a:t>
                      </a:r>
                      <a:r>
                        <a:rPr lang="en-US" i="1" dirty="0">
                          <a:solidFill>
                            <a:srgbClr val="000000"/>
                          </a:solidFill>
                          <a:effectLst/>
                        </a:rPr>
                        <a:t>No Data</a:t>
                      </a:r>
                      <a:r>
                        <a:rPr lang="en-US" dirty="0">
                          <a:solidFill>
                            <a:srgbClr val="000000"/>
                          </a:solidFill>
                          <a:effectLst/>
                        </a:rPr>
                        <a:t> Section. If the &lt;</a:t>
                      </a:r>
                      <a:r>
                        <a:rPr lang="en-US" dirty="0" err="1">
                          <a:solidFill>
                            <a:srgbClr val="000000"/>
                          </a:solidFill>
                          <a:effectLst/>
                        </a:rPr>
                        <a:t>noData</a:t>
                      </a:r>
                      <a:r>
                        <a:rPr lang="en-US" dirty="0">
                          <a:solidFill>
                            <a:srgbClr val="000000"/>
                          </a:solidFill>
                          <a:effectLst/>
                        </a:rPr>
                        <a:t>&gt; section is defined in the report template, and if the data source is empty, then the &lt;</a:t>
                      </a:r>
                      <a:r>
                        <a:rPr lang="en-US" dirty="0" err="1">
                          <a:solidFill>
                            <a:srgbClr val="000000"/>
                          </a:solidFill>
                          <a:effectLst/>
                        </a:rPr>
                        <a:t>noData</a:t>
                      </a:r>
                      <a:r>
                        <a:rPr lang="en-US" dirty="0">
                          <a:solidFill>
                            <a:srgbClr val="000000"/>
                          </a:solidFill>
                          <a:effectLst/>
                        </a:rPr>
                        <a:t>&gt; section will be the only one taken into account at fill time, and its content will produce the report output.</a:t>
                      </a:r>
                    </a:p>
                  </a:txBody>
                  <a:tcPr marL="76200" marR="76200" marT="76200" marB="76200"/>
                </a:tc>
                <a:extLst>
                  <a:ext uri="{0D108BD9-81ED-4DB2-BD59-A6C34878D82A}">
                    <a16:rowId xmlns:a16="http://schemas.microsoft.com/office/drawing/2014/main" val="3692862261"/>
                  </a:ext>
                </a:extLst>
              </a:tr>
              <a:tr h="1814456">
                <a:tc>
                  <a:txBody>
                    <a:bodyPr/>
                    <a:lstStyle/>
                    <a:p>
                      <a:pPr fontAlgn="t"/>
                      <a:r>
                        <a:rPr lang="en-US" dirty="0">
                          <a:effectLst/>
                        </a:rPr>
                        <a:t>12</a:t>
                      </a:r>
                    </a:p>
                  </a:txBody>
                  <a:tcPr marL="76200" marR="76200" marT="76200" marB="76200"/>
                </a:tc>
                <a:tc>
                  <a:txBody>
                    <a:bodyPr/>
                    <a:lstStyle/>
                    <a:p>
                      <a:pPr algn="just" fontAlgn="t"/>
                      <a:r>
                        <a:rPr lang="en-US" b="1" dirty="0">
                          <a:solidFill>
                            <a:srgbClr val="000000"/>
                          </a:solidFill>
                          <a:effectLst/>
                        </a:rPr>
                        <a:t>Background</a:t>
                      </a:r>
                      <a:endParaRPr lang="en-US" dirty="0">
                        <a:solidFill>
                          <a:srgbClr val="000000"/>
                        </a:solidFill>
                        <a:effectLst/>
                      </a:endParaRPr>
                    </a:p>
                    <a:p>
                      <a:pPr algn="just" fontAlgn="t"/>
                      <a:r>
                        <a:rPr lang="en-US" dirty="0">
                          <a:solidFill>
                            <a:srgbClr val="000000"/>
                          </a:solidFill>
                          <a:effectLst/>
                        </a:rPr>
                        <a:t>The background section is displayed on every page and cannot overflow to the next page. Elements placed on this section are evaluated at page initialization time and are displayed in the background. All other page objects are displayed on top of the background objects. This section is useful for creating page watermarks.</a:t>
                      </a:r>
                    </a:p>
                  </a:txBody>
                  <a:tcPr marL="76200" marR="76200" marT="76200" marB="76200"/>
                </a:tc>
                <a:extLst>
                  <a:ext uri="{0D108BD9-81ED-4DB2-BD59-A6C34878D82A}">
                    <a16:rowId xmlns:a16="http://schemas.microsoft.com/office/drawing/2014/main" val="3078677058"/>
                  </a:ext>
                </a:extLst>
              </a:tr>
            </a:tbl>
          </a:graphicData>
        </a:graphic>
      </p:graphicFrame>
    </p:spTree>
    <p:extLst>
      <p:ext uri="{BB962C8B-B14F-4D97-AF65-F5344CB8AC3E}">
        <p14:creationId xmlns:p14="http://schemas.microsoft.com/office/powerpoint/2010/main" val="38440306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4352</TotalTime>
  <Words>1939</Words>
  <Application>Microsoft Office PowerPoint</Application>
  <PresentationFormat>On-screen Show (4:3)</PresentationFormat>
  <Paragraphs>324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Menlo</vt:lpstr>
      <vt:lpstr>Wingdings</vt:lpstr>
      <vt:lpstr>Office 佈景主題</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 Section</vt:lpstr>
      <vt:lpstr>15.1 jasper_report_template.jrxml</vt:lpstr>
      <vt:lpstr>15.1 jasper_report_template.jrxml</vt:lpstr>
      <vt:lpstr>15.2 JasperReportFill.java</vt:lpstr>
      <vt:lpstr>15.2 JasperReportFill.java</vt:lpstr>
      <vt:lpstr>15.3 buildSection.xml</vt:lpstr>
      <vt:lpstr>15.3 buildSection.xml</vt:lpstr>
      <vt:lpstr>15.4 exe_Section.bat</vt:lpstr>
      <vt:lpstr>15.4 exe_Section.bat</vt:lpstr>
      <vt:lpstr>15.5 Run exe_Section.bat</vt:lpstr>
      <vt:lpstr>15.5 Run exe_Section.bat</vt:lpstr>
      <vt:lpstr>15.5 Run exe_Section.bat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1506</cp:revision>
  <dcterms:created xsi:type="dcterms:W3CDTF">2018-09-28T16:40:41Z</dcterms:created>
  <dcterms:modified xsi:type="dcterms:W3CDTF">2018-12-25T17:20:18Z</dcterms:modified>
</cp:coreProperties>
</file>