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90" r:id="rId4"/>
    <p:sldId id="323" r:id="rId5"/>
    <p:sldId id="325" r:id="rId6"/>
    <p:sldId id="324" r:id="rId7"/>
    <p:sldId id="326" r:id="rId8"/>
    <p:sldId id="321" r:id="rId9"/>
    <p:sldId id="322" r:id="rId10"/>
    <p:sldId id="327" r:id="rId11"/>
    <p:sldId id="328" r:id="rId12"/>
    <p:sldId id="329" r:id="rId13"/>
    <p:sldId id="330" r:id="rId14"/>
    <p:sldId id="331" r:id="rId15"/>
    <p:sldId id="332" r:id="rId16"/>
    <p:sldId id="333" r:id="rId17"/>
    <p:sldId id="334" r:id="rId18"/>
    <p:sldId id="335"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1" d="100"/>
          <a:sy n="91" d="100"/>
        </p:scale>
        <p:origin x="14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jasper_reports/jasper_report_design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 Group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16.2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84626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16.2 JasperReportFill.java</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032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JaperReportFill.java:</a:t>
            </a:r>
          </a:p>
          <a:p>
            <a:pPr marL="342900" indent="-342900" algn="l">
              <a:buClr>
                <a:srgbClr val="0070C0"/>
              </a:buClr>
              <a:buSzPct val="80000"/>
              <a:buFont typeface="Wingdings" pitchFamily="2" charset="2"/>
              <a:buChar char="u"/>
            </a:pPr>
            <a:r>
              <a:rPr lang="en-US" sz="1800" dirty="0">
                <a:solidFill>
                  <a:schemeClr val="tx1"/>
                </a:solidFill>
              </a:rPr>
              <a:t>In folder C:\tools\jasperreports-5.0.1\test\src\com\tutorialspoint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CCA61701-B224-41D8-8A71-F639A3720D69}"/>
              </a:ext>
            </a:extLst>
          </p:cNvPr>
          <p:cNvPicPr>
            <a:picLocks noChangeAspect="1"/>
          </p:cNvPicPr>
          <p:nvPr/>
        </p:nvPicPr>
        <p:blipFill>
          <a:blip r:embed="rId2"/>
          <a:stretch>
            <a:fillRect/>
          </a:stretch>
        </p:blipFill>
        <p:spPr>
          <a:xfrm>
            <a:off x="1763688" y="2132856"/>
            <a:ext cx="5273094" cy="4312318"/>
          </a:xfrm>
          <a:prstGeom prst="rect">
            <a:avLst/>
          </a:prstGeom>
          <a:ln>
            <a:solidFill>
              <a:srgbClr val="C00000"/>
            </a:solidFill>
          </a:ln>
        </p:spPr>
      </p:pic>
    </p:spTree>
    <p:extLst>
      <p:ext uri="{BB962C8B-B14F-4D97-AF65-F5344CB8AC3E}">
        <p14:creationId xmlns:p14="http://schemas.microsoft.com/office/powerpoint/2010/main" val="91308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16.3 buildGroup.xml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08727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16.3 buildGroup.xml</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5013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buildGroup.xml:</a:t>
            </a:r>
          </a:p>
          <a:p>
            <a:pPr marL="342900" indent="-342900" algn="l">
              <a:buClr>
                <a:srgbClr val="0070C0"/>
              </a:buClr>
              <a:buSzPct val="80000"/>
              <a:buFont typeface="Wingdings" pitchFamily="2" charset="2"/>
              <a:buChar char="u"/>
            </a:pPr>
            <a:r>
              <a:rPr lang="en-US" sz="1800" dirty="0">
                <a:solidFill>
                  <a:schemeClr val="tx1"/>
                </a:solidFill>
              </a:rPr>
              <a:t>Write buildGroup.xml (No change in content) and saved under directory C:\tools\jasperreports-5.0.1\test.</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up from the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buildGroup.xml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807A81B6-7988-498D-9BE9-5013C03DE46D}"/>
              </a:ext>
            </a:extLst>
          </p:cNvPr>
          <p:cNvPicPr>
            <a:picLocks noChangeAspect="1"/>
          </p:cNvPicPr>
          <p:nvPr/>
        </p:nvPicPr>
        <p:blipFill>
          <a:blip r:embed="rId3"/>
          <a:stretch>
            <a:fillRect/>
          </a:stretch>
        </p:blipFill>
        <p:spPr>
          <a:xfrm>
            <a:off x="1925960" y="2919908"/>
            <a:ext cx="5292080" cy="3840688"/>
          </a:xfrm>
          <a:prstGeom prst="rect">
            <a:avLst/>
          </a:prstGeom>
          <a:ln>
            <a:solidFill>
              <a:srgbClr val="C00000"/>
            </a:solidFill>
          </a:ln>
        </p:spPr>
      </p:pic>
    </p:spTree>
    <p:extLst>
      <p:ext uri="{BB962C8B-B14F-4D97-AF65-F5344CB8AC3E}">
        <p14:creationId xmlns:p14="http://schemas.microsoft.com/office/powerpoint/2010/main" val="248816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16.4 exe_Group.bat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68245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16.4 exe_Group.bat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exe_Group.bat:</a:t>
            </a:r>
          </a:p>
          <a:p>
            <a:pPr marL="342900" indent="-342900" algn="l">
              <a:buClr>
                <a:srgbClr val="0070C0"/>
              </a:buClr>
              <a:buSzPct val="80000"/>
              <a:buFont typeface="Wingdings" pitchFamily="2" charset="2"/>
              <a:buChar char="u"/>
            </a:pPr>
            <a:r>
              <a:rPr lang="en-US" sz="1800" dirty="0">
                <a:solidFill>
                  <a:schemeClr val="tx1"/>
                </a:solidFill>
              </a:rPr>
              <a:t>ant -f buildGroup.xml -</a:t>
            </a:r>
            <a:r>
              <a:rPr lang="en-US" sz="1800" dirty="0" err="1">
                <a:solidFill>
                  <a:schemeClr val="tx1"/>
                </a:solidFill>
              </a:rPr>
              <a:t>Dmain</a:t>
            </a:r>
            <a:r>
              <a:rPr lang="en-US" sz="1800" dirty="0">
                <a:solidFill>
                  <a:schemeClr val="tx1"/>
                </a:solidFill>
              </a:rPr>
              <a:t>-class=</a:t>
            </a:r>
            <a:r>
              <a:rPr lang="en-US" sz="1800" dirty="0" err="1">
                <a:solidFill>
                  <a:schemeClr val="tx1"/>
                </a:solidFill>
              </a:rPr>
              <a:t>com.tutorialspoint.JasperReportFill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942DD9DD-3773-4953-8001-1A084E86EBB7}"/>
              </a:ext>
            </a:extLst>
          </p:cNvPr>
          <p:cNvPicPr>
            <a:picLocks noChangeAspect="1"/>
          </p:cNvPicPr>
          <p:nvPr/>
        </p:nvPicPr>
        <p:blipFill>
          <a:blip r:embed="rId2"/>
          <a:stretch>
            <a:fillRect/>
          </a:stretch>
        </p:blipFill>
        <p:spPr>
          <a:xfrm>
            <a:off x="1763688" y="2123740"/>
            <a:ext cx="5279733" cy="4310922"/>
          </a:xfrm>
          <a:prstGeom prst="rect">
            <a:avLst/>
          </a:prstGeom>
          <a:ln>
            <a:solidFill>
              <a:srgbClr val="C00000"/>
            </a:solidFill>
          </a:ln>
        </p:spPr>
      </p:pic>
    </p:spTree>
    <p:extLst>
      <p:ext uri="{BB962C8B-B14F-4D97-AF65-F5344CB8AC3E}">
        <p14:creationId xmlns:p14="http://schemas.microsoft.com/office/powerpoint/2010/main" val="208007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16.5 Run exe_Group.bat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56722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16.5 Run exe_Group.bat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exe_Group.bat: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8AC1502C-1E85-4477-AE24-DBD07476BB7D}"/>
              </a:ext>
            </a:extLst>
          </p:cNvPr>
          <p:cNvPicPr>
            <a:picLocks noChangeAspect="1"/>
          </p:cNvPicPr>
          <p:nvPr/>
        </p:nvPicPr>
        <p:blipFill>
          <a:blip r:embed="rId2"/>
          <a:stretch>
            <a:fillRect/>
          </a:stretch>
        </p:blipFill>
        <p:spPr>
          <a:xfrm>
            <a:off x="899592" y="1849795"/>
            <a:ext cx="7559824" cy="3930491"/>
          </a:xfrm>
          <a:prstGeom prst="rect">
            <a:avLst/>
          </a:prstGeom>
          <a:ln>
            <a:solidFill>
              <a:srgbClr val="C00000"/>
            </a:solidFill>
          </a:ln>
        </p:spPr>
      </p:pic>
    </p:spTree>
    <p:extLst>
      <p:ext uri="{BB962C8B-B14F-4D97-AF65-F5344CB8AC3E}">
        <p14:creationId xmlns:p14="http://schemas.microsoft.com/office/powerpoint/2010/main" val="3387299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16.5 Run exe_Group.bat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 Jasper Report:</a:t>
            </a:r>
          </a:p>
          <a:p>
            <a:pPr marL="342900" indent="-342900" algn="l">
              <a:buClr>
                <a:srgbClr val="0070C0"/>
              </a:buClr>
              <a:buSzPct val="80000"/>
              <a:buFont typeface="Wingdings" pitchFamily="2" charset="2"/>
              <a:buChar char="u"/>
            </a:pPr>
            <a:r>
              <a:rPr lang="en-US" sz="1800" dirty="0">
                <a:solidFill>
                  <a:schemeClr val="tx1"/>
                </a:solidFill>
              </a:rPr>
              <a:t>Each country is grouped. </a:t>
            </a:r>
          </a:p>
          <a:p>
            <a:pPr marL="342900" indent="-342900" algn="l">
              <a:buClr>
                <a:srgbClr val="0070C0"/>
              </a:buClr>
              <a:buSzPct val="80000"/>
              <a:buFont typeface="Wingdings" pitchFamily="2" charset="2"/>
              <a:buChar char="u"/>
            </a:pPr>
            <a:r>
              <a:rPr lang="en-US" sz="1800" dirty="0">
                <a:solidFill>
                  <a:schemeClr val="tx1"/>
                </a:solidFill>
              </a:rPr>
              <a:t>The count of occurrence of each country is displayed at the footer of each group.</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6EDA8389-5872-46A3-A38E-98C977E96FD2}"/>
              </a:ext>
            </a:extLst>
          </p:cNvPr>
          <p:cNvPicPr>
            <a:picLocks noChangeAspect="1"/>
          </p:cNvPicPr>
          <p:nvPr/>
        </p:nvPicPr>
        <p:blipFill>
          <a:blip r:embed="rId2"/>
          <a:stretch>
            <a:fillRect/>
          </a:stretch>
        </p:blipFill>
        <p:spPr>
          <a:xfrm>
            <a:off x="1745940" y="2526327"/>
            <a:ext cx="5652120" cy="4147558"/>
          </a:xfrm>
          <a:prstGeom prst="rect">
            <a:avLst/>
          </a:prstGeom>
          <a:ln>
            <a:solidFill>
              <a:srgbClr val="C00000"/>
            </a:solidFill>
          </a:ln>
        </p:spPr>
      </p:pic>
    </p:spTree>
    <p:extLst>
      <p:ext uri="{BB962C8B-B14F-4D97-AF65-F5344CB8AC3E}">
        <p14:creationId xmlns:p14="http://schemas.microsoft.com/office/powerpoint/2010/main" val="203228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 Group</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a:t>
            </a:r>
            <a:r>
              <a:rPr lang="en-US" sz="1800">
                <a:solidFill>
                  <a:schemeClr val="tx1"/>
                </a:solidFill>
              </a:rPr>
              <a:t>the Group </a:t>
            </a:r>
            <a:r>
              <a:rPr lang="en-US" sz="1800" dirty="0">
                <a:solidFill>
                  <a:schemeClr val="tx1"/>
                </a:solidFill>
              </a:rPr>
              <a:t>in Design Phase.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323528" y="2626097"/>
            <a:ext cx="3591209"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 Group</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Group:</a:t>
            </a:r>
          </a:p>
          <a:p>
            <a:pPr marL="342900" indent="-342900" algn="l">
              <a:buClr>
                <a:srgbClr val="0070C0"/>
              </a:buClr>
              <a:buSzPct val="80000"/>
              <a:buFont typeface="Wingdings" pitchFamily="2" charset="2"/>
              <a:buChar char="u"/>
            </a:pPr>
            <a:r>
              <a:rPr lang="en-US" sz="1800" b="1" dirty="0">
                <a:solidFill>
                  <a:schemeClr val="tx1"/>
                </a:solidFill>
              </a:rPr>
              <a:t>Groups in JasperReports help to organize data on report in a logical manner. </a:t>
            </a:r>
          </a:p>
          <a:p>
            <a:pPr marL="342900" indent="-342900" algn="l">
              <a:buClr>
                <a:srgbClr val="0070C0"/>
              </a:buClr>
              <a:buSzPct val="80000"/>
              <a:buFont typeface="Wingdings" pitchFamily="2" charset="2"/>
              <a:buChar char="u"/>
            </a:pPr>
            <a:r>
              <a:rPr lang="en-US" sz="1800" dirty="0">
                <a:solidFill>
                  <a:schemeClr val="tx1"/>
                </a:solidFill>
              </a:rPr>
              <a:t>A report group represents a sequence of consecutive records in the data source, which have something in common, such as the value of a certain report fields. </a:t>
            </a:r>
          </a:p>
          <a:p>
            <a:pPr marL="342900" indent="-342900" algn="l">
              <a:buClr>
                <a:srgbClr val="0070C0"/>
              </a:buClr>
              <a:buSzPct val="80000"/>
              <a:buFont typeface="Wingdings" pitchFamily="2" charset="2"/>
              <a:buChar char="u"/>
            </a:pPr>
            <a:r>
              <a:rPr lang="en-US" sz="1800" dirty="0">
                <a:solidFill>
                  <a:schemeClr val="tx1"/>
                </a:solidFill>
              </a:rPr>
              <a:t>A report group is defined by the &lt;group&gt; element. A report can have any number of groups. Once declared, groups can be referred throughout the report.</a:t>
            </a:r>
          </a:p>
          <a:p>
            <a:pPr marL="342900" indent="-342900" algn="l">
              <a:buClr>
                <a:srgbClr val="0070C0"/>
              </a:buClr>
              <a:buSzPct val="80000"/>
              <a:buFont typeface="Wingdings" pitchFamily="2" charset="2"/>
              <a:buChar char="u"/>
            </a:pPr>
            <a:r>
              <a:rPr lang="en-US" sz="1800" dirty="0">
                <a:solidFill>
                  <a:schemeClr val="tx1"/>
                </a:solidFill>
              </a:rPr>
              <a:t>A report group has three elements −</a:t>
            </a:r>
          </a:p>
          <a:p>
            <a:pPr marL="800100" lvl="1" indent="-342900" algn="l">
              <a:buClr>
                <a:srgbClr val="0070C0"/>
              </a:buClr>
              <a:buSzPct val="80000"/>
              <a:buFont typeface="Wingdings" pitchFamily="2" charset="2"/>
              <a:buChar char="u"/>
            </a:pPr>
            <a:r>
              <a:rPr lang="en-US" sz="1800" i="1" dirty="0">
                <a:solidFill>
                  <a:schemeClr val="tx1"/>
                </a:solidFill>
              </a:rPr>
              <a:t>Group expression</a:t>
            </a:r>
            <a:r>
              <a:rPr lang="en-US" sz="1800" dirty="0">
                <a:solidFill>
                  <a:schemeClr val="tx1"/>
                </a:solidFill>
              </a:rPr>
              <a:t> − This indicates the data that must change to start a new data group.</a:t>
            </a:r>
          </a:p>
          <a:p>
            <a:pPr marL="800100" lvl="1" indent="-342900" algn="l">
              <a:buClr>
                <a:srgbClr val="0070C0"/>
              </a:buClr>
              <a:buSzPct val="80000"/>
              <a:buFont typeface="Wingdings" pitchFamily="2" charset="2"/>
              <a:buChar char="u"/>
            </a:pPr>
            <a:r>
              <a:rPr lang="en-US" sz="1800" i="1" dirty="0">
                <a:solidFill>
                  <a:schemeClr val="tx1"/>
                </a:solidFill>
              </a:rPr>
              <a:t>Group header section</a:t>
            </a:r>
            <a:r>
              <a:rPr lang="en-US" sz="1800" dirty="0">
                <a:solidFill>
                  <a:schemeClr val="tx1"/>
                </a:solidFill>
              </a:rPr>
              <a:t> − Helps place label at the beginning of the grouped data.</a:t>
            </a:r>
          </a:p>
          <a:p>
            <a:pPr marL="800100" lvl="1" indent="-342900" algn="l">
              <a:buClr>
                <a:srgbClr val="0070C0"/>
              </a:buClr>
              <a:buSzPct val="80000"/>
              <a:buFont typeface="Wingdings" pitchFamily="2" charset="2"/>
              <a:buChar char="u"/>
            </a:pPr>
            <a:r>
              <a:rPr lang="en-US" sz="1800" i="1" dirty="0">
                <a:solidFill>
                  <a:schemeClr val="tx1"/>
                </a:solidFill>
              </a:rPr>
              <a:t>Group footer section</a:t>
            </a:r>
            <a:r>
              <a:rPr lang="en-US" sz="1800" dirty="0">
                <a:solidFill>
                  <a:schemeClr val="tx1"/>
                </a:solidFill>
              </a:rPr>
              <a:t> − Helps place label at the end of the grouped data.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 Group</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During the iteration through the data source at report-filling time if the value of the group expression changes, a group rupture occurs and the corresponding &lt;</a:t>
            </a:r>
            <a:r>
              <a:rPr lang="en-US" sz="1800" dirty="0" err="1">
                <a:solidFill>
                  <a:schemeClr val="tx1"/>
                </a:solidFill>
              </a:rPr>
              <a:t>groupFooter</a:t>
            </a:r>
            <a:r>
              <a:rPr lang="en-US" sz="1800" dirty="0">
                <a:solidFill>
                  <a:schemeClr val="tx1"/>
                </a:solidFill>
              </a:rPr>
              <a:t>&gt; and &lt;</a:t>
            </a:r>
            <a:r>
              <a:rPr lang="en-US" sz="1800" dirty="0" err="1">
                <a:solidFill>
                  <a:schemeClr val="tx1"/>
                </a:solidFill>
              </a:rPr>
              <a:t>groupHeader</a:t>
            </a:r>
            <a:r>
              <a:rPr lang="en-US" sz="1800" dirty="0">
                <a:solidFill>
                  <a:schemeClr val="tx1"/>
                </a:solidFill>
              </a:rPr>
              <a:t>&gt; sections are inserted in the resulting document.</a:t>
            </a:r>
          </a:p>
          <a:p>
            <a:pPr marL="342900" indent="-342900" algn="l">
              <a:buClr>
                <a:srgbClr val="0070C0"/>
              </a:buClr>
              <a:buSzPct val="80000"/>
              <a:buFont typeface="Wingdings" pitchFamily="2" charset="2"/>
              <a:buChar char="u"/>
            </a:pPr>
            <a:r>
              <a:rPr lang="en-US" sz="1800" dirty="0">
                <a:solidFill>
                  <a:schemeClr val="tx1"/>
                </a:solidFill>
              </a:rPr>
              <a:t>Report group mechanism does not perform any sorting on the data supplied by the data source. Data grouping works as expected only when the records in the data source are already ordered according to the group expressions used in the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58131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 Group</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2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Group Attributes</a:t>
            </a:r>
          </a:p>
          <a:p>
            <a:pPr marL="342900" indent="-342900" algn="l">
              <a:buClr>
                <a:srgbClr val="0070C0"/>
              </a:buClr>
              <a:buSzPct val="80000"/>
              <a:buFont typeface="Wingdings" pitchFamily="2" charset="2"/>
              <a:buChar char="u"/>
            </a:pPr>
            <a:r>
              <a:rPr lang="en-US" sz="1800" dirty="0">
                <a:solidFill>
                  <a:schemeClr val="tx1"/>
                </a:solidFill>
              </a:rPr>
              <a:t>The &lt;group&gt; element contains attributes that allow us to control how grouped data is laid out. The attributes are summarized in table below (1)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7" name="Table 6">
            <a:extLst>
              <a:ext uri="{FF2B5EF4-FFF2-40B4-BE49-F238E27FC236}">
                <a16:creationId xmlns:a16="http://schemas.microsoft.com/office/drawing/2014/main" id="{8F294267-5871-4E0C-8CBE-2528B7560C27}"/>
              </a:ext>
            </a:extLst>
          </p:cNvPr>
          <p:cNvGraphicFramePr>
            <a:graphicFrameLocks noGrp="1"/>
          </p:cNvGraphicFramePr>
          <p:nvPr>
            <p:extLst>
              <p:ext uri="{D42A27DB-BD31-4B8C-83A1-F6EECF244321}">
                <p14:modId xmlns:p14="http://schemas.microsoft.com/office/powerpoint/2010/main" val="2565517186"/>
              </p:ext>
            </p:extLst>
          </p:nvPr>
        </p:nvGraphicFramePr>
        <p:xfrm>
          <a:off x="478935" y="2486905"/>
          <a:ext cx="8372089" cy="3933512"/>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856429813"/>
                    </a:ext>
                  </a:extLst>
                </a:gridCol>
                <a:gridCol w="7641839">
                  <a:extLst>
                    <a:ext uri="{9D8B030D-6E8A-4147-A177-3AD203B41FA5}">
                      <a16:colId xmlns:a16="http://schemas.microsoft.com/office/drawing/2014/main" val="751617158"/>
                    </a:ext>
                  </a:extLst>
                </a:gridCol>
              </a:tblGrid>
              <a:tr h="431563">
                <a:tc>
                  <a:txBody>
                    <a:bodyPr/>
                    <a:lstStyle/>
                    <a:p>
                      <a:pPr algn="l" fontAlgn="t"/>
                      <a:r>
                        <a:rPr lang="en-US" dirty="0">
                          <a:effectLst/>
                        </a:rPr>
                        <a:t>S. NO</a:t>
                      </a:r>
                    </a:p>
                  </a:txBody>
                  <a:tcPr marL="76200" marR="76200" marT="76200" marB="76200"/>
                </a:tc>
                <a:tc>
                  <a:txBody>
                    <a:bodyPr/>
                    <a:lstStyle/>
                    <a:p>
                      <a:pPr algn="ctr" fontAlgn="t"/>
                      <a:r>
                        <a:rPr lang="en-US" dirty="0">
                          <a:effectLst/>
                        </a:rPr>
                        <a:t>Attribute and Description</a:t>
                      </a:r>
                    </a:p>
                  </a:txBody>
                  <a:tcPr marL="76200" marR="76200" marT="76200" marB="76200"/>
                </a:tc>
                <a:extLst>
                  <a:ext uri="{0D108BD9-81ED-4DB2-BD59-A6C34878D82A}">
                    <a16:rowId xmlns:a16="http://schemas.microsoft.com/office/drawing/2014/main" val="1044343932"/>
                  </a:ext>
                </a:extLst>
              </a:tr>
              <a:tr h="1551229">
                <a:tc>
                  <a:txBody>
                    <a:bodyPr/>
                    <a:lstStyle/>
                    <a:p>
                      <a:pPr fontAlgn="t"/>
                      <a:r>
                        <a:rPr lang="en-US">
                          <a:effectLst/>
                        </a:rPr>
                        <a:t>1</a:t>
                      </a:r>
                    </a:p>
                  </a:txBody>
                  <a:tcPr marL="76200" marR="76200" marT="76200" marB="76200"/>
                </a:tc>
                <a:tc>
                  <a:txBody>
                    <a:bodyPr/>
                    <a:lstStyle/>
                    <a:p>
                      <a:pPr algn="just" fontAlgn="t"/>
                      <a:r>
                        <a:rPr lang="en-US" b="1">
                          <a:solidFill>
                            <a:srgbClr val="000000"/>
                          </a:solidFill>
                          <a:effectLst/>
                        </a:rPr>
                        <a:t>name</a:t>
                      </a:r>
                      <a:endParaRPr lang="en-US">
                        <a:solidFill>
                          <a:srgbClr val="000000"/>
                        </a:solidFill>
                        <a:effectLst/>
                      </a:endParaRPr>
                    </a:p>
                    <a:p>
                      <a:pPr algn="just" fontAlgn="t"/>
                      <a:r>
                        <a:rPr lang="en-US">
                          <a:solidFill>
                            <a:srgbClr val="000000"/>
                          </a:solidFill>
                          <a:effectLst/>
                        </a:rPr>
                        <a:t>This is mandatory. It references the group in report expressions by name. It follows the same naming conventions that we mentioned for the report parameters, fields, and report variables. It can be used in other JRXML attributes when you want to refer a particular report group.</a:t>
                      </a:r>
                    </a:p>
                  </a:txBody>
                  <a:tcPr marL="76200" marR="76200" marT="76200" marB="76200"/>
                </a:tc>
                <a:extLst>
                  <a:ext uri="{0D108BD9-81ED-4DB2-BD59-A6C34878D82A}">
                    <a16:rowId xmlns:a16="http://schemas.microsoft.com/office/drawing/2014/main" val="3233656726"/>
                  </a:ext>
                </a:extLst>
              </a:tr>
              <a:tr h="936104">
                <a:tc>
                  <a:txBody>
                    <a:bodyPr/>
                    <a:lstStyle/>
                    <a:p>
                      <a:pPr fontAlgn="t"/>
                      <a:r>
                        <a:rPr lang="en-US">
                          <a:effectLst/>
                        </a:rPr>
                        <a:t>2</a:t>
                      </a:r>
                    </a:p>
                  </a:txBody>
                  <a:tcPr marL="76200" marR="76200" marT="76200" marB="76200"/>
                </a:tc>
                <a:tc>
                  <a:txBody>
                    <a:bodyPr/>
                    <a:lstStyle/>
                    <a:p>
                      <a:pPr algn="just" fontAlgn="t"/>
                      <a:r>
                        <a:rPr lang="en-US" b="1" dirty="0" err="1">
                          <a:solidFill>
                            <a:srgbClr val="000000"/>
                          </a:solidFill>
                          <a:effectLst/>
                        </a:rPr>
                        <a:t>isStartNewColumn</a:t>
                      </a:r>
                      <a:endParaRPr lang="en-US" dirty="0">
                        <a:solidFill>
                          <a:srgbClr val="000000"/>
                        </a:solidFill>
                        <a:effectLst/>
                      </a:endParaRPr>
                    </a:p>
                    <a:p>
                      <a:pPr algn="just" fontAlgn="t"/>
                      <a:r>
                        <a:rPr lang="en-US" dirty="0">
                          <a:solidFill>
                            <a:srgbClr val="000000"/>
                          </a:solidFill>
                          <a:effectLst/>
                        </a:rPr>
                        <a:t>When set to </a:t>
                      </a:r>
                      <a:r>
                        <a:rPr lang="en-US" i="1" dirty="0">
                          <a:solidFill>
                            <a:srgbClr val="000000"/>
                          </a:solidFill>
                          <a:effectLst/>
                        </a:rPr>
                        <a:t>true</a:t>
                      </a:r>
                      <a:r>
                        <a:rPr lang="en-US" dirty="0">
                          <a:solidFill>
                            <a:srgbClr val="000000"/>
                          </a:solidFill>
                          <a:effectLst/>
                        </a:rPr>
                        <a:t>, each data group will begin on a new column. Default value is </a:t>
                      </a:r>
                      <a:r>
                        <a:rPr lang="en-US" i="1" dirty="0">
                          <a:solidFill>
                            <a:srgbClr val="000000"/>
                          </a:solidFill>
                          <a:effectLst/>
                        </a:rPr>
                        <a:t>false</a:t>
                      </a:r>
                      <a:r>
                        <a:rPr lang="en-US" dirty="0">
                          <a:solidFill>
                            <a:srgbClr val="000000"/>
                          </a:solidFill>
                          <a:effectLst/>
                        </a:rPr>
                        <a:t>.</a:t>
                      </a:r>
                    </a:p>
                  </a:txBody>
                  <a:tcPr marL="76200" marR="76200" marT="76200" marB="76200"/>
                </a:tc>
                <a:extLst>
                  <a:ext uri="{0D108BD9-81ED-4DB2-BD59-A6C34878D82A}">
                    <a16:rowId xmlns:a16="http://schemas.microsoft.com/office/drawing/2014/main" val="134223548"/>
                  </a:ext>
                </a:extLst>
              </a:tr>
              <a:tr h="936104">
                <a:tc>
                  <a:txBody>
                    <a:bodyPr/>
                    <a:lstStyle/>
                    <a:p>
                      <a:pPr fontAlgn="t"/>
                      <a:r>
                        <a:rPr lang="en-US" dirty="0">
                          <a:effectLst/>
                        </a:rPr>
                        <a:t>3</a:t>
                      </a:r>
                    </a:p>
                  </a:txBody>
                  <a:tcPr marL="76200" marR="76200" marT="76200" marB="76200"/>
                </a:tc>
                <a:tc>
                  <a:txBody>
                    <a:bodyPr/>
                    <a:lstStyle/>
                    <a:p>
                      <a:pPr algn="just" fontAlgn="t"/>
                      <a:r>
                        <a:rPr lang="en-US" b="1" dirty="0" err="1">
                          <a:solidFill>
                            <a:srgbClr val="000000"/>
                          </a:solidFill>
                          <a:effectLst/>
                        </a:rPr>
                        <a:t>isStartNewPage</a:t>
                      </a:r>
                      <a:endParaRPr lang="en-US" dirty="0">
                        <a:solidFill>
                          <a:srgbClr val="000000"/>
                        </a:solidFill>
                        <a:effectLst/>
                      </a:endParaRPr>
                    </a:p>
                    <a:p>
                      <a:pPr algn="just" fontAlgn="t"/>
                      <a:r>
                        <a:rPr lang="en-US" dirty="0">
                          <a:solidFill>
                            <a:srgbClr val="000000"/>
                          </a:solidFill>
                          <a:effectLst/>
                        </a:rPr>
                        <a:t>When set to </a:t>
                      </a:r>
                      <a:r>
                        <a:rPr lang="en-US" i="1" dirty="0">
                          <a:solidFill>
                            <a:srgbClr val="000000"/>
                          </a:solidFill>
                          <a:effectLst/>
                        </a:rPr>
                        <a:t>true</a:t>
                      </a:r>
                      <a:r>
                        <a:rPr lang="en-US" dirty="0">
                          <a:solidFill>
                            <a:srgbClr val="000000"/>
                          </a:solidFill>
                          <a:effectLst/>
                        </a:rPr>
                        <a:t>, each data group will begin on a new page. Default value is </a:t>
                      </a:r>
                      <a:r>
                        <a:rPr lang="en-US" i="1" dirty="0">
                          <a:solidFill>
                            <a:srgbClr val="000000"/>
                          </a:solidFill>
                          <a:effectLst/>
                        </a:rPr>
                        <a:t>false</a:t>
                      </a:r>
                      <a:r>
                        <a:rPr lang="en-US" dirty="0">
                          <a:solidFill>
                            <a:srgbClr val="000000"/>
                          </a:solidFill>
                          <a:effectLst/>
                        </a:rPr>
                        <a:t>.</a:t>
                      </a:r>
                    </a:p>
                  </a:txBody>
                  <a:tcPr marL="76200" marR="76200" marT="76200" marB="76200"/>
                </a:tc>
                <a:extLst>
                  <a:ext uri="{0D108BD9-81ED-4DB2-BD59-A6C34878D82A}">
                    <a16:rowId xmlns:a16="http://schemas.microsoft.com/office/drawing/2014/main" val="1366822562"/>
                  </a:ext>
                </a:extLst>
              </a:tr>
            </a:tbl>
          </a:graphicData>
        </a:graphic>
      </p:graphicFrame>
    </p:spTree>
    <p:extLst>
      <p:ext uri="{BB962C8B-B14F-4D97-AF65-F5344CB8AC3E}">
        <p14:creationId xmlns:p14="http://schemas.microsoft.com/office/powerpoint/2010/main" val="355189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 Group</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2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Group Attributes</a:t>
            </a:r>
          </a:p>
          <a:p>
            <a:pPr marL="342900" indent="-342900" algn="l">
              <a:buClr>
                <a:srgbClr val="0070C0"/>
              </a:buClr>
              <a:buSzPct val="80000"/>
              <a:buFont typeface="Wingdings" pitchFamily="2" charset="2"/>
              <a:buChar char="u"/>
            </a:pPr>
            <a:r>
              <a:rPr lang="en-US" sz="1800" dirty="0">
                <a:solidFill>
                  <a:schemeClr val="tx1"/>
                </a:solidFill>
              </a:rPr>
              <a:t>The &lt;group&gt; element contains attributes that allow us to control how grouped data is laid out. The attributes are summarized in table below (2)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7" name="Table 6">
            <a:extLst>
              <a:ext uri="{FF2B5EF4-FFF2-40B4-BE49-F238E27FC236}">
                <a16:creationId xmlns:a16="http://schemas.microsoft.com/office/drawing/2014/main" id="{8F294267-5871-4E0C-8CBE-2528B7560C27}"/>
              </a:ext>
            </a:extLst>
          </p:cNvPr>
          <p:cNvGraphicFramePr>
            <a:graphicFrameLocks noGrp="1"/>
          </p:cNvGraphicFramePr>
          <p:nvPr>
            <p:extLst>
              <p:ext uri="{D42A27DB-BD31-4B8C-83A1-F6EECF244321}">
                <p14:modId xmlns:p14="http://schemas.microsoft.com/office/powerpoint/2010/main" val="4261517845"/>
              </p:ext>
            </p:extLst>
          </p:nvPr>
        </p:nvGraphicFramePr>
        <p:xfrm>
          <a:off x="478935" y="2486905"/>
          <a:ext cx="8372089" cy="3631963"/>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856429813"/>
                    </a:ext>
                  </a:extLst>
                </a:gridCol>
                <a:gridCol w="7641839">
                  <a:extLst>
                    <a:ext uri="{9D8B030D-6E8A-4147-A177-3AD203B41FA5}">
                      <a16:colId xmlns:a16="http://schemas.microsoft.com/office/drawing/2014/main" val="751617158"/>
                    </a:ext>
                  </a:extLst>
                </a:gridCol>
              </a:tblGrid>
              <a:tr h="431563">
                <a:tc>
                  <a:txBody>
                    <a:bodyPr/>
                    <a:lstStyle/>
                    <a:p>
                      <a:pPr algn="l" fontAlgn="t"/>
                      <a:r>
                        <a:rPr lang="en-US" dirty="0">
                          <a:effectLst/>
                        </a:rPr>
                        <a:t>S. NO</a:t>
                      </a:r>
                    </a:p>
                  </a:txBody>
                  <a:tcPr marL="76200" marR="76200" marT="76200" marB="76200"/>
                </a:tc>
                <a:tc>
                  <a:txBody>
                    <a:bodyPr/>
                    <a:lstStyle/>
                    <a:p>
                      <a:pPr algn="ctr" fontAlgn="t"/>
                      <a:r>
                        <a:rPr lang="en-US" dirty="0">
                          <a:effectLst/>
                        </a:rPr>
                        <a:t>Attribute and Description</a:t>
                      </a:r>
                    </a:p>
                  </a:txBody>
                  <a:tcPr marL="76200" marR="76200" marT="76200" marB="76200"/>
                </a:tc>
                <a:extLst>
                  <a:ext uri="{0D108BD9-81ED-4DB2-BD59-A6C34878D82A}">
                    <a16:rowId xmlns:a16="http://schemas.microsoft.com/office/drawing/2014/main" val="1044343932"/>
                  </a:ext>
                </a:extLst>
              </a:tr>
              <a:tr h="903324">
                <a:tc>
                  <a:txBody>
                    <a:bodyPr/>
                    <a:lstStyle/>
                    <a:p>
                      <a:pPr fontAlgn="t"/>
                      <a:r>
                        <a:rPr lang="en-US" dirty="0">
                          <a:effectLst/>
                        </a:rPr>
                        <a:t>4</a:t>
                      </a:r>
                    </a:p>
                  </a:txBody>
                  <a:tcPr marL="76200" marR="76200" marT="76200" marB="76200"/>
                </a:tc>
                <a:tc>
                  <a:txBody>
                    <a:bodyPr/>
                    <a:lstStyle/>
                    <a:p>
                      <a:pPr algn="just" fontAlgn="t"/>
                      <a:r>
                        <a:rPr lang="en-US" b="1" dirty="0" err="1">
                          <a:solidFill>
                            <a:srgbClr val="000000"/>
                          </a:solidFill>
                          <a:effectLst/>
                        </a:rPr>
                        <a:t>isResetPageNumber</a:t>
                      </a:r>
                      <a:endParaRPr lang="en-US" dirty="0">
                        <a:solidFill>
                          <a:srgbClr val="000000"/>
                        </a:solidFill>
                        <a:effectLst/>
                      </a:endParaRPr>
                    </a:p>
                    <a:p>
                      <a:pPr algn="just" fontAlgn="t"/>
                      <a:r>
                        <a:rPr lang="en-US" dirty="0">
                          <a:solidFill>
                            <a:srgbClr val="000000"/>
                          </a:solidFill>
                          <a:effectLst/>
                        </a:rPr>
                        <a:t>When set to </a:t>
                      </a:r>
                      <a:r>
                        <a:rPr lang="en-US" i="1" dirty="0">
                          <a:solidFill>
                            <a:srgbClr val="000000"/>
                          </a:solidFill>
                          <a:effectLst/>
                        </a:rPr>
                        <a:t>true</a:t>
                      </a:r>
                      <a:r>
                        <a:rPr lang="en-US" dirty="0">
                          <a:solidFill>
                            <a:srgbClr val="000000"/>
                          </a:solidFill>
                          <a:effectLst/>
                        </a:rPr>
                        <a:t>, the report page number will be reset every time a new group starts. Default value is </a:t>
                      </a:r>
                      <a:r>
                        <a:rPr lang="en-US" i="1" dirty="0">
                          <a:solidFill>
                            <a:srgbClr val="000000"/>
                          </a:solidFill>
                          <a:effectLst/>
                        </a:rPr>
                        <a:t>false.</a:t>
                      </a:r>
                      <a:endParaRPr lang="en-US" dirty="0">
                        <a:solidFill>
                          <a:srgbClr val="000000"/>
                        </a:solidFill>
                        <a:effectLst/>
                      </a:endParaRPr>
                    </a:p>
                  </a:txBody>
                  <a:tcPr marL="76200" marR="76200" marT="76200" marB="76200"/>
                </a:tc>
                <a:extLst>
                  <a:ext uri="{0D108BD9-81ED-4DB2-BD59-A6C34878D82A}">
                    <a16:rowId xmlns:a16="http://schemas.microsoft.com/office/drawing/2014/main" val="1301765641"/>
                  </a:ext>
                </a:extLst>
              </a:tr>
              <a:tr h="903324">
                <a:tc>
                  <a:txBody>
                    <a:bodyPr/>
                    <a:lstStyle/>
                    <a:p>
                      <a:pPr fontAlgn="t"/>
                      <a:r>
                        <a:rPr lang="en-US" dirty="0">
                          <a:effectLst/>
                        </a:rPr>
                        <a:t>5</a:t>
                      </a:r>
                    </a:p>
                  </a:txBody>
                  <a:tcPr marL="76200" marR="76200" marT="76200" marB="76200"/>
                </a:tc>
                <a:tc>
                  <a:txBody>
                    <a:bodyPr/>
                    <a:lstStyle/>
                    <a:p>
                      <a:pPr algn="just" fontAlgn="t"/>
                      <a:r>
                        <a:rPr lang="en-US" b="1" dirty="0" err="1">
                          <a:solidFill>
                            <a:srgbClr val="000000"/>
                          </a:solidFill>
                          <a:effectLst/>
                        </a:rPr>
                        <a:t>isReprintHeaderOnEachPage</a:t>
                      </a:r>
                      <a:endParaRPr lang="en-US" dirty="0">
                        <a:solidFill>
                          <a:srgbClr val="000000"/>
                        </a:solidFill>
                        <a:effectLst/>
                      </a:endParaRPr>
                    </a:p>
                    <a:p>
                      <a:pPr fontAlgn="t"/>
                      <a:r>
                        <a:rPr lang="en-US" dirty="0">
                          <a:effectLst/>
                        </a:rPr>
                        <a:t>When set to </a:t>
                      </a:r>
                      <a:r>
                        <a:rPr lang="en-US" i="1" dirty="0">
                          <a:effectLst/>
                        </a:rPr>
                        <a:t>true</a:t>
                      </a:r>
                      <a:r>
                        <a:rPr lang="en-US" dirty="0">
                          <a:effectLst/>
                        </a:rPr>
                        <a:t>, the group header will be reprinted on every page. Default value is </a:t>
                      </a:r>
                      <a:r>
                        <a:rPr lang="en-US" i="1" dirty="0">
                          <a:effectLst/>
                        </a:rPr>
                        <a:t>false</a:t>
                      </a:r>
                      <a:r>
                        <a:rPr lang="en-US" dirty="0">
                          <a:effectLst/>
                        </a:rPr>
                        <a:t>.</a:t>
                      </a:r>
                    </a:p>
                  </a:txBody>
                  <a:tcPr marL="76200" marR="76200" marT="76200" marB="76200"/>
                </a:tc>
                <a:extLst>
                  <a:ext uri="{0D108BD9-81ED-4DB2-BD59-A6C34878D82A}">
                    <a16:rowId xmlns:a16="http://schemas.microsoft.com/office/drawing/2014/main" val="3417200995"/>
                  </a:ext>
                </a:extLst>
              </a:tr>
              <a:tr h="903324">
                <a:tc>
                  <a:txBody>
                    <a:bodyPr/>
                    <a:lstStyle/>
                    <a:p>
                      <a:pPr fontAlgn="t"/>
                      <a:r>
                        <a:rPr lang="en-US" dirty="0">
                          <a:effectLst/>
                        </a:rPr>
                        <a:t>6</a:t>
                      </a:r>
                    </a:p>
                  </a:txBody>
                  <a:tcPr marL="76200" marR="76200" marT="76200" marB="76200"/>
                </a:tc>
                <a:tc>
                  <a:txBody>
                    <a:bodyPr/>
                    <a:lstStyle/>
                    <a:p>
                      <a:pPr algn="just" fontAlgn="t"/>
                      <a:r>
                        <a:rPr lang="en-US" b="1" dirty="0" err="1">
                          <a:solidFill>
                            <a:srgbClr val="000000"/>
                          </a:solidFill>
                          <a:effectLst/>
                        </a:rPr>
                        <a:t>minHeightToStartNewPage</a:t>
                      </a:r>
                      <a:endParaRPr lang="en-US" dirty="0">
                        <a:solidFill>
                          <a:srgbClr val="000000"/>
                        </a:solidFill>
                        <a:effectLst/>
                      </a:endParaRPr>
                    </a:p>
                    <a:p>
                      <a:pPr algn="just" fontAlgn="t"/>
                      <a:r>
                        <a:rPr lang="en-US" dirty="0">
                          <a:solidFill>
                            <a:srgbClr val="000000"/>
                          </a:solidFill>
                          <a:effectLst/>
                        </a:rPr>
                        <a:t>Defines minimum amount of vertical space needed at the bottom of the column in order to place the group header on the current column. The amount is specified in report units.</a:t>
                      </a:r>
                    </a:p>
                  </a:txBody>
                  <a:tcPr marL="76200" marR="76200" marT="76200" marB="76200"/>
                </a:tc>
                <a:extLst>
                  <a:ext uri="{0D108BD9-81ED-4DB2-BD59-A6C34878D82A}">
                    <a16:rowId xmlns:a16="http://schemas.microsoft.com/office/drawing/2014/main" val="2648430577"/>
                  </a:ext>
                </a:extLst>
              </a:tr>
            </a:tbl>
          </a:graphicData>
        </a:graphic>
      </p:graphicFrame>
    </p:spTree>
    <p:extLst>
      <p:ext uri="{BB962C8B-B14F-4D97-AF65-F5344CB8AC3E}">
        <p14:creationId xmlns:p14="http://schemas.microsoft.com/office/powerpoint/2010/main" val="27751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 Group</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2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Group Attributes</a:t>
            </a:r>
          </a:p>
          <a:p>
            <a:pPr marL="342900" indent="-342900" algn="l">
              <a:buClr>
                <a:srgbClr val="0070C0"/>
              </a:buClr>
              <a:buSzPct val="80000"/>
              <a:buFont typeface="Wingdings" pitchFamily="2" charset="2"/>
              <a:buChar char="u"/>
            </a:pPr>
            <a:r>
              <a:rPr lang="en-US" sz="1800" dirty="0">
                <a:solidFill>
                  <a:schemeClr val="tx1"/>
                </a:solidFill>
              </a:rPr>
              <a:t>The &lt;group&gt; element contains attributes that allow us to control how grouped data is laid out. The attributes are summarized in table below (3)</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7" name="Table 6">
            <a:extLst>
              <a:ext uri="{FF2B5EF4-FFF2-40B4-BE49-F238E27FC236}">
                <a16:creationId xmlns:a16="http://schemas.microsoft.com/office/drawing/2014/main" id="{8F294267-5871-4E0C-8CBE-2528B7560C27}"/>
              </a:ext>
            </a:extLst>
          </p:cNvPr>
          <p:cNvGraphicFramePr>
            <a:graphicFrameLocks noGrp="1"/>
          </p:cNvGraphicFramePr>
          <p:nvPr>
            <p:extLst>
              <p:ext uri="{D42A27DB-BD31-4B8C-83A1-F6EECF244321}">
                <p14:modId xmlns:p14="http://schemas.microsoft.com/office/powerpoint/2010/main" val="3498661365"/>
              </p:ext>
            </p:extLst>
          </p:nvPr>
        </p:nvGraphicFramePr>
        <p:xfrm>
          <a:off x="478935" y="2486905"/>
          <a:ext cx="8372089" cy="2695404"/>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856429813"/>
                    </a:ext>
                  </a:extLst>
                </a:gridCol>
                <a:gridCol w="7641839">
                  <a:extLst>
                    <a:ext uri="{9D8B030D-6E8A-4147-A177-3AD203B41FA5}">
                      <a16:colId xmlns:a16="http://schemas.microsoft.com/office/drawing/2014/main" val="751617158"/>
                    </a:ext>
                  </a:extLst>
                </a:gridCol>
              </a:tblGrid>
              <a:tr h="389722">
                <a:tc>
                  <a:txBody>
                    <a:bodyPr/>
                    <a:lstStyle/>
                    <a:p>
                      <a:pPr algn="l" fontAlgn="t"/>
                      <a:r>
                        <a:rPr lang="en-US" dirty="0">
                          <a:effectLst/>
                        </a:rPr>
                        <a:t>S. NO</a:t>
                      </a:r>
                    </a:p>
                  </a:txBody>
                  <a:tcPr marL="76200" marR="76200" marT="76200" marB="76200"/>
                </a:tc>
                <a:tc>
                  <a:txBody>
                    <a:bodyPr/>
                    <a:lstStyle/>
                    <a:p>
                      <a:pPr algn="ctr" fontAlgn="t"/>
                      <a:r>
                        <a:rPr lang="en-US" dirty="0">
                          <a:effectLst/>
                        </a:rPr>
                        <a:t>Attribute and Description</a:t>
                      </a:r>
                    </a:p>
                  </a:txBody>
                  <a:tcPr marL="76200" marR="76200" marT="76200" marB="76200"/>
                </a:tc>
                <a:extLst>
                  <a:ext uri="{0D108BD9-81ED-4DB2-BD59-A6C34878D82A}">
                    <a16:rowId xmlns:a16="http://schemas.microsoft.com/office/drawing/2014/main" val="1044343932"/>
                  </a:ext>
                </a:extLst>
              </a:tr>
              <a:tr h="1391865">
                <a:tc>
                  <a:txBody>
                    <a:bodyPr/>
                    <a:lstStyle/>
                    <a:p>
                      <a:pPr fontAlgn="t"/>
                      <a:r>
                        <a:rPr lang="en-US" dirty="0">
                          <a:effectLst/>
                        </a:rPr>
                        <a:t>7</a:t>
                      </a:r>
                    </a:p>
                  </a:txBody>
                  <a:tcPr marL="76200" marR="76200" marT="76200" marB="76200"/>
                </a:tc>
                <a:tc>
                  <a:txBody>
                    <a:bodyPr/>
                    <a:lstStyle/>
                    <a:p>
                      <a:pPr algn="just" fontAlgn="t"/>
                      <a:r>
                        <a:rPr lang="en-US" b="1" dirty="0" err="1">
                          <a:solidFill>
                            <a:srgbClr val="000000"/>
                          </a:solidFill>
                          <a:effectLst/>
                        </a:rPr>
                        <a:t>footerPosition</a:t>
                      </a:r>
                      <a:endParaRPr lang="en-US" dirty="0">
                        <a:solidFill>
                          <a:srgbClr val="000000"/>
                        </a:solidFill>
                        <a:effectLst/>
                      </a:endParaRPr>
                    </a:p>
                    <a:p>
                      <a:pPr algn="just" fontAlgn="t"/>
                      <a:r>
                        <a:rPr lang="en-US" dirty="0">
                          <a:solidFill>
                            <a:srgbClr val="000000"/>
                          </a:solidFill>
                          <a:effectLst/>
                        </a:rPr>
                        <a:t>Renders position of the group footer on the page, as well as its behavior in relation to the report sections that follow </a:t>
                      </a:r>
                      <a:r>
                        <a:rPr lang="en-US" dirty="0" err="1">
                          <a:solidFill>
                            <a:srgbClr val="000000"/>
                          </a:solidFill>
                          <a:effectLst/>
                        </a:rPr>
                        <a:t>it.Its</a:t>
                      </a:r>
                      <a:r>
                        <a:rPr lang="en-US" dirty="0">
                          <a:solidFill>
                            <a:srgbClr val="000000"/>
                          </a:solidFill>
                          <a:effectLst/>
                        </a:rPr>
                        <a:t> value can be: </a:t>
                      </a:r>
                      <a:r>
                        <a:rPr lang="en-US" i="1" dirty="0">
                          <a:solidFill>
                            <a:srgbClr val="000000"/>
                          </a:solidFill>
                          <a:effectLst/>
                        </a:rPr>
                        <a:t>Normal</a:t>
                      </a:r>
                      <a:r>
                        <a:rPr lang="en-US" dirty="0">
                          <a:solidFill>
                            <a:srgbClr val="000000"/>
                          </a:solidFill>
                          <a:effectLst/>
                        </a:rPr>
                        <a:t>, </a:t>
                      </a:r>
                      <a:r>
                        <a:rPr lang="en-US" i="1" dirty="0" err="1">
                          <a:solidFill>
                            <a:srgbClr val="000000"/>
                          </a:solidFill>
                          <a:effectLst/>
                        </a:rPr>
                        <a:t>StackAtBottom</a:t>
                      </a:r>
                      <a:r>
                        <a:rPr lang="en-US" dirty="0">
                          <a:solidFill>
                            <a:srgbClr val="000000"/>
                          </a:solidFill>
                          <a:effectLst/>
                        </a:rPr>
                        <a:t>, </a:t>
                      </a:r>
                      <a:r>
                        <a:rPr lang="en-US" i="1" dirty="0" err="1">
                          <a:solidFill>
                            <a:srgbClr val="000000"/>
                          </a:solidFill>
                          <a:effectLst/>
                        </a:rPr>
                        <a:t>ForceAtBottom</a:t>
                      </a:r>
                      <a:r>
                        <a:rPr lang="en-US" dirty="0">
                          <a:solidFill>
                            <a:srgbClr val="000000"/>
                          </a:solidFill>
                          <a:effectLst/>
                        </a:rPr>
                        <a:t>, and </a:t>
                      </a:r>
                      <a:r>
                        <a:rPr lang="en-US" i="1" dirty="0" err="1">
                          <a:solidFill>
                            <a:srgbClr val="000000"/>
                          </a:solidFill>
                          <a:effectLst/>
                        </a:rPr>
                        <a:t>CollateAtBottom</a:t>
                      </a:r>
                      <a:r>
                        <a:rPr lang="en-US" dirty="0">
                          <a:solidFill>
                            <a:srgbClr val="000000"/>
                          </a:solidFill>
                          <a:effectLst/>
                        </a:rPr>
                        <a:t>. Default value is </a:t>
                      </a:r>
                      <a:r>
                        <a:rPr lang="en-US" i="1" dirty="0">
                          <a:solidFill>
                            <a:srgbClr val="000000"/>
                          </a:solidFill>
                          <a:effectLst/>
                        </a:rPr>
                        <a:t>Normal</a:t>
                      </a:r>
                      <a:r>
                        <a:rPr lang="en-US" dirty="0">
                          <a:solidFill>
                            <a:srgbClr val="000000"/>
                          </a:solidFill>
                          <a:effectLst/>
                        </a:rPr>
                        <a:t>.</a:t>
                      </a:r>
                    </a:p>
                  </a:txBody>
                  <a:tcPr marL="76200" marR="76200" marT="76200" marB="76200"/>
                </a:tc>
                <a:extLst>
                  <a:ext uri="{0D108BD9-81ED-4DB2-BD59-A6C34878D82A}">
                    <a16:rowId xmlns:a16="http://schemas.microsoft.com/office/drawing/2014/main" val="1426576239"/>
                  </a:ext>
                </a:extLst>
              </a:tr>
              <a:tr h="744684">
                <a:tc>
                  <a:txBody>
                    <a:bodyPr/>
                    <a:lstStyle/>
                    <a:p>
                      <a:pPr fontAlgn="t"/>
                      <a:r>
                        <a:rPr lang="en-US">
                          <a:effectLst/>
                        </a:rPr>
                        <a:t>8</a:t>
                      </a:r>
                    </a:p>
                  </a:txBody>
                  <a:tcPr marL="76200" marR="76200" marT="76200" marB="76200"/>
                </a:tc>
                <a:tc>
                  <a:txBody>
                    <a:bodyPr/>
                    <a:lstStyle/>
                    <a:p>
                      <a:pPr algn="just" fontAlgn="t"/>
                      <a:r>
                        <a:rPr lang="en-US" b="1" dirty="0" err="1">
                          <a:solidFill>
                            <a:srgbClr val="000000"/>
                          </a:solidFill>
                          <a:effectLst/>
                        </a:rPr>
                        <a:t>keepTogether</a:t>
                      </a:r>
                      <a:endParaRPr lang="en-US" dirty="0">
                        <a:solidFill>
                          <a:srgbClr val="000000"/>
                        </a:solidFill>
                        <a:effectLst/>
                      </a:endParaRPr>
                    </a:p>
                    <a:p>
                      <a:pPr algn="just" fontAlgn="t"/>
                      <a:r>
                        <a:rPr lang="en-US" dirty="0">
                          <a:solidFill>
                            <a:srgbClr val="000000"/>
                          </a:solidFill>
                          <a:effectLst/>
                        </a:rPr>
                        <a:t>When set to </a:t>
                      </a:r>
                      <a:r>
                        <a:rPr lang="en-US" i="1" dirty="0">
                          <a:solidFill>
                            <a:srgbClr val="000000"/>
                          </a:solidFill>
                          <a:effectLst/>
                        </a:rPr>
                        <a:t>true</a:t>
                      </a:r>
                      <a:r>
                        <a:rPr lang="en-US" dirty="0">
                          <a:solidFill>
                            <a:srgbClr val="000000"/>
                          </a:solidFill>
                          <a:effectLst/>
                        </a:rPr>
                        <a:t>, prevents the group from splitting on its first break attempt.</a:t>
                      </a:r>
                    </a:p>
                  </a:txBody>
                  <a:tcPr marL="76200" marR="76200" marT="76200" marB="76200"/>
                </a:tc>
                <a:extLst>
                  <a:ext uri="{0D108BD9-81ED-4DB2-BD59-A6C34878D82A}">
                    <a16:rowId xmlns:a16="http://schemas.microsoft.com/office/drawing/2014/main" val="572312086"/>
                  </a:ext>
                </a:extLst>
              </a:tr>
            </a:tbl>
          </a:graphicData>
        </a:graphic>
      </p:graphicFrame>
    </p:spTree>
    <p:extLst>
      <p:ext uri="{BB962C8B-B14F-4D97-AF65-F5344CB8AC3E}">
        <p14:creationId xmlns:p14="http://schemas.microsoft.com/office/powerpoint/2010/main" val="172193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16.1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Group Example:</a:t>
            </a:r>
          </a:p>
          <a:p>
            <a:pPr marL="342900" indent="-342900" algn="l">
              <a:buClr>
                <a:srgbClr val="0070C0"/>
              </a:buClr>
              <a:buSzPct val="80000"/>
              <a:buFont typeface="Wingdings" pitchFamily="2" charset="2"/>
              <a:buChar char="u"/>
            </a:pPr>
            <a:r>
              <a:rPr lang="en-US" sz="1800" dirty="0">
                <a:solidFill>
                  <a:schemeClr val="tx1"/>
                </a:solidFill>
              </a:rPr>
              <a:t>Add  group (</a:t>
            </a:r>
            <a:r>
              <a:rPr lang="en-US" sz="1800" b="1" dirty="0" err="1">
                <a:solidFill>
                  <a:schemeClr val="tx1"/>
                </a:solidFill>
              </a:rPr>
              <a:t>CountryGroup</a:t>
            </a:r>
            <a:r>
              <a:rPr lang="en-US" sz="1800" dirty="0">
                <a:solidFill>
                  <a:schemeClr val="tx1"/>
                </a:solidFill>
              </a:rPr>
              <a:t>) to existing report template (Chapter 05 </a:t>
            </a:r>
            <a:r>
              <a:rPr lang="en-US" sz="1800" dirty="0">
                <a:solidFill>
                  <a:schemeClr val="tx1"/>
                </a:solidFill>
                <a:hlinkClick r:id="rId2">
                  <a:extLst>
                    <a:ext uri="{A12FA001-AC4F-418D-AE19-62706E023703}">
                      <ahyp:hlinkClr xmlns:ahyp="http://schemas.microsoft.com/office/drawing/2018/hyperlinkcolor" val="tx"/>
                    </a:ext>
                  </a:extLst>
                </a:hlinkClick>
              </a:rPr>
              <a:t>Report Designs</a:t>
            </a:r>
            <a:r>
              <a:rPr lang="en-US" sz="1800" dirty="0">
                <a:solidFill>
                  <a:schemeClr val="tx1"/>
                </a:solidFill>
              </a:rPr>
              <a:t>). Occurrence of each country is counted and the count is displayed as the group footer. In the group header, the count of each record is prefixed. </a:t>
            </a:r>
          </a:p>
          <a:p>
            <a:pPr marL="342900" indent="-342900" algn="l">
              <a:buClr>
                <a:srgbClr val="0070C0"/>
              </a:buClr>
              <a:buSzPct val="80000"/>
              <a:buFont typeface="Wingdings" pitchFamily="2" charset="2"/>
              <a:buChar char="u"/>
            </a:pPr>
            <a:r>
              <a:rPr lang="en-US" sz="1800" dirty="0">
                <a:solidFill>
                  <a:schemeClr val="tx1"/>
                </a:solidFill>
              </a:rPr>
              <a:t>Write </a:t>
            </a:r>
            <a:r>
              <a:rPr lang="en-US" sz="1800" dirty="0" err="1">
                <a:solidFill>
                  <a:schemeClr val="tx1"/>
                </a:solidFill>
              </a:rPr>
              <a:t>jasper_report_template.jrxml</a:t>
            </a:r>
            <a:r>
              <a:rPr lang="en-US" sz="1800" dirty="0">
                <a:solidFill>
                  <a:schemeClr val="tx1"/>
                </a:solidFill>
              </a:rPr>
              <a:t> to C:\tools\jasperreports-5.0.1\test directory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F3B22358-A60A-486D-9C39-E571FFB57E89}"/>
              </a:ext>
            </a:extLst>
          </p:cNvPr>
          <p:cNvPicPr>
            <a:picLocks noChangeAspect="1"/>
          </p:cNvPicPr>
          <p:nvPr/>
        </p:nvPicPr>
        <p:blipFill>
          <a:blip r:embed="rId3"/>
          <a:stretch>
            <a:fillRect/>
          </a:stretch>
        </p:blipFill>
        <p:spPr>
          <a:xfrm>
            <a:off x="1907704" y="2993547"/>
            <a:ext cx="4873693" cy="3564926"/>
          </a:xfrm>
          <a:prstGeom prst="rect">
            <a:avLst/>
          </a:prstGeom>
          <a:ln>
            <a:solidFill>
              <a:srgbClr val="C00000"/>
            </a:solidFill>
          </a:ln>
        </p:spPr>
      </p:pic>
    </p:spTree>
    <p:extLst>
      <p:ext uri="{BB962C8B-B14F-4D97-AF65-F5344CB8AC3E}">
        <p14:creationId xmlns:p14="http://schemas.microsoft.com/office/powerpoint/2010/main" val="30369780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4494</TotalTime>
  <Words>910</Words>
  <Application>Microsoft Office PowerPoint</Application>
  <PresentationFormat>On-screen Show (4:3)</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16 Group</vt:lpstr>
      <vt:lpstr>16 Group</vt:lpstr>
      <vt:lpstr>16 Group</vt:lpstr>
      <vt:lpstr>16 Group</vt:lpstr>
      <vt:lpstr>16 Group</vt:lpstr>
      <vt:lpstr>16 Group</vt:lpstr>
      <vt:lpstr>16 Group</vt:lpstr>
      <vt:lpstr>16.1 jasper_report_template.jrxml</vt:lpstr>
      <vt:lpstr>16.1 jasper_report_template.jrxml</vt:lpstr>
      <vt:lpstr>16.2 JasperReportFill.java</vt:lpstr>
      <vt:lpstr>16.2 JasperReportFill.java</vt:lpstr>
      <vt:lpstr>16.3 buildGroup.xml</vt:lpstr>
      <vt:lpstr>16.3 buildGroup.xml</vt:lpstr>
      <vt:lpstr>16.4 exe_Group.bat</vt:lpstr>
      <vt:lpstr>16.4 exe_Group.bat</vt:lpstr>
      <vt:lpstr>16.5 Run exe_Group.bat</vt:lpstr>
      <vt:lpstr>16.5 Run exe_Group.bat</vt:lpstr>
      <vt:lpstr>16.5 Run exe_Group.bat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1557</cp:revision>
  <dcterms:created xsi:type="dcterms:W3CDTF">2018-09-28T16:40:41Z</dcterms:created>
  <dcterms:modified xsi:type="dcterms:W3CDTF">2018-12-26T01:58:32Z</dcterms:modified>
</cp:coreProperties>
</file>