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3" r:id="rId3"/>
    <p:sldId id="290" r:id="rId4"/>
    <p:sldId id="323" r:id="rId5"/>
    <p:sldId id="324" r:id="rId6"/>
    <p:sldId id="326" r:id="rId7"/>
    <p:sldId id="325" r:id="rId8"/>
    <p:sldId id="327" r:id="rId9"/>
    <p:sldId id="328" r:id="rId10"/>
    <p:sldId id="329" r:id="rId11"/>
    <p:sldId id="330" r:id="rId12"/>
    <p:sldId id="321" r:id="rId13"/>
    <p:sldId id="322" r:id="rId14"/>
    <p:sldId id="331" r:id="rId15"/>
    <p:sldId id="332" r:id="rId16"/>
    <p:sldId id="333" r:id="rId17"/>
    <p:sldId id="334" r:id="rId18"/>
    <p:sldId id="335" r:id="rId19"/>
    <p:sldId id="336" r:id="rId20"/>
    <p:sldId id="337" r:id="rId21"/>
    <p:sldId id="338" r:id="rId22"/>
    <p:sldId id="339" r:id="rId23"/>
    <p:sldId id="259" r:id="rId2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3" autoAdjust="0"/>
    <p:restoredTop sz="99626" autoAdjust="0"/>
  </p:normalViewPr>
  <p:slideViewPr>
    <p:cSldViewPr>
      <p:cViewPr>
        <p:scale>
          <a:sx n="87" d="100"/>
          <a:sy n="87" d="100"/>
        </p:scale>
        <p:origin x="1608" y="1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2018/12/25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2018/12/25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2018/12/25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2018/12/25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2018/12/25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2018/12/25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2018/12/25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2018/12/25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2018/12/25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2018/12/25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2018/12/25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2018/12/25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2018/12/25</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tutorialspoint.com/jasper_reports/jasper_environment_setup.htm"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17 Font</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17 Font</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34563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Default Fonts and Inheritance</a:t>
            </a:r>
          </a:p>
          <a:p>
            <a:pPr marL="342900" indent="-342900" algn="l">
              <a:buClr>
                <a:srgbClr val="0070C0"/>
              </a:buClr>
              <a:buSzPct val="80000"/>
              <a:buFont typeface="Wingdings" pitchFamily="2" charset="2"/>
              <a:buChar char="u"/>
            </a:pPr>
            <a:r>
              <a:rPr lang="en-US" sz="1800" dirty="0">
                <a:solidFill>
                  <a:schemeClr val="tx1"/>
                </a:solidFill>
              </a:rPr>
              <a:t>Each text element inherits font and style attributes from its parent element, which in turn inherits these attributes from its parent. If no styles and/or fonts are defined for elements, the default style (and/or font - but this is now deprecated) declared in the &lt;</a:t>
            </a:r>
            <a:r>
              <a:rPr lang="en-US" sz="1800" dirty="0" err="1">
                <a:solidFill>
                  <a:schemeClr val="tx1"/>
                </a:solidFill>
              </a:rPr>
              <a:t>jasperReport</a:t>
            </a:r>
            <a:r>
              <a:rPr lang="en-US" sz="1800" dirty="0">
                <a:solidFill>
                  <a:schemeClr val="tx1"/>
                </a:solidFill>
              </a:rPr>
              <a:t>/&gt; root element will be applied.</a:t>
            </a:r>
          </a:p>
          <a:p>
            <a:pPr marL="342900" indent="-342900" algn="l">
              <a:buClr>
                <a:srgbClr val="0070C0"/>
              </a:buClr>
              <a:buSzPct val="80000"/>
              <a:buFont typeface="Wingdings" pitchFamily="2" charset="2"/>
              <a:buChar char="u"/>
            </a:pPr>
            <a:r>
              <a:rPr lang="en-US" sz="1800" dirty="0">
                <a:solidFill>
                  <a:schemeClr val="tx1"/>
                </a:solidFill>
              </a:rPr>
              <a:t>Defining default styles or fonts in JasperReports is not mandatory. If no font is defined for a given element, the engine looks either for the inherited font attributes, or, if no attributes are found on this way, it looks for the </a:t>
            </a:r>
            <a:r>
              <a:rPr lang="en-US" sz="1800" i="1" dirty="0">
                <a:solidFill>
                  <a:schemeClr val="tx1"/>
                </a:solidFill>
              </a:rPr>
              <a:t>net.sf.jasperreports.default.font.name</a:t>
            </a:r>
            <a:r>
              <a:rPr lang="en-US" sz="1800" dirty="0">
                <a:solidFill>
                  <a:schemeClr val="tx1"/>
                </a:solidFill>
              </a:rPr>
              <a:t> property in the </a:t>
            </a:r>
            <a:r>
              <a:rPr lang="en-US" sz="1800" i="1" dirty="0">
                <a:solidFill>
                  <a:schemeClr val="tx1"/>
                </a:solidFill>
              </a:rPr>
              <a:t>/</a:t>
            </a:r>
            <a:r>
              <a:rPr lang="en-US" sz="1800" i="1" dirty="0" err="1">
                <a:solidFill>
                  <a:schemeClr val="tx1"/>
                </a:solidFill>
              </a:rPr>
              <a:t>src</a:t>
            </a:r>
            <a:r>
              <a:rPr lang="en-US" sz="1800" i="1" dirty="0">
                <a:solidFill>
                  <a:schemeClr val="tx1"/>
                </a:solidFill>
              </a:rPr>
              <a:t>/</a:t>
            </a:r>
            <a:r>
              <a:rPr lang="en-US" sz="1800" i="1" dirty="0" err="1">
                <a:solidFill>
                  <a:schemeClr val="tx1"/>
                </a:solidFill>
              </a:rPr>
              <a:t>default.jasperreports.properties</a:t>
            </a:r>
            <a:r>
              <a:rPr lang="en-US" sz="1800" i="1" dirty="0">
                <a:solidFill>
                  <a:schemeClr val="tx1"/>
                </a:solidFill>
              </a:rPr>
              <a:t> </a:t>
            </a:r>
            <a:r>
              <a:rPr lang="en-US" sz="1800" dirty="0">
                <a:solidFill>
                  <a:schemeClr val="tx1"/>
                </a:solidFill>
              </a:rPr>
              <a:t>file. Its value defines the name of the font family to be used when font properties are not explicitly defined for a text element or inherited from its parent.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509384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17 Font</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6480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main default font properties and their values defined in the </a:t>
            </a:r>
            <a:r>
              <a:rPr lang="en-US" sz="1800" i="1" dirty="0">
                <a:solidFill>
                  <a:schemeClr val="tx1"/>
                </a:solidFill>
              </a:rPr>
              <a:t>/</a:t>
            </a:r>
            <a:r>
              <a:rPr lang="en-US" sz="1800" i="1" dirty="0" err="1">
                <a:solidFill>
                  <a:schemeClr val="tx1"/>
                </a:solidFill>
              </a:rPr>
              <a:t>src</a:t>
            </a:r>
            <a:r>
              <a:rPr lang="en-US" sz="1800" i="1" dirty="0">
                <a:solidFill>
                  <a:schemeClr val="tx1"/>
                </a:solidFill>
              </a:rPr>
              <a:t>/</a:t>
            </a:r>
            <a:r>
              <a:rPr lang="en-US" sz="1800" i="1" dirty="0" err="1">
                <a:solidFill>
                  <a:schemeClr val="tx1"/>
                </a:solidFill>
              </a:rPr>
              <a:t>default.jasperreports.properties</a:t>
            </a:r>
            <a:r>
              <a:rPr lang="en-US" sz="1800" dirty="0">
                <a:solidFill>
                  <a:schemeClr val="tx1"/>
                </a:solidFill>
              </a:rPr>
              <a:t> file are in the table below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graphicFrame>
        <p:nvGraphicFramePr>
          <p:cNvPr id="7" name="Table 6">
            <a:extLst>
              <a:ext uri="{FF2B5EF4-FFF2-40B4-BE49-F238E27FC236}">
                <a16:creationId xmlns:a16="http://schemas.microsoft.com/office/drawing/2014/main" id="{C470A7FD-2439-4DCE-B216-5F4153EDC7DF}"/>
              </a:ext>
            </a:extLst>
          </p:cNvPr>
          <p:cNvGraphicFramePr>
            <a:graphicFrameLocks noGrp="1"/>
          </p:cNvGraphicFramePr>
          <p:nvPr>
            <p:extLst>
              <p:ext uri="{D42A27DB-BD31-4B8C-83A1-F6EECF244321}">
                <p14:modId xmlns:p14="http://schemas.microsoft.com/office/powerpoint/2010/main" val="3091991342"/>
              </p:ext>
            </p:extLst>
          </p:nvPr>
        </p:nvGraphicFramePr>
        <p:xfrm>
          <a:off x="454070" y="2076963"/>
          <a:ext cx="8325493" cy="3108960"/>
        </p:xfrm>
        <a:graphic>
          <a:graphicData uri="http://schemas.openxmlformats.org/drawingml/2006/table">
            <a:tbl>
              <a:tblPr firstRow="1" bandRow="1">
                <a:tableStyleId>{5C22544A-7EE6-4342-B048-85BDC9FD1C3A}</a:tableStyleId>
              </a:tblPr>
              <a:tblGrid>
                <a:gridCol w="5054034">
                  <a:extLst>
                    <a:ext uri="{9D8B030D-6E8A-4147-A177-3AD203B41FA5}">
                      <a16:colId xmlns:a16="http://schemas.microsoft.com/office/drawing/2014/main" val="1735067865"/>
                    </a:ext>
                  </a:extLst>
                </a:gridCol>
                <a:gridCol w="3271459">
                  <a:extLst>
                    <a:ext uri="{9D8B030D-6E8A-4147-A177-3AD203B41FA5}">
                      <a16:colId xmlns:a16="http://schemas.microsoft.com/office/drawing/2014/main" val="764165115"/>
                    </a:ext>
                  </a:extLst>
                </a:gridCol>
              </a:tblGrid>
              <a:tr h="370840">
                <a:tc>
                  <a:txBody>
                    <a:bodyPr/>
                    <a:lstStyle/>
                    <a:p>
                      <a:pPr algn="l" fontAlgn="t"/>
                      <a:r>
                        <a:rPr lang="en-US" dirty="0">
                          <a:effectLst/>
                        </a:rPr>
                        <a:t>Property</a:t>
                      </a:r>
                    </a:p>
                  </a:txBody>
                  <a:tcPr marL="76200" marR="76200" marT="76200" marB="76200"/>
                </a:tc>
                <a:tc>
                  <a:txBody>
                    <a:bodyPr/>
                    <a:lstStyle/>
                    <a:p>
                      <a:pPr algn="l" fontAlgn="t"/>
                      <a:r>
                        <a:rPr lang="en-US">
                          <a:effectLst/>
                        </a:rPr>
                        <a:t>Description</a:t>
                      </a:r>
                    </a:p>
                  </a:txBody>
                  <a:tcPr marL="76200" marR="76200" marT="76200" marB="76200"/>
                </a:tc>
                <a:extLst>
                  <a:ext uri="{0D108BD9-81ED-4DB2-BD59-A6C34878D82A}">
                    <a16:rowId xmlns:a16="http://schemas.microsoft.com/office/drawing/2014/main" val="2303216898"/>
                  </a:ext>
                </a:extLst>
              </a:tr>
              <a:tr h="370840">
                <a:tc>
                  <a:txBody>
                    <a:bodyPr/>
                    <a:lstStyle/>
                    <a:p>
                      <a:pPr fontAlgn="t"/>
                      <a:r>
                        <a:rPr lang="en-US" dirty="0">
                          <a:effectLst/>
                        </a:rPr>
                        <a:t>net.sf.jasperreports.default.font.name=</a:t>
                      </a:r>
                      <a:r>
                        <a:rPr lang="en-US" dirty="0" err="1">
                          <a:effectLst/>
                        </a:rPr>
                        <a:t>SansSerif</a:t>
                      </a:r>
                      <a:endParaRPr lang="en-US" dirty="0">
                        <a:effectLst/>
                      </a:endParaRPr>
                    </a:p>
                  </a:txBody>
                  <a:tcPr marL="76200" marR="76200" marT="76200" marB="76200"/>
                </a:tc>
                <a:tc>
                  <a:txBody>
                    <a:bodyPr/>
                    <a:lstStyle/>
                    <a:p>
                      <a:pPr fontAlgn="t"/>
                      <a:r>
                        <a:rPr lang="en-US">
                          <a:effectLst/>
                        </a:rPr>
                        <a:t>The default font name.</a:t>
                      </a:r>
                    </a:p>
                  </a:txBody>
                  <a:tcPr marL="76200" marR="76200" marT="76200" marB="76200"/>
                </a:tc>
                <a:extLst>
                  <a:ext uri="{0D108BD9-81ED-4DB2-BD59-A6C34878D82A}">
                    <a16:rowId xmlns:a16="http://schemas.microsoft.com/office/drawing/2014/main" val="3734893349"/>
                  </a:ext>
                </a:extLst>
              </a:tr>
              <a:tr h="370840">
                <a:tc>
                  <a:txBody>
                    <a:bodyPr/>
                    <a:lstStyle/>
                    <a:p>
                      <a:pPr fontAlgn="t"/>
                      <a:r>
                        <a:rPr lang="en-US" dirty="0" err="1">
                          <a:effectLst/>
                        </a:rPr>
                        <a:t>net.sf.jasperreports.default.font.size</a:t>
                      </a:r>
                      <a:r>
                        <a:rPr lang="en-US" dirty="0">
                          <a:effectLst/>
                        </a:rPr>
                        <a:t>=10</a:t>
                      </a:r>
                    </a:p>
                  </a:txBody>
                  <a:tcPr marL="76200" marR="76200" marT="76200" marB="76200"/>
                </a:tc>
                <a:tc>
                  <a:txBody>
                    <a:bodyPr/>
                    <a:lstStyle/>
                    <a:p>
                      <a:pPr fontAlgn="t"/>
                      <a:r>
                        <a:rPr lang="en-US">
                          <a:effectLst/>
                        </a:rPr>
                        <a:t>The default font size.</a:t>
                      </a:r>
                    </a:p>
                  </a:txBody>
                  <a:tcPr marL="76200" marR="76200" marT="76200" marB="76200"/>
                </a:tc>
                <a:extLst>
                  <a:ext uri="{0D108BD9-81ED-4DB2-BD59-A6C34878D82A}">
                    <a16:rowId xmlns:a16="http://schemas.microsoft.com/office/drawing/2014/main" val="4151610896"/>
                  </a:ext>
                </a:extLst>
              </a:tr>
              <a:tr h="370840">
                <a:tc>
                  <a:txBody>
                    <a:bodyPr/>
                    <a:lstStyle/>
                    <a:p>
                      <a:pPr fontAlgn="t"/>
                      <a:r>
                        <a:rPr lang="en-US" dirty="0">
                          <a:effectLst/>
                        </a:rPr>
                        <a:t>net.sf.jasperreports.default.pdf.font.name=Helvetica</a:t>
                      </a:r>
                    </a:p>
                  </a:txBody>
                  <a:tcPr marL="76200" marR="76200" marT="76200" marB="76200"/>
                </a:tc>
                <a:tc>
                  <a:txBody>
                    <a:bodyPr/>
                    <a:lstStyle/>
                    <a:p>
                      <a:pPr fontAlgn="t"/>
                      <a:r>
                        <a:rPr lang="en-US">
                          <a:effectLst/>
                        </a:rPr>
                        <a:t>The default PDF font.</a:t>
                      </a:r>
                    </a:p>
                  </a:txBody>
                  <a:tcPr marL="76200" marR="76200" marT="76200" marB="76200"/>
                </a:tc>
                <a:extLst>
                  <a:ext uri="{0D108BD9-81ED-4DB2-BD59-A6C34878D82A}">
                    <a16:rowId xmlns:a16="http://schemas.microsoft.com/office/drawing/2014/main" val="2238683738"/>
                  </a:ext>
                </a:extLst>
              </a:tr>
              <a:tr h="370840">
                <a:tc>
                  <a:txBody>
                    <a:bodyPr/>
                    <a:lstStyle/>
                    <a:p>
                      <a:pPr fontAlgn="t"/>
                      <a:r>
                        <a:rPr lang="en-US" dirty="0" err="1">
                          <a:effectLst/>
                        </a:rPr>
                        <a:t>net.sf.jasperreports.default.pdf.encoding</a:t>
                      </a:r>
                      <a:r>
                        <a:rPr lang="en-US" dirty="0">
                          <a:effectLst/>
                        </a:rPr>
                        <a:t>=Cp1252</a:t>
                      </a:r>
                    </a:p>
                  </a:txBody>
                  <a:tcPr marL="76200" marR="76200" marT="76200" marB="76200"/>
                </a:tc>
                <a:tc>
                  <a:txBody>
                    <a:bodyPr/>
                    <a:lstStyle/>
                    <a:p>
                      <a:pPr fontAlgn="t"/>
                      <a:r>
                        <a:rPr lang="en-US">
                          <a:effectLst/>
                        </a:rPr>
                        <a:t>The default PDF character encoding.</a:t>
                      </a:r>
                    </a:p>
                  </a:txBody>
                  <a:tcPr marL="76200" marR="76200" marT="76200" marB="76200"/>
                </a:tc>
                <a:extLst>
                  <a:ext uri="{0D108BD9-81ED-4DB2-BD59-A6C34878D82A}">
                    <a16:rowId xmlns:a16="http://schemas.microsoft.com/office/drawing/2014/main" val="2661585642"/>
                  </a:ext>
                </a:extLst>
              </a:tr>
              <a:tr h="370840">
                <a:tc>
                  <a:txBody>
                    <a:bodyPr/>
                    <a:lstStyle/>
                    <a:p>
                      <a:pPr fontAlgn="t"/>
                      <a:r>
                        <a:rPr lang="en-US">
                          <a:effectLst/>
                        </a:rPr>
                        <a:t>net.sf.jasperreports.default.pdf.embedded=false</a:t>
                      </a:r>
                    </a:p>
                  </a:txBody>
                  <a:tcPr marL="76200" marR="76200" marT="76200" marB="76200"/>
                </a:tc>
                <a:tc>
                  <a:txBody>
                    <a:bodyPr/>
                    <a:lstStyle/>
                    <a:p>
                      <a:pPr fontAlgn="t"/>
                      <a:r>
                        <a:rPr lang="en-US" dirty="0">
                          <a:effectLst/>
                        </a:rPr>
                        <a:t>By default PDF fonts are not embedded.</a:t>
                      </a:r>
                    </a:p>
                  </a:txBody>
                  <a:tcPr marL="76200" marR="76200" marT="76200" marB="76200"/>
                </a:tc>
                <a:extLst>
                  <a:ext uri="{0D108BD9-81ED-4DB2-BD59-A6C34878D82A}">
                    <a16:rowId xmlns:a16="http://schemas.microsoft.com/office/drawing/2014/main" val="3498449660"/>
                  </a:ext>
                </a:extLst>
              </a:tr>
            </a:tbl>
          </a:graphicData>
        </a:graphic>
      </p:graphicFrame>
    </p:spTree>
    <p:extLst>
      <p:ext uri="{BB962C8B-B14F-4D97-AF65-F5344CB8AC3E}">
        <p14:creationId xmlns:p14="http://schemas.microsoft.com/office/powerpoint/2010/main" val="4046780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17.1 </a:t>
            </a:r>
            <a:r>
              <a:rPr lang="en-US" altLang="zh-TW" sz="4800" b="1" dirty="0" err="1">
                <a:solidFill>
                  <a:srgbClr val="FFFF00"/>
                </a:solidFill>
              </a:rPr>
              <a:t>jasper_report_template.jrxml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1365816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17.1 </a:t>
            </a:r>
            <a:r>
              <a:rPr lang="en-US" altLang="zh-TW" b="1" dirty="0" err="1">
                <a:solidFill>
                  <a:srgbClr val="FFFF00"/>
                </a:solidFill>
              </a:rPr>
              <a:t>jasper_report_template.jrxml</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12241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Font Example:</a:t>
            </a:r>
          </a:p>
          <a:p>
            <a:pPr marL="342900" indent="-342900" algn="l">
              <a:buClr>
                <a:srgbClr val="0070C0"/>
              </a:buClr>
              <a:buSzPct val="80000"/>
              <a:buFont typeface="Wingdings" pitchFamily="2" charset="2"/>
              <a:buChar char="u"/>
            </a:pPr>
            <a:r>
              <a:rPr lang="en-US" sz="1800" dirty="0">
                <a:solidFill>
                  <a:schemeClr val="tx1"/>
                </a:solidFill>
              </a:rPr>
              <a:t>Write a new report template (</a:t>
            </a:r>
            <a:r>
              <a:rPr lang="en-US" sz="1800" dirty="0" err="1">
                <a:solidFill>
                  <a:schemeClr val="tx1"/>
                </a:solidFill>
              </a:rPr>
              <a:t>jasper_report_template.jrxml</a:t>
            </a:r>
            <a:r>
              <a:rPr lang="en-US" sz="1800" dirty="0">
                <a:solidFill>
                  <a:schemeClr val="tx1"/>
                </a:solidFill>
              </a:rPr>
              <a:t>). The contents of the JRXML are as below. Save it to C:\tools\jasperreports-5.0.1\test directory. </a:t>
            </a:r>
          </a:p>
          <a:p>
            <a:pPr marL="342900" indent="-342900" algn="l">
              <a:buClr>
                <a:srgbClr val="0070C0"/>
              </a:buClr>
              <a:buSzPct val="80000"/>
              <a:buFont typeface="Wingdings" pitchFamily="2" charset="2"/>
              <a:buChar char="u"/>
            </a:pPr>
            <a:r>
              <a:rPr lang="en-US" sz="1800" dirty="0">
                <a:solidFill>
                  <a:schemeClr val="tx1"/>
                </a:solidFill>
              </a:rPr>
              <a:t>We will display a text in the title of the report in various font formats.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9BA9C8CA-78FC-4C7D-A0CD-BA5825C85804}"/>
              </a:ext>
            </a:extLst>
          </p:cNvPr>
          <p:cNvPicPr>
            <a:picLocks noChangeAspect="1"/>
          </p:cNvPicPr>
          <p:nvPr/>
        </p:nvPicPr>
        <p:blipFill>
          <a:blip r:embed="rId2"/>
          <a:stretch>
            <a:fillRect/>
          </a:stretch>
        </p:blipFill>
        <p:spPr>
          <a:xfrm>
            <a:off x="1853952" y="2742352"/>
            <a:ext cx="5436096" cy="3938003"/>
          </a:xfrm>
          <a:prstGeom prst="rect">
            <a:avLst/>
          </a:prstGeom>
          <a:ln>
            <a:solidFill>
              <a:srgbClr val="C00000"/>
            </a:solidFill>
          </a:ln>
        </p:spPr>
      </p:pic>
    </p:spTree>
    <p:extLst>
      <p:ext uri="{BB962C8B-B14F-4D97-AF65-F5344CB8AC3E}">
        <p14:creationId xmlns:p14="http://schemas.microsoft.com/office/powerpoint/2010/main" val="3036978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17.2 JasperFontsReportFill.java</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1220020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17.2 JasperFontsReportFill.java</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159213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java code to fill and generate the report is as given below. </a:t>
            </a:r>
          </a:p>
          <a:p>
            <a:pPr marL="342900" indent="-342900" algn="l">
              <a:buClr>
                <a:srgbClr val="0070C0"/>
              </a:buClr>
              <a:buSzPct val="80000"/>
              <a:buFont typeface="Wingdings" pitchFamily="2" charset="2"/>
              <a:buChar char="u"/>
            </a:pPr>
            <a:r>
              <a:rPr lang="en-US" sz="1800" dirty="0">
                <a:solidFill>
                  <a:schemeClr val="tx1"/>
                </a:solidFill>
              </a:rPr>
              <a:t>Save </a:t>
            </a:r>
            <a:r>
              <a:rPr lang="en-US" sz="1800" b="1" dirty="0">
                <a:solidFill>
                  <a:schemeClr val="tx1"/>
                </a:solidFill>
              </a:rPr>
              <a:t>JasperFontsReportFill.java</a:t>
            </a:r>
            <a:r>
              <a:rPr lang="en-US" sz="1800" dirty="0">
                <a:solidFill>
                  <a:schemeClr val="tx1"/>
                </a:solidFill>
              </a:rPr>
              <a:t> to C:\tools\jasperreports-5.0.1\test\src\com\tutorialspoint directory.</a:t>
            </a:r>
          </a:p>
          <a:p>
            <a:pPr marL="342900" indent="-342900" algn="l">
              <a:buClr>
                <a:srgbClr val="0070C0"/>
              </a:buClr>
              <a:buSzPct val="80000"/>
              <a:buFont typeface="Wingdings" pitchFamily="2" charset="2"/>
              <a:buChar char="u"/>
            </a:pPr>
            <a:r>
              <a:rPr lang="en-US" sz="1800" dirty="0">
                <a:solidFill>
                  <a:schemeClr val="tx1"/>
                </a:solidFill>
              </a:rPr>
              <a:t>Here, we use an instance of </a:t>
            </a:r>
            <a:r>
              <a:rPr lang="en-US" sz="1800" i="1" dirty="0" err="1">
                <a:solidFill>
                  <a:schemeClr val="tx1"/>
                </a:solidFill>
              </a:rPr>
              <a:t>JREmptyDataSource</a:t>
            </a:r>
            <a:r>
              <a:rPr lang="en-US" sz="1800" dirty="0">
                <a:solidFill>
                  <a:schemeClr val="tx1"/>
                </a:solidFill>
              </a:rPr>
              <a:t> when filling reports to simulate a data source with one record in it, but with all the fields being </a:t>
            </a:r>
            <a:r>
              <a:rPr lang="en-US" sz="1800" i="1" dirty="0">
                <a:solidFill>
                  <a:schemeClr val="tx1"/>
                </a:solidFill>
              </a:rPr>
              <a:t>null</a:t>
            </a:r>
            <a:r>
              <a:rPr lang="en-US" sz="1800" dirty="0">
                <a:solidFill>
                  <a:schemeClr val="tx1"/>
                </a:solidFill>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15</a:t>
            </a:fld>
            <a:endParaRPr lang="zh-TW" altLang="en-US"/>
          </a:p>
        </p:txBody>
      </p:sp>
      <p:pic>
        <p:nvPicPr>
          <p:cNvPr id="9" name="Picture 8">
            <a:extLst>
              <a:ext uri="{FF2B5EF4-FFF2-40B4-BE49-F238E27FC236}">
                <a16:creationId xmlns:a16="http://schemas.microsoft.com/office/drawing/2014/main" id="{C2CA3D4F-E6D8-4D89-8CA7-A4A5601A72FC}"/>
              </a:ext>
            </a:extLst>
          </p:cNvPr>
          <p:cNvPicPr>
            <a:picLocks noChangeAspect="1"/>
          </p:cNvPicPr>
          <p:nvPr/>
        </p:nvPicPr>
        <p:blipFill>
          <a:blip r:embed="rId2"/>
          <a:stretch>
            <a:fillRect/>
          </a:stretch>
        </p:blipFill>
        <p:spPr>
          <a:xfrm>
            <a:off x="1331640" y="2996088"/>
            <a:ext cx="6725746" cy="3565013"/>
          </a:xfrm>
          <a:prstGeom prst="rect">
            <a:avLst/>
          </a:prstGeom>
          <a:ln>
            <a:solidFill>
              <a:srgbClr val="C00000"/>
            </a:solidFill>
          </a:ln>
        </p:spPr>
      </p:pic>
    </p:spTree>
    <p:extLst>
      <p:ext uri="{BB962C8B-B14F-4D97-AF65-F5344CB8AC3E}">
        <p14:creationId xmlns:p14="http://schemas.microsoft.com/office/powerpoint/2010/main" val="967393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17.3 buildFont.xml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2021110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17.3 buildFont.xml</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12241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Write buildFont.xml (saved under directory C:\tools\jasperreports-5.0.1\test) are as given below.</a:t>
            </a:r>
          </a:p>
          <a:p>
            <a:pPr marL="342900" indent="-342900" algn="l">
              <a:buClr>
                <a:srgbClr val="0070C0"/>
              </a:buClr>
              <a:buSzPct val="80000"/>
              <a:buFont typeface="Wingdings" pitchFamily="2" charset="2"/>
              <a:buChar char="u"/>
            </a:pPr>
            <a:r>
              <a:rPr lang="en-US" sz="1800" dirty="0">
                <a:solidFill>
                  <a:schemeClr val="tx1"/>
                </a:solidFill>
              </a:rPr>
              <a:t>The import file - baseBuild.xml is picked from chapter 03 </a:t>
            </a:r>
            <a:r>
              <a:rPr lang="en-US" sz="1800" dirty="0">
                <a:solidFill>
                  <a:schemeClr val="tx1"/>
                </a:solidFill>
                <a:hlinkClick r:id="rId2">
                  <a:extLst>
                    <a:ext uri="{A12FA001-AC4F-418D-AE19-62706E023703}">
                      <ahyp:hlinkClr xmlns:ahyp="http://schemas.microsoft.com/office/drawing/2018/hyperlinkcolor" val="tx"/>
                    </a:ext>
                  </a:extLst>
                </a:hlinkClick>
              </a:rPr>
              <a:t>Environment Setup</a:t>
            </a:r>
            <a:r>
              <a:rPr lang="en-US" sz="1800" dirty="0">
                <a:solidFill>
                  <a:schemeClr val="tx1"/>
                </a:solidFill>
              </a:rPr>
              <a:t> and should be placed in the same directory as the buildFont.xml.</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17</a:t>
            </a:fld>
            <a:endParaRPr lang="zh-TW" altLang="en-US"/>
          </a:p>
        </p:txBody>
      </p:sp>
      <p:pic>
        <p:nvPicPr>
          <p:cNvPr id="7" name="Picture 6">
            <a:extLst>
              <a:ext uri="{FF2B5EF4-FFF2-40B4-BE49-F238E27FC236}">
                <a16:creationId xmlns:a16="http://schemas.microsoft.com/office/drawing/2014/main" id="{663F877C-7628-4650-A2AE-6561485FD863}"/>
              </a:ext>
            </a:extLst>
          </p:cNvPr>
          <p:cNvPicPr>
            <a:picLocks noChangeAspect="1"/>
          </p:cNvPicPr>
          <p:nvPr/>
        </p:nvPicPr>
        <p:blipFill>
          <a:blip r:embed="rId3"/>
          <a:stretch>
            <a:fillRect/>
          </a:stretch>
        </p:blipFill>
        <p:spPr>
          <a:xfrm>
            <a:off x="1991308" y="2669567"/>
            <a:ext cx="5161384" cy="3560096"/>
          </a:xfrm>
          <a:prstGeom prst="rect">
            <a:avLst/>
          </a:prstGeom>
          <a:ln>
            <a:solidFill>
              <a:srgbClr val="C00000"/>
            </a:solidFill>
          </a:ln>
        </p:spPr>
      </p:pic>
    </p:spTree>
    <p:extLst>
      <p:ext uri="{BB962C8B-B14F-4D97-AF65-F5344CB8AC3E}">
        <p14:creationId xmlns:p14="http://schemas.microsoft.com/office/powerpoint/2010/main" val="2239349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17.4 exe_Font.bat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428845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17.4 exe_Font.bat</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Write exe_Font.bat</a:t>
            </a:r>
          </a:p>
          <a:p>
            <a:pPr marL="342900" indent="-342900" algn="l">
              <a:buClr>
                <a:srgbClr val="0070C0"/>
              </a:buClr>
              <a:buSzPct val="80000"/>
              <a:buFont typeface="Wingdings" pitchFamily="2" charset="2"/>
              <a:buChar char="u"/>
            </a:pPr>
            <a:r>
              <a:rPr lang="en-US" sz="1800" dirty="0">
                <a:solidFill>
                  <a:schemeClr val="tx1"/>
                </a:solidFill>
              </a:rPr>
              <a:t>ant -f buildFont.xml -</a:t>
            </a:r>
            <a:r>
              <a:rPr lang="en-US" sz="1800" dirty="0" err="1">
                <a:solidFill>
                  <a:schemeClr val="tx1"/>
                </a:solidFill>
              </a:rPr>
              <a:t>Dmain</a:t>
            </a:r>
            <a:r>
              <a:rPr lang="en-US" sz="1800" dirty="0">
                <a:solidFill>
                  <a:schemeClr val="tx1"/>
                </a:solidFill>
              </a:rPr>
              <a:t>-class=</a:t>
            </a:r>
            <a:r>
              <a:rPr lang="en-US" sz="1800" dirty="0" err="1">
                <a:solidFill>
                  <a:schemeClr val="tx1"/>
                </a:solidFill>
              </a:rPr>
              <a:t>com.tutorialspoint.JasperFontsReportFill</a:t>
            </a: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19</a:t>
            </a:fld>
            <a:endParaRPr lang="zh-TW" altLang="en-US"/>
          </a:p>
        </p:txBody>
      </p:sp>
      <p:pic>
        <p:nvPicPr>
          <p:cNvPr id="8" name="Picture 7">
            <a:extLst>
              <a:ext uri="{FF2B5EF4-FFF2-40B4-BE49-F238E27FC236}">
                <a16:creationId xmlns:a16="http://schemas.microsoft.com/office/drawing/2014/main" id="{4D4088B1-7218-49E7-945C-D90B02B5D1EB}"/>
              </a:ext>
            </a:extLst>
          </p:cNvPr>
          <p:cNvPicPr>
            <a:picLocks noChangeAspect="1"/>
          </p:cNvPicPr>
          <p:nvPr/>
        </p:nvPicPr>
        <p:blipFill>
          <a:blip r:embed="rId2"/>
          <a:stretch>
            <a:fillRect/>
          </a:stretch>
        </p:blipFill>
        <p:spPr>
          <a:xfrm>
            <a:off x="899592" y="2217089"/>
            <a:ext cx="7719391" cy="3678584"/>
          </a:xfrm>
          <a:prstGeom prst="rect">
            <a:avLst/>
          </a:prstGeom>
          <a:ln>
            <a:solidFill>
              <a:srgbClr val="C00000"/>
            </a:solidFill>
          </a:ln>
        </p:spPr>
      </p:pic>
    </p:spTree>
    <p:extLst>
      <p:ext uri="{BB962C8B-B14F-4D97-AF65-F5344CB8AC3E}">
        <p14:creationId xmlns:p14="http://schemas.microsoft.com/office/powerpoint/2010/main" val="844476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17 Font</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38061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We discuss the Font in Design Phase.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
        <p:nvSpPr>
          <p:cNvPr id="7" name="Rectangle 6">
            <a:extLst>
              <a:ext uri="{FF2B5EF4-FFF2-40B4-BE49-F238E27FC236}">
                <a16:creationId xmlns:a16="http://schemas.microsoft.com/office/drawing/2014/main" id="{62C24418-0855-47E1-B902-072A3B2E6424}"/>
              </a:ext>
            </a:extLst>
          </p:cNvPr>
          <p:cNvSpPr/>
          <p:nvPr/>
        </p:nvSpPr>
        <p:spPr>
          <a:xfrm>
            <a:off x="467544" y="2775117"/>
            <a:ext cx="3142095" cy="1196031"/>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Design Phase </a:t>
            </a:r>
          </a:p>
          <a:p>
            <a:pPr algn="ctr"/>
            <a:r>
              <a:rPr lang="en-US" b="1" dirty="0">
                <a:solidFill>
                  <a:schemeClr val="tx1"/>
                </a:solidFill>
              </a:rPr>
              <a:t>(Create JRXML File)</a:t>
            </a:r>
          </a:p>
        </p:txBody>
      </p:sp>
      <p:sp>
        <p:nvSpPr>
          <p:cNvPr id="8" name="Rectangle 7">
            <a:extLst>
              <a:ext uri="{FF2B5EF4-FFF2-40B4-BE49-F238E27FC236}">
                <a16:creationId xmlns:a16="http://schemas.microsoft.com/office/drawing/2014/main" id="{53DE751B-286A-43A0-B8E0-A6B7D782E49E}"/>
              </a:ext>
            </a:extLst>
          </p:cNvPr>
          <p:cNvSpPr/>
          <p:nvPr/>
        </p:nvSpPr>
        <p:spPr>
          <a:xfrm>
            <a:off x="457200" y="4774746"/>
            <a:ext cx="3175124" cy="111612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Compile Phase </a:t>
            </a:r>
          </a:p>
          <a:p>
            <a:pPr algn="ctr"/>
            <a:r>
              <a:rPr lang="en-US" b="1" dirty="0">
                <a:solidFill>
                  <a:schemeClr val="tx1"/>
                </a:solidFill>
              </a:rPr>
              <a:t>(Compile JRXML to Jasper Template)</a:t>
            </a:r>
          </a:p>
        </p:txBody>
      </p:sp>
      <p:cxnSp>
        <p:nvCxnSpPr>
          <p:cNvPr id="10" name="Straight Arrow Connector 9">
            <a:extLst>
              <a:ext uri="{FF2B5EF4-FFF2-40B4-BE49-F238E27FC236}">
                <a16:creationId xmlns:a16="http://schemas.microsoft.com/office/drawing/2014/main" id="{7C684D41-4175-4E88-ABEE-FE0002D8308C}"/>
              </a:ext>
            </a:extLst>
          </p:cNvPr>
          <p:cNvCxnSpPr>
            <a:cxnSpLocks/>
            <a:stCxn id="7" idx="2"/>
            <a:endCxn id="8" idx="0"/>
          </p:cNvCxnSpPr>
          <p:nvPr/>
        </p:nvCxnSpPr>
        <p:spPr>
          <a:xfrm>
            <a:off x="2038592" y="3971148"/>
            <a:ext cx="6170" cy="80359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C6E8FFD-ECB2-4DEB-BC69-DDF787CDCA56}"/>
              </a:ext>
            </a:extLst>
          </p:cNvPr>
          <p:cNvSpPr/>
          <p:nvPr/>
        </p:nvSpPr>
        <p:spPr>
          <a:xfrm>
            <a:off x="4860032" y="2775117"/>
            <a:ext cx="3753532" cy="111612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Execute Phase</a:t>
            </a:r>
          </a:p>
          <a:p>
            <a:pPr algn="ctr"/>
            <a:r>
              <a:rPr lang="en-US" b="1" dirty="0">
                <a:solidFill>
                  <a:schemeClr val="tx1"/>
                </a:solidFill>
              </a:rPr>
              <a:t>[Fill Jasper Template with Data to Generate Jasper Print File (</a:t>
            </a:r>
            <a:r>
              <a:rPr lang="en-US" b="1" dirty="0" err="1">
                <a:solidFill>
                  <a:schemeClr val="tx1"/>
                </a:solidFill>
              </a:rPr>
              <a:t>xxx.jrprint</a:t>
            </a:r>
            <a:r>
              <a:rPr lang="en-US" b="1" dirty="0">
                <a:solidFill>
                  <a:schemeClr val="tx1"/>
                </a:solidFill>
              </a:rPr>
              <a:t>)]</a:t>
            </a:r>
          </a:p>
        </p:txBody>
      </p:sp>
      <p:cxnSp>
        <p:nvCxnSpPr>
          <p:cNvPr id="13" name="Connector: Elbow 12">
            <a:extLst>
              <a:ext uri="{FF2B5EF4-FFF2-40B4-BE49-F238E27FC236}">
                <a16:creationId xmlns:a16="http://schemas.microsoft.com/office/drawing/2014/main" id="{BDE4FE03-0C12-4F7B-9DAD-CD31ABCDCE91}"/>
              </a:ext>
            </a:extLst>
          </p:cNvPr>
          <p:cNvCxnSpPr>
            <a:cxnSpLocks/>
            <a:stCxn id="8" idx="3"/>
            <a:endCxn id="11" idx="1"/>
          </p:cNvCxnSpPr>
          <p:nvPr/>
        </p:nvCxnSpPr>
        <p:spPr>
          <a:xfrm flipV="1">
            <a:off x="3632324" y="3333179"/>
            <a:ext cx="1227708" cy="1999629"/>
          </a:xfrm>
          <a:prstGeom prst="bent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1E275AB-05E1-449D-86C7-D3074BE720FF}"/>
              </a:ext>
            </a:extLst>
          </p:cNvPr>
          <p:cNvSpPr/>
          <p:nvPr/>
        </p:nvSpPr>
        <p:spPr>
          <a:xfrm>
            <a:off x="4860032" y="4741982"/>
            <a:ext cx="3753532" cy="1116123"/>
          </a:xfrm>
          <a:prstGeom prst="rect">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Export Phase</a:t>
            </a:r>
          </a:p>
          <a:p>
            <a:pPr algn="ctr"/>
            <a:r>
              <a:rPr lang="en-US" b="1" dirty="0">
                <a:solidFill>
                  <a:schemeClr val="tx1"/>
                </a:solidFill>
              </a:rPr>
              <a:t>[Export the Report to Any Specified Format]</a:t>
            </a:r>
          </a:p>
        </p:txBody>
      </p:sp>
      <p:cxnSp>
        <p:nvCxnSpPr>
          <p:cNvPr id="24" name="Straight Arrow Connector 23">
            <a:extLst>
              <a:ext uri="{FF2B5EF4-FFF2-40B4-BE49-F238E27FC236}">
                <a16:creationId xmlns:a16="http://schemas.microsoft.com/office/drawing/2014/main" id="{B6FE26A2-FC5B-4CFD-A0E8-8EF5A6F7FE26}"/>
              </a:ext>
            </a:extLst>
          </p:cNvPr>
          <p:cNvCxnSpPr>
            <a:cxnSpLocks/>
            <a:stCxn id="11" idx="2"/>
            <a:endCxn id="23" idx="0"/>
          </p:cNvCxnSpPr>
          <p:nvPr/>
        </p:nvCxnSpPr>
        <p:spPr>
          <a:xfrm>
            <a:off x="6736798" y="3891240"/>
            <a:ext cx="0" cy="85074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77760B9-878D-40E9-A0D2-6E3FEF7F353B}"/>
              </a:ext>
            </a:extLst>
          </p:cNvPr>
          <p:cNvSpPr/>
          <p:nvPr/>
        </p:nvSpPr>
        <p:spPr>
          <a:xfrm>
            <a:off x="323528" y="2626097"/>
            <a:ext cx="3591209" cy="165178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17.5 Run exe_Font.bat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2018/12/25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4131825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17.5 Run exe_Font.bat</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Run exe_Font.bat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21</a:t>
            </a:fld>
            <a:endParaRPr lang="zh-TW" altLang="en-US"/>
          </a:p>
        </p:txBody>
      </p:sp>
      <p:pic>
        <p:nvPicPr>
          <p:cNvPr id="7" name="Picture 6">
            <a:extLst>
              <a:ext uri="{FF2B5EF4-FFF2-40B4-BE49-F238E27FC236}">
                <a16:creationId xmlns:a16="http://schemas.microsoft.com/office/drawing/2014/main" id="{59E13332-8FE0-45F6-A532-5AC22568211E}"/>
              </a:ext>
            </a:extLst>
          </p:cNvPr>
          <p:cNvPicPr>
            <a:picLocks noChangeAspect="1"/>
          </p:cNvPicPr>
          <p:nvPr/>
        </p:nvPicPr>
        <p:blipFill>
          <a:blip r:embed="rId2"/>
          <a:stretch>
            <a:fillRect/>
          </a:stretch>
        </p:blipFill>
        <p:spPr>
          <a:xfrm>
            <a:off x="1008112" y="2110579"/>
            <a:ext cx="7271792" cy="3847156"/>
          </a:xfrm>
          <a:prstGeom prst="rect">
            <a:avLst/>
          </a:prstGeom>
          <a:ln>
            <a:solidFill>
              <a:srgbClr val="C00000"/>
            </a:solidFill>
          </a:ln>
        </p:spPr>
      </p:pic>
    </p:spTree>
    <p:extLst>
      <p:ext uri="{BB962C8B-B14F-4D97-AF65-F5344CB8AC3E}">
        <p14:creationId xmlns:p14="http://schemas.microsoft.com/office/powerpoint/2010/main" val="2411388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17.5 Run exe_Font.bat</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Display exe_Font.bat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22</a:t>
            </a:fld>
            <a:endParaRPr lang="zh-TW" altLang="en-US"/>
          </a:p>
        </p:txBody>
      </p:sp>
      <p:pic>
        <p:nvPicPr>
          <p:cNvPr id="8" name="Picture 7">
            <a:extLst>
              <a:ext uri="{FF2B5EF4-FFF2-40B4-BE49-F238E27FC236}">
                <a16:creationId xmlns:a16="http://schemas.microsoft.com/office/drawing/2014/main" id="{95B53C72-5F2D-4378-97F2-3129A003F2A4}"/>
              </a:ext>
            </a:extLst>
          </p:cNvPr>
          <p:cNvPicPr>
            <a:picLocks noChangeAspect="1"/>
          </p:cNvPicPr>
          <p:nvPr/>
        </p:nvPicPr>
        <p:blipFill>
          <a:blip r:embed="rId2"/>
          <a:stretch>
            <a:fillRect/>
          </a:stretch>
        </p:blipFill>
        <p:spPr>
          <a:xfrm>
            <a:off x="4781230" y="1916832"/>
            <a:ext cx="4010642" cy="4149080"/>
          </a:xfrm>
          <a:prstGeom prst="rect">
            <a:avLst/>
          </a:prstGeom>
          <a:ln>
            <a:solidFill>
              <a:srgbClr val="C00000"/>
            </a:solidFill>
          </a:ln>
        </p:spPr>
      </p:pic>
      <p:pic>
        <p:nvPicPr>
          <p:cNvPr id="9" name="Picture 8">
            <a:extLst>
              <a:ext uri="{FF2B5EF4-FFF2-40B4-BE49-F238E27FC236}">
                <a16:creationId xmlns:a16="http://schemas.microsoft.com/office/drawing/2014/main" id="{44E9F929-9D1F-4FE0-8E3D-A85F695C51CB}"/>
              </a:ext>
            </a:extLst>
          </p:cNvPr>
          <p:cNvPicPr>
            <a:picLocks noChangeAspect="1"/>
          </p:cNvPicPr>
          <p:nvPr/>
        </p:nvPicPr>
        <p:blipFill>
          <a:blip r:embed="rId3"/>
          <a:stretch>
            <a:fillRect/>
          </a:stretch>
        </p:blipFill>
        <p:spPr>
          <a:xfrm>
            <a:off x="467544" y="1953002"/>
            <a:ext cx="4105776" cy="3935462"/>
          </a:xfrm>
          <a:prstGeom prst="rect">
            <a:avLst/>
          </a:prstGeom>
          <a:ln>
            <a:solidFill>
              <a:srgbClr val="C00000"/>
            </a:solidFill>
          </a:ln>
        </p:spPr>
      </p:pic>
      <p:sp>
        <p:nvSpPr>
          <p:cNvPr id="10" name="Rectangle 9">
            <a:extLst>
              <a:ext uri="{FF2B5EF4-FFF2-40B4-BE49-F238E27FC236}">
                <a16:creationId xmlns:a16="http://schemas.microsoft.com/office/drawing/2014/main" id="{E490EE43-DDF5-4820-848E-A5A0C7B9F7DB}"/>
              </a:ext>
            </a:extLst>
          </p:cNvPr>
          <p:cNvSpPr/>
          <p:nvPr/>
        </p:nvSpPr>
        <p:spPr>
          <a:xfrm>
            <a:off x="1187624" y="3717032"/>
            <a:ext cx="3096344" cy="7200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78471F-0D8A-4939-82DD-FF0307A1F65E}"/>
              </a:ext>
            </a:extLst>
          </p:cNvPr>
          <p:cNvSpPr/>
          <p:nvPr/>
        </p:nvSpPr>
        <p:spPr>
          <a:xfrm>
            <a:off x="1187624" y="4788438"/>
            <a:ext cx="3096344" cy="94481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8F75A1C-1941-451C-ACC1-559FE6DF2EE9}"/>
              </a:ext>
            </a:extLst>
          </p:cNvPr>
          <p:cNvSpPr/>
          <p:nvPr/>
        </p:nvSpPr>
        <p:spPr>
          <a:xfrm>
            <a:off x="5148064" y="2564904"/>
            <a:ext cx="1008112"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A3FEFF1-1A35-4A7B-9548-D4AAE0BD27D2}"/>
              </a:ext>
            </a:extLst>
          </p:cNvPr>
          <p:cNvSpPr/>
          <p:nvPr/>
        </p:nvSpPr>
        <p:spPr>
          <a:xfrm>
            <a:off x="6197990" y="2539008"/>
            <a:ext cx="1614369" cy="38593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4791912F-C92F-4002-B968-1A303680D88C}"/>
              </a:ext>
            </a:extLst>
          </p:cNvPr>
          <p:cNvCxnSpPr>
            <a:stCxn id="10" idx="3"/>
            <a:endCxn id="12" idx="1"/>
          </p:cNvCxnSpPr>
          <p:nvPr/>
        </p:nvCxnSpPr>
        <p:spPr>
          <a:xfrm flipV="1">
            <a:off x="4283968" y="2708920"/>
            <a:ext cx="864096" cy="136815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EA10075-E3F7-47CE-8E64-F3D55B3494AB}"/>
              </a:ext>
            </a:extLst>
          </p:cNvPr>
          <p:cNvCxnSpPr>
            <a:cxnSpLocks/>
            <a:stCxn id="11" idx="3"/>
            <a:endCxn id="13" idx="2"/>
          </p:cNvCxnSpPr>
          <p:nvPr/>
        </p:nvCxnSpPr>
        <p:spPr>
          <a:xfrm flipV="1">
            <a:off x="4283968" y="2924944"/>
            <a:ext cx="2721207" cy="233590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3387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2018/12/25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17 Font</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410445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Font</a:t>
            </a:r>
          </a:p>
          <a:p>
            <a:pPr marL="342900" indent="-342900" algn="l">
              <a:buClr>
                <a:srgbClr val="0070C0"/>
              </a:buClr>
              <a:buSzPct val="80000"/>
              <a:buFont typeface="Wingdings" pitchFamily="2" charset="2"/>
              <a:buChar char="u"/>
            </a:pPr>
            <a:r>
              <a:rPr lang="en-US" sz="1800" dirty="0">
                <a:solidFill>
                  <a:schemeClr val="tx1"/>
                </a:solidFill>
              </a:rPr>
              <a:t>A report contains text elements and each of these can have its own font settings. </a:t>
            </a:r>
          </a:p>
          <a:p>
            <a:pPr marL="342900" indent="-342900" algn="l">
              <a:buClr>
                <a:srgbClr val="0070C0"/>
              </a:buClr>
              <a:buSzPct val="80000"/>
              <a:buFont typeface="Wingdings" pitchFamily="2" charset="2"/>
              <a:buChar char="u"/>
            </a:pPr>
            <a:r>
              <a:rPr lang="en-US" sz="1800" dirty="0">
                <a:solidFill>
                  <a:schemeClr val="tx1"/>
                </a:solidFill>
              </a:rPr>
              <a:t>These settings can be specified using the &lt;</a:t>
            </a:r>
            <a:r>
              <a:rPr lang="en-US" sz="1800" b="1" dirty="0">
                <a:solidFill>
                  <a:schemeClr val="tx1"/>
                </a:solidFill>
              </a:rPr>
              <a:t>font</a:t>
            </a:r>
            <a:r>
              <a:rPr lang="en-US" sz="1800" dirty="0">
                <a:solidFill>
                  <a:schemeClr val="tx1"/>
                </a:solidFill>
              </a:rPr>
              <a:t>&gt; tag available in the &lt;</a:t>
            </a:r>
            <a:r>
              <a:rPr lang="en-US" sz="1800" dirty="0" err="1">
                <a:solidFill>
                  <a:schemeClr val="tx1"/>
                </a:solidFill>
              </a:rPr>
              <a:t>textElement</a:t>
            </a:r>
            <a:r>
              <a:rPr lang="en-US" sz="1800" dirty="0">
                <a:solidFill>
                  <a:schemeClr val="tx1"/>
                </a:solidFill>
              </a:rPr>
              <a:t>&gt; tag. </a:t>
            </a:r>
          </a:p>
          <a:p>
            <a:pPr marL="342900" indent="-342900" algn="l">
              <a:buClr>
                <a:srgbClr val="0070C0"/>
              </a:buClr>
              <a:buSzPct val="80000"/>
              <a:buFont typeface="Wingdings" pitchFamily="2" charset="2"/>
              <a:buChar char="u"/>
            </a:pPr>
            <a:r>
              <a:rPr lang="en-US" sz="1800" dirty="0">
                <a:solidFill>
                  <a:schemeClr val="tx1"/>
                </a:solidFill>
              </a:rPr>
              <a:t>A report can define a number of fonts. </a:t>
            </a:r>
          </a:p>
          <a:p>
            <a:pPr marL="342900" indent="-342900" algn="l">
              <a:buClr>
                <a:srgbClr val="0070C0"/>
              </a:buClr>
              <a:buSzPct val="80000"/>
              <a:buFont typeface="Wingdings" pitchFamily="2" charset="2"/>
              <a:buChar char="u"/>
            </a:pPr>
            <a:r>
              <a:rPr lang="en-US" sz="1800" dirty="0">
                <a:solidFill>
                  <a:schemeClr val="tx1"/>
                </a:solidFill>
              </a:rPr>
              <a:t>Once defined, they can be used as default or base font settings for other font definitions throughout the entire report.</a:t>
            </a:r>
          </a:p>
          <a:p>
            <a:pPr marL="342900" indent="-342900" algn="l">
              <a:buClr>
                <a:srgbClr val="0070C0"/>
              </a:buClr>
              <a:buSzPct val="80000"/>
              <a:buFont typeface="Wingdings" pitchFamily="2" charset="2"/>
              <a:buChar char="u"/>
            </a:pPr>
            <a:r>
              <a:rPr lang="en-US" sz="1800" b="1" dirty="0">
                <a:solidFill>
                  <a:schemeClr val="tx1"/>
                </a:solidFill>
              </a:rPr>
              <a:t>Report Fonts</a:t>
            </a:r>
          </a:p>
          <a:p>
            <a:pPr marL="342900" indent="-342900" algn="l">
              <a:buClr>
                <a:srgbClr val="0070C0"/>
              </a:buClr>
              <a:buSzPct val="80000"/>
              <a:buFont typeface="Wingdings" pitchFamily="2" charset="2"/>
              <a:buChar char="u"/>
            </a:pPr>
            <a:r>
              <a:rPr lang="en-US" sz="1800" dirty="0">
                <a:solidFill>
                  <a:schemeClr val="tx1"/>
                </a:solidFill>
              </a:rPr>
              <a:t>A report font is a collection of font settings, declared at the report level. A report font can be reused throughout the entire report template when setting the font properties of text elements.</a:t>
            </a:r>
          </a:p>
          <a:p>
            <a:pPr marL="342900" indent="-342900" algn="l">
              <a:buClr>
                <a:srgbClr val="0070C0"/>
              </a:buClr>
              <a:buSzPct val="80000"/>
              <a:buFont typeface="Wingdings" pitchFamily="2" charset="2"/>
              <a:buChar char="u"/>
            </a:pPr>
            <a:r>
              <a:rPr lang="en-US" sz="1800" b="1" dirty="0">
                <a:solidFill>
                  <a:schemeClr val="tx1"/>
                </a:solidFill>
              </a:rPr>
              <a:t>Report fonts are now deprecated. Do not use &lt;</a:t>
            </a:r>
            <a:r>
              <a:rPr lang="en-US" sz="1800" b="1" dirty="0" err="1">
                <a:solidFill>
                  <a:schemeClr val="tx1"/>
                </a:solidFill>
              </a:rPr>
              <a:t>reportFont</a:t>
            </a:r>
            <a:r>
              <a:rPr lang="en-US" sz="1800" b="1" dirty="0">
                <a:solidFill>
                  <a:schemeClr val="tx1"/>
                </a:solidFill>
              </a:rPr>
              <a:t>/&gt; elements declared within the document itself. Use the &lt;style/&gt; element instead.</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697822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17 Font</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6480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Font Attributes</a:t>
            </a:r>
          </a:p>
          <a:p>
            <a:pPr marL="342900" indent="-342900" algn="l">
              <a:buClr>
                <a:srgbClr val="0070C0"/>
              </a:buClr>
              <a:buSzPct val="80000"/>
              <a:buFont typeface="Wingdings" pitchFamily="2" charset="2"/>
              <a:buChar char="u"/>
            </a:pPr>
            <a:r>
              <a:rPr lang="en-US" sz="1800" dirty="0">
                <a:solidFill>
                  <a:schemeClr val="tx1"/>
                </a:solidFill>
              </a:rPr>
              <a:t>Table below summarizes the main attributes of the &lt;</a:t>
            </a:r>
            <a:r>
              <a:rPr lang="en-US" sz="1800" b="1" dirty="0">
                <a:solidFill>
                  <a:schemeClr val="tx1"/>
                </a:solidFill>
              </a:rPr>
              <a:t>font</a:t>
            </a:r>
            <a:r>
              <a:rPr lang="en-US" sz="1800" dirty="0">
                <a:solidFill>
                  <a:schemeClr val="tx1"/>
                </a:solidFill>
              </a:rPr>
              <a:t>&gt; element.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graphicFrame>
        <p:nvGraphicFramePr>
          <p:cNvPr id="7" name="Table 6">
            <a:extLst>
              <a:ext uri="{FF2B5EF4-FFF2-40B4-BE49-F238E27FC236}">
                <a16:creationId xmlns:a16="http://schemas.microsoft.com/office/drawing/2014/main" id="{C8808935-A83C-4941-A3F7-B73081788878}"/>
              </a:ext>
            </a:extLst>
          </p:cNvPr>
          <p:cNvGraphicFramePr>
            <a:graphicFrameLocks noGrp="1"/>
          </p:cNvGraphicFramePr>
          <p:nvPr>
            <p:extLst>
              <p:ext uri="{D42A27DB-BD31-4B8C-83A1-F6EECF244321}">
                <p14:modId xmlns:p14="http://schemas.microsoft.com/office/powerpoint/2010/main" val="256956361"/>
              </p:ext>
            </p:extLst>
          </p:nvPr>
        </p:nvGraphicFramePr>
        <p:xfrm>
          <a:off x="558587" y="2146424"/>
          <a:ext cx="8264771" cy="3514824"/>
        </p:xfrm>
        <a:graphic>
          <a:graphicData uri="http://schemas.openxmlformats.org/drawingml/2006/table">
            <a:tbl>
              <a:tblPr firstRow="1" bandRow="1">
                <a:tableStyleId>{5C22544A-7EE6-4342-B048-85BDC9FD1C3A}</a:tableStyleId>
              </a:tblPr>
              <a:tblGrid>
                <a:gridCol w="730250">
                  <a:extLst>
                    <a:ext uri="{9D8B030D-6E8A-4147-A177-3AD203B41FA5}">
                      <a16:colId xmlns:a16="http://schemas.microsoft.com/office/drawing/2014/main" val="1890460319"/>
                    </a:ext>
                  </a:extLst>
                </a:gridCol>
                <a:gridCol w="7534521">
                  <a:extLst>
                    <a:ext uri="{9D8B030D-6E8A-4147-A177-3AD203B41FA5}">
                      <a16:colId xmlns:a16="http://schemas.microsoft.com/office/drawing/2014/main" val="2613266625"/>
                    </a:ext>
                  </a:extLst>
                </a:gridCol>
              </a:tblGrid>
              <a:tr h="424497">
                <a:tc>
                  <a:txBody>
                    <a:bodyPr/>
                    <a:lstStyle/>
                    <a:p>
                      <a:pPr algn="l" fontAlgn="t"/>
                      <a:r>
                        <a:rPr lang="en-US" dirty="0">
                          <a:effectLst/>
                        </a:rPr>
                        <a:t>S. NO</a:t>
                      </a:r>
                    </a:p>
                  </a:txBody>
                  <a:tcPr marL="76200" marR="76200" marT="76200" marB="76200"/>
                </a:tc>
                <a:tc>
                  <a:txBody>
                    <a:bodyPr/>
                    <a:lstStyle/>
                    <a:p>
                      <a:pPr algn="ctr" fontAlgn="t"/>
                      <a:r>
                        <a:rPr lang="en-US">
                          <a:effectLst/>
                        </a:rPr>
                        <a:t>Attribute and Description</a:t>
                      </a:r>
                    </a:p>
                  </a:txBody>
                  <a:tcPr marL="76200" marR="76200" marT="76200" marB="76200"/>
                </a:tc>
                <a:extLst>
                  <a:ext uri="{0D108BD9-81ED-4DB2-BD59-A6C34878D82A}">
                    <a16:rowId xmlns:a16="http://schemas.microsoft.com/office/drawing/2014/main" val="876997375"/>
                  </a:ext>
                </a:extLst>
              </a:tr>
              <a:tr h="927864">
                <a:tc>
                  <a:txBody>
                    <a:bodyPr/>
                    <a:lstStyle/>
                    <a:p>
                      <a:pPr fontAlgn="t"/>
                      <a:r>
                        <a:rPr lang="en-US">
                          <a:effectLst/>
                        </a:rPr>
                        <a:t>1</a:t>
                      </a:r>
                    </a:p>
                  </a:txBody>
                  <a:tcPr marL="76200" marR="76200" marT="76200" marB="76200"/>
                </a:tc>
                <a:tc>
                  <a:txBody>
                    <a:bodyPr/>
                    <a:lstStyle/>
                    <a:p>
                      <a:pPr algn="just" fontAlgn="t"/>
                      <a:r>
                        <a:rPr lang="en-US" b="1" dirty="0" err="1">
                          <a:solidFill>
                            <a:srgbClr val="000000"/>
                          </a:solidFill>
                          <a:effectLst/>
                        </a:rPr>
                        <a:t>fontName</a:t>
                      </a:r>
                      <a:endParaRPr lang="en-US" dirty="0">
                        <a:solidFill>
                          <a:srgbClr val="000000"/>
                        </a:solidFill>
                        <a:effectLst/>
                      </a:endParaRPr>
                    </a:p>
                    <a:p>
                      <a:pPr algn="just" fontAlgn="t"/>
                      <a:r>
                        <a:rPr lang="en-US" dirty="0">
                          <a:solidFill>
                            <a:srgbClr val="000000"/>
                          </a:solidFill>
                          <a:effectLst/>
                        </a:rPr>
                        <a:t>The font name, which can be the name of a physical font, a logical one, or the name of a font family from the registered JasperReports font extensions.</a:t>
                      </a:r>
                    </a:p>
                  </a:txBody>
                  <a:tcPr marL="76200" marR="76200" marT="76200" marB="76200"/>
                </a:tc>
                <a:extLst>
                  <a:ext uri="{0D108BD9-81ED-4DB2-BD59-A6C34878D82A}">
                    <a16:rowId xmlns:a16="http://schemas.microsoft.com/office/drawing/2014/main" val="3110437302"/>
                  </a:ext>
                </a:extLst>
              </a:tr>
              <a:tr h="672584">
                <a:tc>
                  <a:txBody>
                    <a:bodyPr/>
                    <a:lstStyle/>
                    <a:p>
                      <a:pPr fontAlgn="t"/>
                      <a:r>
                        <a:rPr lang="en-US">
                          <a:effectLst/>
                        </a:rPr>
                        <a:t>2</a:t>
                      </a:r>
                    </a:p>
                  </a:txBody>
                  <a:tcPr marL="76200" marR="76200" marT="76200" marB="76200"/>
                </a:tc>
                <a:tc>
                  <a:txBody>
                    <a:bodyPr/>
                    <a:lstStyle/>
                    <a:p>
                      <a:pPr algn="just" fontAlgn="t"/>
                      <a:r>
                        <a:rPr lang="en-US" b="1">
                          <a:solidFill>
                            <a:srgbClr val="000000"/>
                          </a:solidFill>
                          <a:effectLst/>
                        </a:rPr>
                        <a:t>size</a:t>
                      </a:r>
                      <a:endParaRPr lang="en-US">
                        <a:solidFill>
                          <a:srgbClr val="000000"/>
                        </a:solidFill>
                        <a:effectLst/>
                      </a:endParaRPr>
                    </a:p>
                    <a:p>
                      <a:pPr algn="just" fontAlgn="t"/>
                      <a:r>
                        <a:rPr lang="en-US">
                          <a:solidFill>
                            <a:srgbClr val="000000"/>
                          </a:solidFill>
                          <a:effectLst/>
                        </a:rPr>
                        <a:t>The size of the font measured in points. It defaults to 10.</a:t>
                      </a:r>
                    </a:p>
                  </a:txBody>
                  <a:tcPr marL="76200" marR="76200" marT="76200" marB="76200"/>
                </a:tc>
                <a:extLst>
                  <a:ext uri="{0D108BD9-81ED-4DB2-BD59-A6C34878D82A}">
                    <a16:rowId xmlns:a16="http://schemas.microsoft.com/office/drawing/2014/main" val="4191392315"/>
                  </a:ext>
                </a:extLst>
              </a:tr>
              <a:tr h="691624">
                <a:tc>
                  <a:txBody>
                    <a:bodyPr/>
                    <a:lstStyle/>
                    <a:p>
                      <a:pPr fontAlgn="t"/>
                      <a:r>
                        <a:rPr lang="en-US">
                          <a:effectLst/>
                        </a:rPr>
                        <a:t>3</a:t>
                      </a:r>
                    </a:p>
                  </a:txBody>
                  <a:tcPr marL="76200" marR="76200" marT="76200" marB="76200"/>
                </a:tc>
                <a:tc>
                  <a:txBody>
                    <a:bodyPr/>
                    <a:lstStyle/>
                    <a:p>
                      <a:pPr algn="just" fontAlgn="t"/>
                      <a:r>
                        <a:rPr lang="en-US" b="1">
                          <a:solidFill>
                            <a:srgbClr val="000000"/>
                          </a:solidFill>
                          <a:effectLst/>
                        </a:rPr>
                        <a:t>isBold</a:t>
                      </a:r>
                      <a:endParaRPr lang="en-US">
                        <a:solidFill>
                          <a:srgbClr val="000000"/>
                        </a:solidFill>
                        <a:effectLst/>
                      </a:endParaRPr>
                    </a:p>
                    <a:p>
                      <a:pPr algn="just" fontAlgn="t"/>
                      <a:r>
                        <a:rPr lang="en-US">
                          <a:solidFill>
                            <a:srgbClr val="000000"/>
                          </a:solidFill>
                          <a:effectLst/>
                        </a:rPr>
                        <a:t>The flag specifying if a bold font is required. It defaults to false.</a:t>
                      </a:r>
                    </a:p>
                  </a:txBody>
                  <a:tcPr marL="76200" marR="76200" marT="76200" marB="76200"/>
                </a:tc>
                <a:extLst>
                  <a:ext uri="{0D108BD9-81ED-4DB2-BD59-A6C34878D82A}">
                    <a16:rowId xmlns:a16="http://schemas.microsoft.com/office/drawing/2014/main" val="545752343"/>
                  </a:ext>
                </a:extLst>
              </a:tr>
              <a:tr h="710664">
                <a:tc>
                  <a:txBody>
                    <a:bodyPr/>
                    <a:lstStyle/>
                    <a:p>
                      <a:pPr fontAlgn="t"/>
                      <a:r>
                        <a:rPr lang="en-US">
                          <a:effectLst/>
                        </a:rPr>
                        <a:t>4</a:t>
                      </a:r>
                    </a:p>
                  </a:txBody>
                  <a:tcPr marL="76200" marR="76200" marT="76200" marB="76200"/>
                </a:tc>
                <a:tc>
                  <a:txBody>
                    <a:bodyPr/>
                    <a:lstStyle/>
                    <a:p>
                      <a:pPr algn="just" fontAlgn="t"/>
                      <a:r>
                        <a:rPr lang="en-US" b="1" dirty="0" err="1">
                          <a:solidFill>
                            <a:srgbClr val="000000"/>
                          </a:solidFill>
                          <a:effectLst/>
                        </a:rPr>
                        <a:t>isItalic</a:t>
                      </a:r>
                      <a:endParaRPr lang="en-US" dirty="0">
                        <a:solidFill>
                          <a:srgbClr val="000000"/>
                        </a:solidFill>
                        <a:effectLst/>
                      </a:endParaRPr>
                    </a:p>
                    <a:p>
                      <a:pPr algn="just" fontAlgn="t"/>
                      <a:r>
                        <a:rPr lang="en-US" dirty="0">
                          <a:solidFill>
                            <a:srgbClr val="000000"/>
                          </a:solidFill>
                          <a:effectLst/>
                        </a:rPr>
                        <a:t>The flag specifying if an italic font is required. It defaults to false.</a:t>
                      </a:r>
                    </a:p>
                  </a:txBody>
                  <a:tcPr marL="76200" marR="76200" marT="76200" marB="76200"/>
                </a:tc>
                <a:extLst>
                  <a:ext uri="{0D108BD9-81ED-4DB2-BD59-A6C34878D82A}">
                    <a16:rowId xmlns:a16="http://schemas.microsoft.com/office/drawing/2014/main" val="1276797257"/>
                  </a:ext>
                </a:extLst>
              </a:tr>
            </a:tbl>
          </a:graphicData>
        </a:graphic>
      </p:graphicFrame>
    </p:spTree>
    <p:extLst>
      <p:ext uri="{BB962C8B-B14F-4D97-AF65-F5344CB8AC3E}">
        <p14:creationId xmlns:p14="http://schemas.microsoft.com/office/powerpoint/2010/main" val="2562448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17 Font</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6480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Font Attributes</a:t>
            </a:r>
          </a:p>
          <a:p>
            <a:pPr marL="342900" indent="-342900" algn="l">
              <a:buClr>
                <a:srgbClr val="0070C0"/>
              </a:buClr>
              <a:buSzPct val="80000"/>
              <a:buFont typeface="Wingdings" pitchFamily="2" charset="2"/>
              <a:buChar char="u"/>
            </a:pPr>
            <a:r>
              <a:rPr lang="en-US" sz="1800" dirty="0">
                <a:solidFill>
                  <a:schemeClr val="tx1"/>
                </a:solidFill>
              </a:rPr>
              <a:t>Table below summarizes the main attributes of the &lt;</a:t>
            </a:r>
            <a:r>
              <a:rPr lang="en-US" sz="1800" b="1" dirty="0">
                <a:solidFill>
                  <a:schemeClr val="tx1"/>
                </a:solidFill>
              </a:rPr>
              <a:t>font</a:t>
            </a:r>
            <a:r>
              <a:rPr lang="en-US" sz="1800" dirty="0">
                <a:solidFill>
                  <a:schemeClr val="tx1"/>
                </a:solidFill>
              </a:rPr>
              <a:t>&gt; element.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graphicFrame>
        <p:nvGraphicFramePr>
          <p:cNvPr id="7" name="Table 6">
            <a:extLst>
              <a:ext uri="{FF2B5EF4-FFF2-40B4-BE49-F238E27FC236}">
                <a16:creationId xmlns:a16="http://schemas.microsoft.com/office/drawing/2014/main" id="{C8808935-A83C-4941-A3F7-B73081788878}"/>
              </a:ext>
            </a:extLst>
          </p:cNvPr>
          <p:cNvGraphicFramePr>
            <a:graphicFrameLocks noGrp="1"/>
          </p:cNvGraphicFramePr>
          <p:nvPr>
            <p:extLst>
              <p:ext uri="{D42A27DB-BD31-4B8C-83A1-F6EECF244321}">
                <p14:modId xmlns:p14="http://schemas.microsoft.com/office/powerpoint/2010/main" val="2834724396"/>
              </p:ext>
            </p:extLst>
          </p:nvPr>
        </p:nvGraphicFramePr>
        <p:xfrm>
          <a:off x="558587" y="2146424"/>
          <a:ext cx="8264771" cy="3352800"/>
        </p:xfrm>
        <a:graphic>
          <a:graphicData uri="http://schemas.openxmlformats.org/drawingml/2006/table">
            <a:tbl>
              <a:tblPr firstRow="1" bandRow="1">
                <a:tableStyleId>{5C22544A-7EE6-4342-B048-85BDC9FD1C3A}</a:tableStyleId>
              </a:tblPr>
              <a:tblGrid>
                <a:gridCol w="730250">
                  <a:extLst>
                    <a:ext uri="{9D8B030D-6E8A-4147-A177-3AD203B41FA5}">
                      <a16:colId xmlns:a16="http://schemas.microsoft.com/office/drawing/2014/main" val="1890460319"/>
                    </a:ext>
                  </a:extLst>
                </a:gridCol>
                <a:gridCol w="7534521">
                  <a:extLst>
                    <a:ext uri="{9D8B030D-6E8A-4147-A177-3AD203B41FA5}">
                      <a16:colId xmlns:a16="http://schemas.microsoft.com/office/drawing/2014/main" val="2613266625"/>
                    </a:ext>
                  </a:extLst>
                </a:gridCol>
              </a:tblGrid>
              <a:tr h="424497">
                <a:tc>
                  <a:txBody>
                    <a:bodyPr/>
                    <a:lstStyle/>
                    <a:p>
                      <a:pPr algn="l" fontAlgn="t"/>
                      <a:r>
                        <a:rPr lang="en-US" dirty="0">
                          <a:effectLst/>
                        </a:rPr>
                        <a:t>S. NO</a:t>
                      </a:r>
                    </a:p>
                  </a:txBody>
                  <a:tcPr marL="76200" marR="76200" marT="76200" marB="76200"/>
                </a:tc>
                <a:tc>
                  <a:txBody>
                    <a:bodyPr/>
                    <a:lstStyle/>
                    <a:p>
                      <a:pPr algn="ctr" fontAlgn="t"/>
                      <a:r>
                        <a:rPr lang="en-US">
                          <a:effectLst/>
                        </a:rPr>
                        <a:t>Attribute and Description</a:t>
                      </a:r>
                    </a:p>
                  </a:txBody>
                  <a:tcPr marL="76200" marR="76200" marT="76200" marB="76200"/>
                </a:tc>
                <a:extLst>
                  <a:ext uri="{0D108BD9-81ED-4DB2-BD59-A6C34878D82A}">
                    <a16:rowId xmlns:a16="http://schemas.microsoft.com/office/drawing/2014/main" val="876997375"/>
                  </a:ext>
                </a:extLst>
              </a:tr>
              <a:tr h="936104">
                <a:tc>
                  <a:txBody>
                    <a:bodyPr/>
                    <a:lstStyle/>
                    <a:p>
                      <a:pPr fontAlgn="t"/>
                      <a:r>
                        <a:rPr lang="en-US" dirty="0">
                          <a:effectLst/>
                        </a:rPr>
                        <a:t>5</a:t>
                      </a:r>
                    </a:p>
                  </a:txBody>
                  <a:tcPr marL="76200" marR="76200" marT="76200" marB="76200"/>
                </a:tc>
                <a:tc>
                  <a:txBody>
                    <a:bodyPr/>
                    <a:lstStyle/>
                    <a:p>
                      <a:pPr algn="just" fontAlgn="t"/>
                      <a:r>
                        <a:rPr lang="en-US" b="1" dirty="0" err="1">
                          <a:solidFill>
                            <a:srgbClr val="000000"/>
                          </a:solidFill>
                          <a:effectLst/>
                        </a:rPr>
                        <a:t>isUnderline</a:t>
                      </a:r>
                      <a:endParaRPr lang="en-US" dirty="0">
                        <a:solidFill>
                          <a:srgbClr val="000000"/>
                        </a:solidFill>
                        <a:effectLst/>
                      </a:endParaRPr>
                    </a:p>
                    <a:p>
                      <a:pPr algn="just" fontAlgn="t"/>
                      <a:r>
                        <a:rPr lang="en-US" dirty="0">
                          <a:solidFill>
                            <a:srgbClr val="000000"/>
                          </a:solidFill>
                          <a:effectLst/>
                        </a:rPr>
                        <a:t>The flag specifying if the underline text decoration is required. It defaults to false.</a:t>
                      </a:r>
                    </a:p>
                  </a:txBody>
                  <a:tcPr marL="76200" marR="76200" marT="76200" marB="76200"/>
                </a:tc>
                <a:extLst>
                  <a:ext uri="{0D108BD9-81ED-4DB2-BD59-A6C34878D82A}">
                    <a16:rowId xmlns:a16="http://schemas.microsoft.com/office/drawing/2014/main" val="3335590326"/>
                  </a:ext>
                </a:extLst>
              </a:tr>
              <a:tr h="888608">
                <a:tc>
                  <a:txBody>
                    <a:bodyPr/>
                    <a:lstStyle/>
                    <a:p>
                      <a:pPr fontAlgn="t"/>
                      <a:r>
                        <a:rPr lang="en-US">
                          <a:effectLst/>
                        </a:rPr>
                        <a:t>6</a:t>
                      </a:r>
                    </a:p>
                  </a:txBody>
                  <a:tcPr marL="76200" marR="76200" marT="76200" marB="76200"/>
                </a:tc>
                <a:tc>
                  <a:txBody>
                    <a:bodyPr/>
                    <a:lstStyle/>
                    <a:p>
                      <a:pPr algn="just" fontAlgn="t"/>
                      <a:r>
                        <a:rPr lang="en-US" b="1">
                          <a:solidFill>
                            <a:srgbClr val="000000"/>
                          </a:solidFill>
                          <a:effectLst/>
                        </a:rPr>
                        <a:t>isStrikeThrough</a:t>
                      </a:r>
                      <a:endParaRPr lang="en-US">
                        <a:solidFill>
                          <a:srgbClr val="000000"/>
                        </a:solidFill>
                        <a:effectLst/>
                      </a:endParaRPr>
                    </a:p>
                    <a:p>
                      <a:pPr algn="just" fontAlgn="t"/>
                      <a:r>
                        <a:rPr lang="en-US">
                          <a:solidFill>
                            <a:srgbClr val="000000"/>
                          </a:solidFill>
                          <a:effectLst/>
                        </a:rPr>
                        <a:t>The flag specifying if the strikethrough text decoration is required. It defaults to false.</a:t>
                      </a:r>
                    </a:p>
                  </a:txBody>
                  <a:tcPr marL="76200" marR="76200" marT="76200" marB="76200"/>
                </a:tc>
                <a:extLst>
                  <a:ext uri="{0D108BD9-81ED-4DB2-BD59-A6C34878D82A}">
                    <a16:rowId xmlns:a16="http://schemas.microsoft.com/office/drawing/2014/main" val="2415640497"/>
                  </a:ext>
                </a:extLst>
              </a:tr>
              <a:tr h="921360">
                <a:tc>
                  <a:txBody>
                    <a:bodyPr/>
                    <a:lstStyle/>
                    <a:p>
                      <a:pPr fontAlgn="t"/>
                      <a:r>
                        <a:rPr lang="en-US">
                          <a:effectLst/>
                        </a:rPr>
                        <a:t>7</a:t>
                      </a:r>
                    </a:p>
                  </a:txBody>
                  <a:tcPr marL="76200" marR="76200" marT="76200" marB="76200"/>
                </a:tc>
                <a:tc>
                  <a:txBody>
                    <a:bodyPr/>
                    <a:lstStyle/>
                    <a:p>
                      <a:pPr algn="just" fontAlgn="t"/>
                      <a:r>
                        <a:rPr lang="en-US" b="1" dirty="0" err="1">
                          <a:solidFill>
                            <a:srgbClr val="000000"/>
                          </a:solidFill>
                          <a:effectLst/>
                        </a:rPr>
                        <a:t>pdfFontName</a:t>
                      </a:r>
                      <a:endParaRPr lang="en-US" dirty="0">
                        <a:solidFill>
                          <a:srgbClr val="000000"/>
                        </a:solidFill>
                        <a:effectLst/>
                      </a:endParaRPr>
                    </a:p>
                    <a:p>
                      <a:pPr algn="just" fontAlgn="t"/>
                      <a:r>
                        <a:rPr lang="en-US" dirty="0">
                          <a:solidFill>
                            <a:srgbClr val="000000"/>
                          </a:solidFill>
                          <a:effectLst/>
                        </a:rPr>
                        <a:t>The name of an equivalent PDF font required by the </a:t>
                      </a:r>
                      <a:r>
                        <a:rPr lang="en-US" dirty="0" err="1">
                          <a:solidFill>
                            <a:srgbClr val="000000"/>
                          </a:solidFill>
                          <a:effectLst/>
                        </a:rPr>
                        <a:t>iText</a:t>
                      </a:r>
                      <a:r>
                        <a:rPr lang="en-US" dirty="0">
                          <a:solidFill>
                            <a:srgbClr val="000000"/>
                          </a:solidFill>
                          <a:effectLst/>
                        </a:rPr>
                        <a:t> library when exporting documents to PDF format.</a:t>
                      </a:r>
                    </a:p>
                  </a:txBody>
                  <a:tcPr marL="76200" marR="76200" marT="76200" marB="76200"/>
                </a:tc>
                <a:extLst>
                  <a:ext uri="{0D108BD9-81ED-4DB2-BD59-A6C34878D82A}">
                    <a16:rowId xmlns:a16="http://schemas.microsoft.com/office/drawing/2014/main" val="2552916650"/>
                  </a:ext>
                </a:extLst>
              </a:tr>
            </a:tbl>
          </a:graphicData>
        </a:graphic>
      </p:graphicFrame>
    </p:spTree>
    <p:extLst>
      <p:ext uri="{BB962C8B-B14F-4D97-AF65-F5344CB8AC3E}">
        <p14:creationId xmlns:p14="http://schemas.microsoft.com/office/powerpoint/2010/main" val="3323100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17 Font</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6480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Font Attributes</a:t>
            </a:r>
          </a:p>
          <a:p>
            <a:pPr marL="342900" indent="-342900" algn="l">
              <a:buClr>
                <a:srgbClr val="0070C0"/>
              </a:buClr>
              <a:buSzPct val="80000"/>
              <a:buFont typeface="Wingdings" pitchFamily="2" charset="2"/>
              <a:buChar char="u"/>
            </a:pPr>
            <a:r>
              <a:rPr lang="en-US" sz="1800" dirty="0">
                <a:solidFill>
                  <a:schemeClr val="tx1"/>
                </a:solidFill>
              </a:rPr>
              <a:t>Table below summarizes the main attributes of the &lt;</a:t>
            </a:r>
            <a:r>
              <a:rPr lang="en-US" sz="1800" b="1" dirty="0">
                <a:solidFill>
                  <a:schemeClr val="tx1"/>
                </a:solidFill>
              </a:rPr>
              <a:t>font</a:t>
            </a:r>
            <a:r>
              <a:rPr lang="en-US" sz="1800" dirty="0">
                <a:solidFill>
                  <a:schemeClr val="tx1"/>
                </a:solidFill>
              </a:rPr>
              <a:t>&gt; element.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graphicFrame>
        <p:nvGraphicFramePr>
          <p:cNvPr id="7" name="Table 6">
            <a:extLst>
              <a:ext uri="{FF2B5EF4-FFF2-40B4-BE49-F238E27FC236}">
                <a16:creationId xmlns:a16="http://schemas.microsoft.com/office/drawing/2014/main" id="{C8808935-A83C-4941-A3F7-B73081788878}"/>
              </a:ext>
            </a:extLst>
          </p:cNvPr>
          <p:cNvGraphicFramePr>
            <a:graphicFrameLocks noGrp="1"/>
          </p:cNvGraphicFramePr>
          <p:nvPr/>
        </p:nvGraphicFramePr>
        <p:xfrm>
          <a:off x="558587" y="2146424"/>
          <a:ext cx="8264771" cy="2377440"/>
        </p:xfrm>
        <a:graphic>
          <a:graphicData uri="http://schemas.openxmlformats.org/drawingml/2006/table">
            <a:tbl>
              <a:tblPr firstRow="1" bandRow="1">
                <a:tableStyleId>{5C22544A-7EE6-4342-B048-85BDC9FD1C3A}</a:tableStyleId>
              </a:tblPr>
              <a:tblGrid>
                <a:gridCol w="730250">
                  <a:extLst>
                    <a:ext uri="{9D8B030D-6E8A-4147-A177-3AD203B41FA5}">
                      <a16:colId xmlns:a16="http://schemas.microsoft.com/office/drawing/2014/main" val="1890460319"/>
                    </a:ext>
                  </a:extLst>
                </a:gridCol>
                <a:gridCol w="7534521">
                  <a:extLst>
                    <a:ext uri="{9D8B030D-6E8A-4147-A177-3AD203B41FA5}">
                      <a16:colId xmlns:a16="http://schemas.microsoft.com/office/drawing/2014/main" val="2613266625"/>
                    </a:ext>
                  </a:extLst>
                </a:gridCol>
              </a:tblGrid>
              <a:tr h="317155">
                <a:tc>
                  <a:txBody>
                    <a:bodyPr/>
                    <a:lstStyle/>
                    <a:p>
                      <a:pPr algn="l" fontAlgn="t"/>
                      <a:r>
                        <a:rPr lang="en-US" dirty="0">
                          <a:effectLst/>
                        </a:rPr>
                        <a:t>S. NO</a:t>
                      </a:r>
                    </a:p>
                  </a:txBody>
                  <a:tcPr marL="76200" marR="76200" marT="76200" marB="76200"/>
                </a:tc>
                <a:tc>
                  <a:txBody>
                    <a:bodyPr/>
                    <a:lstStyle/>
                    <a:p>
                      <a:pPr algn="ctr" fontAlgn="t"/>
                      <a:r>
                        <a:rPr lang="en-US">
                          <a:effectLst/>
                        </a:rPr>
                        <a:t>Attribute and Description</a:t>
                      </a:r>
                    </a:p>
                  </a:txBody>
                  <a:tcPr marL="76200" marR="76200" marT="76200" marB="76200"/>
                </a:tc>
                <a:extLst>
                  <a:ext uri="{0D108BD9-81ED-4DB2-BD59-A6C34878D82A}">
                    <a16:rowId xmlns:a16="http://schemas.microsoft.com/office/drawing/2014/main" val="876997375"/>
                  </a:ext>
                </a:extLst>
              </a:tr>
              <a:tr h="521041">
                <a:tc>
                  <a:txBody>
                    <a:bodyPr/>
                    <a:lstStyle/>
                    <a:p>
                      <a:pPr fontAlgn="t"/>
                      <a:r>
                        <a:rPr lang="en-US" dirty="0">
                          <a:effectLst/>
                        </a:rPr>
                        <a:t>8</a:t>
                      </a:r>
                    </a:p>
                  </a:txBody>
                  <a:tcPr marL="76200" marR="76200" marT="76200" marB="76200"/>
                </a:tc>
                <a:tc>
                  <a:txBody>
                    <a:bodyPr/>
                    <a:lstStyle/>
                    <a:p>
                      <a:pPr algn="just" fontAlgn="t"/>
                      <a:r>
                        <a:rPr lang="en-US" b="1" dirty="0" err="1">
                          <a:solidFill>
                            <a:srgbClr val="000000"/>
                          </a:solidFill>
                          <a:effectLst/>
                        </a:rPr>
                        <a:t>pdfEncoding</a:t>
                      </a:r>
                      <a:endParaRPr lang="en-US" dirty="0">
                        <a:solidFill>
                          <a:srgbClr val="000000"/>
                        </a:solidFill>
                        <a:effectLst/>
                      </a:endParaRPr>
                    </a:p>
                    <a:p>
                      <a:pPr algn="just" fontAlgn="t"/>
                      <a:r>
                        <a:rPr lang="en-US" dirty="0">
                          <a:solidFill>
                            <a:srgbClr val="000000"/>
                          </a:solidFill>
                          <a:effectLst/>
                        </a:rPr>
                        <a:t>The equivalent PDF character encoding, also required by the </a:t>
                      </a:r>
                      <a:r>
                        <a:rPr lang="en-US" dirty="0" err="1">
                          <a:solidFill>
                            <a:srgbClr val="000000"/>
                          </a:solidFill>
                          <a:effectLst/>
                        </a:rPr>
                        <a:t>iText</a:t>
                      </a:r>
                      <a:r>
                        <a:rPr lang="en-US" dirty="0">
                          <a:solidFill>
                            <a:srgbClr val="000000"/>
                          </a:solidFill>
                          <a:effectLst/>
                        </a:rPr>
                        <a:t> library.</a:t>
                      </a:r>
                    </a:p>
                  </a:txBody>
                  <a:tcPr marL="76200" marR="76200" marT="76200" marB="76200"/>
                </a:tc>
                <a:extLst>
                  <a:ext uri="{0D108BD9-81ED-4DB2-BD59-A6C34878D82A}">
                    <a16:rowId xmlns:a16="http://schemas.microsoft.com/office/drawing/2014/main" val="4284509381"/>
                  </a:ext>
                </a:extLst>
              </a:tr>
              <a:tr h="1162928">
                <a:tc>
                  <a:txBody>
                    <a:bodyPr/>
                    <a:lstStyle/>
                    <a:p>
                      <a:pPr fontAlgn="t"/>
                      <a:r>
                        <a:rPr lang="en-US">
                          <a:effectLst/>
                        </a:rPr>
                        <a:t>9</a:t>
                      </a:r>
                    </a:p>
                  </a:txBody>
                  <a:tcPr marL="76200" marR="76200" marT="76200" marB="76200"/>
                </a:tc>
                <a:tc>
                  <a:txBody>
                    <a:bodyPr/>
                    <a:lstStyle/>
                    <a:p>
                      <a:pPr algn="just" fontAlgn="t"/>
                      <a:r>
                        <a:rPr lang="en-US" b="1" dirty="0" err="1">
                          <a:solidFill>
                            <a:srgbClr val="000000"/>
                          </a:solidFill>
                          <a:effectLst/>
                        </a:rPr>
                        <a:t>isPdfEmbedded</a:t>
                      </a:r>
                      <a:endParaRPr lang="en-US" dirty="0">
                        <a:solidFill>
                          <a:srgbClr val="000000"/>
                        </a:solidFill>
                        <a:effectLst/>
                      </a:endParaRPr>
                    </a:p>
                    <a:p>
                      <a:pPr algn="just" fontAlgn="t"/>
                      <a:r>
                        <a:rPr lang="en-US" dirty="0">
                          <a:solidFill>
                            <a:srgbClr val="000000"/>
                          </a:solidFill>
                          <a:effectLst/>
                        </a:rPr>
                        <a:t>The flag that specifies whether the font should be embedded into the document itself. It defaults to false. If set to true, helps view the PDF document without any problem.</a:t>
                      </a:r>
                    </a:p>
                  </a:txBody>
                  <a:tcPr marL="76200" marR="76200" marT="76200" marB="76200"/>
                </a:tc>
                <a:extLst>
                  <a:ext uri="{0D108BD9-81ED-4DB2-BD59-A6C34878D82A}">
                    <a16:rowId xmlns:a16="http://schemas.microsoft.com/office/drawing/2014/main" val="1519416821"/>
                  </a:ext>
                </a:extLst>
              </a:tr>
            </a:tbl>
          </a:graphicData>
        </a:graphic>
      </p:graphicFrame>
    </p:spTree>
    <p:extLst>
      <p:ext uri="{BB962C8B-B14F-4D97-AF65-F5344CB8AC3E}">
        <p14:creationId xmlns:p14="http://schemas.microsoft.com/office/powerpoint/2010/main" val="893403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17 Font</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501558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Font Types</a:t>
            </a:r>
          </a:p>
          <a:p>
            <a:pPr marL="342900" indent="-342900" algn="l">
              <a:buClr>
                <a:srgbClr val="0070C0"/>
              </a:buClr>
              <a:buSzPct val="80000"/>
              <a:buFont typeface="Wingdings" pitchFamily="2" charset="2"/>
              <a:buChar char="u"/>
            </a:pPr>
            <a:r>
              <a:rPr lang="en-US" sz="1800" dirty="0">
                <a:solidFill>
                  <a:schemeClr val="tx1"/>
                </a:solidFill>
              </a:rPr>
              <a:t>In JasperReports fonts can be categorized as −</a:t>
            </a:r>
          </a:p>
          <a:p>
            <a:pPr marL="800100" lvl="1" indent="-342900" algn="l">
              <a:buClr>
                <a:srgbClr val="0070C0"/>
              </a:buClr>
              <a:buSzPct val="80000"/>
              <a:buFont typeface="Wingdings" pitchFamily="2" charset="2"/>
              <a:buChar char="u"/>
            </a:pPr>
            <a:r>
              <a:rPr lang="en-US" sz="1800" b="1" dirty="0">
                <a:solidFill>
                  <a:schemeClr val="tx1"/>
                </a:solidFill>
              </a:rPr>
              <a:t>Logical Fonts</a:t>
            </a:r>
            <a:r>
              <a:rPr lang="en-US" sz="1800" dirty="0">
                <a:solidFill>
                  <a:schemeClr val="tx1"/>
                </a:solidFill>
              </a:rPr>
              <a:t> − Five font types, which have been recognized by the Java platform since version 1.0, are called logical fonts. These are − </a:t>
            </a:r>
            <a:r>
              <a:rPr lang="en-US" sz="1800" b="1" dirty="0">
                <a:solidFill>
                  <a:schemeClr val="tx1"/>
                </a:solidFill>
              </a:rPr>
              <a:t>Serif, </a:t>
            </a:r>
            <a:r>
              <a:rPr lang="en-US" sz="1800" b="1" dirty="0" err="1">
                <a:solidFill>
                  <a:schemeClr val="tx1"/>
                </a:solidFill>
              </a:rPr>
              <a:t>SansSerif</a:t>
            </a:r>
            <a:r>
              <a:rPr lang="en-US" sz="1800" b="1" dirty="0">
                <a:solidFill>
                  <a:schemeClr val="tx1"/>
                </a:solidFill>
              </a:rPr>
              <a:t>, Monospaced, Dialog, and </a:t>
            </a:r>
            <a:r>
              <a:rPr lang="en-US" sz="1800" b="1" dirty="0" err="1">
                <a:solidFill>
                  <a:schemeClr val="tx1"/>
                </a:solidFill>
              </a:rPr>
              <a:t>DialogInput</a:t>
            </a:r>
            <a:r>
              <a:rPr lang="en-US" sz="1800" dirty="0">
                <a:solidFill>
                  <a:schemeClr val="tx1"/>
                </a:solidFill>
              </a:rPr>
              <a:t>. These logical fonts are not actual font libraries that are installed anywhere on the system. They are merely font type names recognized by the Java runtime. These must be mapped to some physical font that is installed on the system.</a:t>
            </a:r>
          </a:p>
          <a:p>
            <a:pPr marL="800100" lvl="1" indent="-342900" algn="l">
              <a:buClr>
                <a:srgbClr val="0070C0"/>
              </a:buClr>
              <a:buSzPct val="80000"/>
              <a:buFont typeface="Wingdings" pitchFamily="2" charset="2"/>
              <a:buChar char="u"/>
            </a:pPr>
            <a:r>
              <a:rPr lang="en-US" sz="1800" b="1" dirty="0">
                <a:solidFill>
                  <a:schemeClr val="tx1"/>
                </a:solidFill>
              </a:rPr>
              <a:t>Physical Fonts</a:t>
            </a:r>
            <a:r>
              <a:rPr lang="en-US" sz="1800" dirty="0">
                <a:solidFill>
                  <a:schemeClr val="tx1"/>
                </a:solidFill>
              </a:rPr>
              <a:t> − These fonts are the actual font libraries consisting of, for example, TrueType or PostScript Type 1 fonts. The physical fonts may be Arial, Time, Helvetica, Courier, or any number of other fonts, including international fonts.</a:t>
            </a:r>
          </a:p>
          <a:p>
            <a:pPr marL="800100" lvl="1" indent="-342900" algn="l">
              <a:buClr>
                <a:srgbClr val="0070C0"/>
              </a:buClr>
              <a:buSzPct val="80000"/>
              <a:buFont typeface="Wingdings" pitchFamily="2" charset="2"/>
              <a:buChar char="u"/>
            </a:pPr>
            <a:r>
              <a:rPr lang="en-US" sz="1800" b="1" dirty="0">
                <a:solidFill>
                  <a:schemeClr val="tx1"/>
                </a:solidFill>
              </a:rPr>
              <a:t>Font Extensions</a:t>
            </a:r>
            <a:r>
              <a:rPr lang="en-US" sz="1800" dirty="0">
                <a:solidFill>
                  <a:schemeClr val="tx1"/>
                </a:solidFill>
              </a:rPr>
              <a:t> − The JasperReports library can make use of fonts registered on-the-fly at runtime, through its built-in support for font extensions. A list of font families can be made available to the JasperReports using font extension. These are made out of similarly looking font faces and supporting specific locales.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3015150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17 Font</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9361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As described in the table above we need to specify in the attribute </a:t>
            </a:r>
            <a:r>
              <a:rPr lang="en-US" sz="1800" i="1" dirty="0" err="1">
                <a:solidFill>
                  <a:schemeClr val="tx1"/>
                </a:solidFill>
              </a:rPr>
              <a:t>fontName</a:t>
            </a:r>
            <a:r>
              <a:rPr lang="en-US" sz="1800" dirty="0" err="1">
                <a:solidFill>
                  <a:schemeClr val="tx1"/>
                </a:solidFill>
              </a:rPr>
              <a:t>the</a:t>
            </a:r>
            <a:r>
              <a:rPr lang="en-US" sz="1800" dirty="0">
                <a:solidFill>
                  <a:schemeClr val="tx1"/>
                </a:solidFill>
              </a:rPr>
              <a:t> name of a physical font, the name of a logical font, or the name of a font family from the registered JasperReports font extensions.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3240946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17 Font</a:t>
            </a:r>
            <a:endParaRPr lang="zh-TW" altLang="en-US" b="1" dirty="0">
              <a:solidFill>
                <a:srgbClr val="FFFF00"/>
              </a:solidFill>
            </a:endParaRPr>
          </a:p>
        </p:txBody>
      </p:sp>
      <p:sp>
        <p:nvSpPr>
          <p:cNvPr id="3" name="副標題 2"/>
          <p:cNvSpPr>
            <a:spLocks noGrp="1"/>
          </p:cNvSpPr>
          <p:nvPr>
            <p:ph type="subTitle" idx="1"/>
          </p:nvPr>
        </p:nvSpPr>
        <p:spPr>
          <a:xfrm>
            <a:off x="467544" y="1340768"/>
            <a:ext cx="8352928" cy="237081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PDF Font Name</a:t>
            </a:r>
          </a:p>
          <a:p>
            <a:pPr marL="342900" indent="-342900" algn="l">
              <a:buClr>
                <a:srgbClr val="0070C0"/>
              </a:buClr>
              <a:buSzPct val="80000"/>
              <a:buFont typeface="Wingdings" pitchFamily="2" charset="2"/>
              <a:buChar char="u"/>
            </a:pPr>
            <a:r>
              <a:rPr lang="en-US" sz="1800" dirty="0">
                <a:solidFill>
                  <a:schemeClr val="tx1"/>
                </a:solidFill>
              </a:rPr>
              <a:t>JasperReports library uses the </a:t>
            </a:r>
            <a:r>
              <a:rPr lang="en-US" sz="1800" b="1" dirty="0" err="1">
                <a:solidFill>
                  <a:schemeClr val="tx1"/>
                </a:solidFill>
              </a:rPr>
              <a:t>iText</a:t>
            </a:r>
            <a:r>
              <a:rPr lang="en-US" sz="1800" b="1" dirty="0">
                <a:solidFill>
                  <a:schemeClr val="tx1"/>
                </a:solidFill>
              </a:rPr>
              <a:t> library</a:t>
            </a:r>
            <a:r>
              <a:rPr lang="en-US" sz="1800" dirty="0">
                <a:solidFill>
                  <a:schemeClr val="tx1"/>
                </a:solidFill>
              </a:rPr>
              <a:t>, when exporting reports to PDF (Portable Document Format). PDF files can be viewed on various platforms and will always look the same. This is partially because in this format, there is a special way of dealing with fonts. </a:t>
            </a:r>
            <a:r>
              <a:rPr lang="en-US" sz="1800" i="1" dirty="0" err="1">
                <a:solidFill>
                  <a:schemeClr val="tx1"/>
                </a:solidFill>
              </a:rPr>
              <a:t>fontName</a:t>
            </a:r>
            <a:r>
              <a:rPr lang="en-US" sz="1800" dirty="0">
                <a:solidFill>
                  <a:schemeClr val="tx1"/>
                </a:solidFill>
              </a:rPr>
              <a:t> attribute is of no use when exporting to PDF. Attribute </a:t>
            </a:r>
            <a:r>
              <a:rPr lang="en-US" sz="1800" i="1" dirty="0" err="1">
                <a:solidFill>
                  <a:schemeClr val="tx1"/>
                </a:solidFill>
              </a:rPr>
              <a:t>pdfFontName</a:t>
            </a:r>
            <a:r>
              <a:rPr lang="en-US" sz="1800" dirty="0">
                <a:solidFill>
                  <a:schemeClr val="tx1"/>
                </a:solidFill>
              </a:rPr>
              <a:t> exist where we need to specify the font settings.</a:t>
            </a:r>
          </a:p>
          <a:p>
            <a:pPr marL="342900" indent="-342900" algn="l">
              <a:buClr>
                <a:srgbClr val="0070C0"/>
              </a:buClr>
              <a:buSzPct val="80000"/>
              <a:buFont typeface="Wingdings" pitchFamily="2" charset="2"/>
              <a:buChar char="u"/>
            </a:pPr>
            <a:r>
              <a:rPr lang="en-US" sz="1800" dirty="0">
                <a:solidFill>
                  <a:schemeClr val="tx1"/>
                </a:solidFill>
              </a:rPr>
              <a:t>The </a:t>
            </a:r>
            <a:r>
              <a:rPr lang="en-US" sz="1800" dirty="0" err="1">
                <a:solidFill>
                  <a:schemeClr val="tx1"/>
                </a:solidFill>
              </a:rPr>
              <a:t>iText</a:t>
            </a:r>
            <a:r>
              <a:rPr lang="en-US" sz="1800" dirty="0">
                <a:solidFill>
                  <a:schemeClr val="tx1"/>
                </a:solidFill>
              </a:rPr>
              <a:t> library knows how to deal with built-in fonts and TTF files and recognizes the following built-in font names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a:t>https://www.tutorialspoint.com/jasper_reports/index.htm</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2018/12/25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sp>
        <p:nvSpPr>
          <p:cNvPr id="7" name="副標題 2">
            <a:extLst>
              <a:ext uri="{FF2B5EF4-FFF2-40B4-BE49-F238E27FC236}">
                <a16:creationId xmlns:a16="http://schemas.microsoft.com/office/drawing/2014/main" id="{27673D8B-1D4E-4D9B-8B76-0670B565B748}"/>
              </a:ext>
            </a:extLst>
          </p:cNvPr>
          <p:cNvSpPr txBox="1">
            <a:spLocks/>
          </p:cNvSpPr>
          <p:nvPr/>
        </p:nvSpPr>
        <p:spPr>
          <a:xfrm>
            <a:off x="827585" y="3888533"/>
            <a:ext cx="3240360" cy="2276771"/>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800100" lvl="1" indent="-342900" algn="l">
              <a:buClr>
                <a:srgbClr val="0070C0"/>
              </a:buClr>
              <a:buSzPct val="80000"/>
              <a:buFont typeface="Wingdings" pitchFamily="2" charset="2"/>
              <a:buChar char="u"/>
            </a:pPr>
            <a:r>
              <a:rPr lang="en-US" sz="1800" dirty="0">
                <a:solidFill>
                  <a:schemeClr val="tx1"/>
                </a:solidFill>
              </a:rPr>
              <a:t>Courier</a:t>
            </a:r>
          </a:p>
          <a:p>
            <a:pPr marL="800100" lvl="1" indent="-342900" algn="l">
              <a:buClr>
                <a:srgbClr val="0070C0"/>
              </a:buClr>
              <a:buSzPct val="80000"/>
              <a:buFont typeface="Wingdings" pitchFamily="2" charset="2"/>
              <a:buChar char="u"/>
            </a:pPr>
            <a:r>
              <a:rPr lang="en-US" sz="1800" dirty="0">
                <a:solidFill>
                  <a:schemeClr val="tx1"/>
                </a:solidFill>
              </a:rPr>
              <a:t>Courier-Bold</a:t>
            </a:r>
          </a:p>
          <a:p>
            <a:pPr marL="800100" lvl="1" indent="-342900" algn="l">
              <a:buClr>
                <a:srgbClr val="0070C0"/>
              </a:buClr>
              <a:buSzPct val="80000"/>
              <a:buFont typeface="Wingdings" pitchFamily="2" charset="2"/>
              <a:buChar char="u"/>
            </a:pPr>
            <a:r>
              <a:rPr lang="en-US" sz="1800" dirty="0">
                <a:solidFill>
                  <a:schemeClr val="tx1"/>
                </a:solidFill>
              </a:rPr>
              <a:t>Courier-</a:t>
            </a:r>
            <a:r>
              <a:rPr lang="en-US" sz="1800" dirty="0" err="1">
                <a:solidFill>
                  <a:schemeClr val="tx1"/>
                </a:solidFill>
              </a:rPr>
              <a:t>BoldOblique</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dirty="0">
                <a:solidFill>
                  <a:schemeClr val="tx1"/>
                </a:solidFill>
              </a:rPr>
              <a:t>Courier-Oblique</a:t>
            </a:r>
          </a:p>
          <a:p>
            <a:pPr marL="800100" lvl="1" indent="-342900" algn="l">
              <a:buClr>
                <a:srgbClr val="0070C0"/>
              </a:buClr>
              <a:buSzPct val="80000"/>
              <a:buFont typeface="Wingdings" pitchFamily="2" charset="2"/>
              <a:buChar char="u"/>
            </a:pPr>
            <a:r>
              <a:rPr lang="en-US" sz="1800" dirty="0">
                <a:solidFill>
                  <a:schemeClr val="tx1"/>
                </a:solidFill>
              </a:rPr>
              <a:t>Helvetica</a:t>
            </a:r>
          </a:p>
          <a:p>
            <a:pPr marL="800100" lvl="1" indent="-342900" algn="l">
              <a:buClr>
                <a:srgbClr val="0070C0"/>
              </a:buClr>
              <a:buSzPct val="80000"/>
              <a:buFont typeface="Wingdings" pitchFamily="2" charset="2"/>
              <a:buChar char="u"/>
            </a:pPr>
            <a:r>
              <a:rPr lang="en-US" sz="1800" dirty="0">
                <a:solidFill>
                  <a:schemeClr val="tx1"/>
                </a:solidFill>
              </a:rPr>
              <a:t>Helvetica-Bold</a:t>
            </a:r>
          </a:p>
          <a:p>
            <a:pPr marL="800100" lvl="1" indent="-342900" algn="l">
              <a:buClr>
                <a:srgbClr val="0070C0"/>
              </a:buClr>
              <a:buSzPct val="80000"/>
              <a:buFont typeface="Wingdings" pitchFamily="2" charset="2"/>
              <a:buChar char="u"/>
            </a:pPr>
            <a:r>
              <a:rPr lang="en-US" sz="1800" dirty="0">
                <a:solidFill>
                  <a:schemeClr val="tx1"/>
                </a:solidFill>
              </a:rPr>
              <a:t>Helvetica-</a:t>
            </a:r>
            <a:r>
              <a:rPr lang="en-US" sz="1800" dirty="0" err="1">
                <a:solidFill>
                  <a:schemeClr val="tx1"/>
                </a:solidFill>
              </a:rPr>
              <a:t>BoldOblique</a:t>
            </a:r>
            <a:endParaRPr lang="en-US" sz="1800" dirty="0">
              <a:solidFill>
                <a:schemeClr val="tx1"/>
              </a:solidFill>
            </a:endParaRPr>
          </a:p>
        </p:txBody>
      </p:sp>
      <p:sp>
        <p:nvSpPr>
          <p:cNvPr id="8" name="副標題 2">
            <a:extLst>
              <a:ext uri="{FF2B5EF4-FFF2-40B4-BE49-F238E27FC236}">
                <a16:creationId xmlns:a16="http://schemas.microsoft.com/office/drawing/2014/main" id="{97CE9BCC-E240-4805-B7BE-44C8D389CBBA}"/>
              </a:ext>
            </a:extLst>
          </p:cNvPr>
          <p:cNvSpPr txBox="1">
            <a:spLocks/>
          </p:cNvSpPr>
          <p:nvPr/>
        </p:nvSpPr>
        <p:spPr>
          <a:xfrm>
            <a:off x="4860032" y="3908078"/>
            <a:ext cx="3240360" cy="2276771"/>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800100" lvl="1" indent="-342900" algn="l">
              <a:buClr>
                <a:srgbClr val="0070C0"/>
              </a:buClr>
              <a:buSzPct val="80000"/>
              <a:buFont typeface="Wingdings" pitchFamily="2" charset="2"/>
              <a:buChar char="u"/>
            </a:pPr>
            <a:r>
              <a:rPr lang="en-US" sz="1800" dirty="0">
                <a:solidFill>
                  <a:schemeClr val="tx1"/>
                </a:solidFill>
              </a:rPr>
              <a:t>Helvetica-Oblique</a:t>
            </a:r>
          </a:p>
          <a:p>
            <a:pPr marL="800100" lvl="1" indent="-342900" algn="l">
              <a:buClr>
                <a:srgbClr val="0070C0"/>
              </a:buClr>
              <a:buSzPct val="80000"/>
              <a:buFont typeface="Wingdings" pitchFamily="2" charset="2"/>
              <a:buChar char="u"/>
            </a:pPr>
            <a:r>
              <a:rPr lang="en-US" sz="1800" dirty="0">
                <a:solidFill>
                  <a:schemeClr val="tx1"/>
                </a:solidFill>
              </a:rPr>
              <a:t>Symbol</a:t>
            </a:r>
          </a:p>
          <a:p>
            <a:pPr marL="800100" lvl="1" indent="-342900" algn="l">
              <a:buClr>
                <a:srgbClr val="0070C0"/>
              </a:buClr>
              <a:buSzPct val="80000"/>
              <a:buFont typeface="Wingdings" pitchFamily="2" charset="2"/>
              <a:buChar char="u"/>
            </a:pPr>
            <a:r>
              <a:rPr lang="en-US" sz="1800" dirty="0">
                <a:solidFill>
                  <a:schemeClr val="tx1"/>
                </a:solidFill>
              </a:rPr>
              <a:t>Times-Roman</a:t>
            </a:r>
          </a:p>
          <a:p>
            <a:pPr marL="800100" lvl="1" indent="-342900" algn="l">
              <a:buClr>
                <a:srgbClr val="0070C0"/>
              </a:buClr>
              <a:buSzPct val="80000"/>
              <a:buFont typeface="Wingdings" pitchFamily="2" charset="2"/>
              <a:buChar char="u"/>
            </a:pPr>
            <a:r>
              <a:rPr lang="en-US" sz="1800" dirty="0">
                <a:solidFill>
                  <a:schemeClr val="tx1"/>
                </a:solidFill>
              </a:rPr>
              <a:t>Times-Bold</a:t>
            </a:r>
          </a:p>
          <a:p>
            <a:pPr marL="800100" lvl="1" indent="-342900" algn="l">
              <a:buClr>
                <a:srgbClr val="0070C0"/>
              </a:buClr>
              <a:buSzPct val="80000"/>
              <a:buFont typeface="Wingdings" pitchFamily="2" charset="2"/>
              <a:buChar char="u"/>
            </a:pPr>
            <a:r>
              <a:rPr lang="en-US" sz="1800" dirty="0">
                <a:solidFill>
                  <a:schemeClr val="tx1"/>
                </a:solidFill>
              </a:rPr>
              <a:t>Times-</a:t>
            </a:r>
            <a:r>
              <a:rPr lang="en-US" sz="1800" dirty="0" err="1">
                <a:solidFill>
                  <a:schemeClr val="tx1"/>
                </a:solidFill>
              </a:rPr>
              <a:t>BoldItalic</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dirty="0">
                <a:solidFill>
                  <a:schemeClr val="tx1"/>
                </a:solidFill>
              </a:rPr>
              <a:t>Times-Italic</a:t>
            </a:r>
          </a:p>
          <a:p>
            <a:pPr marL="800100" lvl="1" indent="-342900" algn="l">
              <a:buClr>
                <a:srgbClr val="0070C0"/>
              </a:buClr>
              <a:buSzPct val="80000"/>
              <a:buFont typeface="Wingdings" pitchFamily="2" charset="2"/>
              <a:buChar char="u"/>
            </a:pPr>
            <a:r>
              <a:rPr lang="en-US" sz="1800" dirty="0" err="1">
                <a:solidFill>
                  <a:schemeClr val="tx1"/>
                </a:solidFill>
              </a:rPr>
              <a:t>ZapfDingbats</a:t>
            </a: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Tree>
    <p:extLst>
      <p:ext uri="{BB962C8B-B14F-4D97-AF65-F5344CB8AC3E}">
        <p14:creationId xmlns:p14="http://schemas.microsoft.com/office/powerpoint/2010/main" val="158061920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4555</TotalTime>
  <Words>1275</Words>
  <Application>Microsoft Office PowerPoint</Application>
  <PresentationFormat>On-screen Show (4:3)</PresentationFormat>
  <Paragraphs>193</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Wingdings</vt:lpstr>
      <vt:lpstr>Office 佈景主題</vt:lpstr>
      <vt:lpstr>17 Font</vt:lpstr>
      <vt:lpstr>17 Font</vt:lpstr>
      <vt:lpstr>17 Font</vt:lpstr>
      <vt:lpstr>17 Font</vt:lpstr>
      <vt:lpstr>17 Font</vt:lpstr>
      <vt:lpstr>17 Font</vt:lpstr>
      <vt:lpstr>17 Font</vt:lpstr>
      <vt:lpstr>17 Font</vt:lpstr>
      <vt:lpstr>17 Font</vt:lpstr>
      <vt:lpstr>17 Font</vt:lpstr>
      <vt:lpstr>17 Font</vt:lpstr>
      <vt:lpstr>17.1 jasper_report_template.jrxml</vt:lpstr>
      <vt:lpstr>17.1 jasper_report_template.jrxml</vt:lpstr>
      <vt:lpstr>17.2 JasperFontsReportFill.java</vt:lpstr>
      <vt:lpstr>17.2 JasperFontsReportFill.java</vt:lpstr>
      <vt:lpstr>17.3 buildFont.xml</vt:lpstr>
      <vt:lpstr>17.3 buildFont.xml</vt:lpstr>
      <vt:lpstr>17.4 exe_Font.bat</vt:lpstr>
      <vt:lpstr>17.4 exe_Font.bat</vt:lpstr>
      <vt:lpstr>17.5 Run exe_Font.bat</vt:lpstr>
      <vt:lpstr>17.5 Run exe_Font.bat</vt:lpstr>
      <vt:lpstr>17.5 Run exe_Font.bat</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1615</cp:revision>
  <dcterms:created xsi:type="dcterms:W3CDTF">2018-09-28T16:40:41Z</dcterms:created>
  <dcterms:modified xsi:type="dcterms:W3CDTF">2018-12-26T02:22:05Z</dcterms:modified>
</cp:coreProperties>
</file>