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90" r:id="rId4"/>
    <p:sldId id="333" r:id="rId5"/>
    <p:sldId id="334" r:id="rId6"/>
    <p:sldId id="336" r:id="rId7"/>
    <p:sldId id="335" r:id="rId8"/>
    <p:sldId id="337" r:id="rId9"/>
    <p:sldId id="321" r:id="rId10"/>
    <p:sldId id="322" r:id="rId11"/>
    <p:sldId id="338" r:id="rId12"/>
    <p:sldId id="331" r:id="rId13"/>
    <p:sldId id="332" r:id="rId14"/>
    <p:sldId id="339" r:id="rId15"/>
    <p:sldId id="340" r:id="rId16"/>
    <p:sldId id="341" r:id="rId17"/>
    <p:sldId id="342" r:id="rId18"/>
    <p:sldId id="343" r:id="rId19"/>
    <p:sldId id="344" r:id="rId20"/>
    <p:sldId id="345"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124" d="100"/>
          <a:sy n="124" d="100"/>
        </p:scale>
        <p:origin x="282" y="-7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Unicode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Unicode Example:</a:t>
            </a:r>
          </a:p>
          <a:p>
            <a:pPr marL="342900" indent="-342900" algn="l">
              <a:buClr>
                <a:srgbClr val="0070C0"/>
              </a:buClr>
              <a:buSzPct val="80000"/>
              <a:buFont typeface="Wingdings" pitchFamily="2" charset="2"/>
              <a:buChar char="u"/>
            </a:pPr>
            <a:r>
              <a:rPr lang="en-US" sz="1800" dirty="0">
                <a:solidFill>
                  <a:schemeClr val="tx1"/>
                </a:solidFill>
              </a:rPr>
              <a:t>Write a new report template (</a:t>
            </a:r>
            <a:r>
              <a:rPr lang="en-US" sz="1800" dirty="0" err="1">
                <a:solidFill>
                  <a:schemeClr val="tx1"/>
                </a:solidFill>
              </a:rPr>
              <a:t>jasper_report_template.jrxml</a:t>
            </a:r>
            <a:r>
              <a:rPr lang="en-US" sz="1800" dirty="0">
                <a:solidFill>
                  <a:schemeClr val="tx1"/>
                </a:solidFill>
              </a:rPr>
              <a:t>). The contents of the JRXML are as below. Save it to C:\tools\jasperreports-5.0.1\test directory. </a:t>
            </a:r>
          </a:p>
          <a:p>
            <a:pPr marL="342900" indent="-342900" algn="l">
              <a:buClr>
                <a:srgbClr val="0070C0"/>
              </a:buClr>
              <a:buSzPct val="80000"/>
              <a:buFont typeface="Wingdings" pitchFamily="2" charset="2"/>
              <a:buChar char="u"/>
            </a:pPr>
            <a:r>
              <a:rPr lang="en-US" sz="1800" dirty="0">
                <a:solidFill>
                  <a:schemeClr val="tx1"/>
                </a:solidFill>
              </a:rPr>
              <a:t>Here, we display a text in different languages using the Unicode characters (\</a:t>
            </a:r>
            <a:r>
              <a:rPr lang="en-US" sz="1800" dirty="0" err="1">
                <a:solidFill>
                  <a:schemeClr val="tx1"/>
                </a:solidFill>
              </a:rPr>
              <a:t>uXXXX</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Any character encoded with UTF-8 can be represented using only its 4-digits hexadecimal code. </a:t>
            </a:r>
          </a:p>
          <a:p>
            <a:pPr marL="342900" indent="-342900" algn="l">
              <a:buClr>
                <a:srgbClr val="0070C0"/>
              </a:buClr>
              <a:buSzPct val="80000"/>
              <a:buFont typeface="Wingdings" pitchFamily="2" charset="2"/>
              <a:buChar char="u"/>
            </a:pPr>
            <a:r>
              <a:rPr lang="en-US" sz="1800" dirty="0">
                <a:solidFill>
                  <a:schemeClr val="tx1"/>
                </a:solidFill>
              </a:rPr>
              <a:t>For instance, the Greek letter Γ can be written as \u0393. When such a notation is encountered, the engine calls for the appropriate character representation in the character set, and only that particular character will be printed out. </a:t>
            </a:r>
          </a:p>
          <a:p>
            <a:pPr marL="342900" indent="-342900" algn="l">
              <a:buClr>
                <a:srgbClr val="0070C0"/>
              </a:buClr>
              <a:buSzPct val="80000"/>
              <a:buFont typeface="Wingdings" pitchFamily="2" charset="2"/>
              <a:buChar char="u"/>
            </a:pPr>
            <a:r>
              <a:rPr lang="en-US" sz="1800" dirty="0">
                <a:solidFill>
                  <a:schemeClr val="tx1"/>
                </a:solidFill>
              </a:rPr>
              <a:t>The JRXML is </a:t>
            </a:r>
            <a:r>
              <a:rPr lang="en-US" sz="1800">
                <a:solidFill>
                  <a:schemeClr val="tx1"/>
                </a:solidFill>
              </a:rPr>
              <a:t>as follow: </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03697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Unicode Example:</a:t>
            </a:r>
          </a:p>
          <a:p>
            <a:pPr marL="342900" indent="-342900" algn="l">
              <a:buClr>
                <a:srgbClr val="0070C0"/>
              </a:buClr>
              <a:buSzPct val="80000"/>
              <a:buFont typeface="Wingdings" pitchFamily="2" charset="2"/>
              <a:buChar char="u"/>
            </a:pPr>
            <a:r>
              <a:rPr lang="en-US" sz="1800" dirty="0">
                <a:solidFill>
                  <a:schemeClr val="tx1"/>
                </a:solidFill>
              </a:rPr>
              <a:t>The JRXML is as follow. The UTF-8 encoding is used for localized Unicode text and stored in document parameters.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713A2A47-0876-47D4-9BF8-923F84C5A3A0}"/>
              </a:ext>
            </a:extLst>
          </p:cNvPr>
          <p:cNvPicPr>
            <a:picLocks noChangeAspect="1"/>
          </p:cNvPicPr>
          <p:nvPr/>
        </p:nvPicPr>
        <p:blipFill>
          <a:blip r:embed="rId2"/>
          <a:stretch>
            <a:fillRect/>
          </a:stretch>
        </p:blipFill>
        <p:spPr>
          <a:xfrm>
            <a:off x="1619672" y="2439298"/>
            <a:ext cx="6192688" cy="3723902"/>
          </a:xfrm>
          <a:prstGeom prst="rect">
            <a:avLst/>
          </a:prstGeom>
          <a:ln>
            <a:solidFill>
              <a:srgbClr val="C00000"/>
            </a:solidFill>
          </a:ln>
        </p:spPr>
      </p:pic>
      <p:sp>
        <p:nvSpPr>
          <p:cNvPr id="8" name="Rectangle 7">
            <a:extLst>
              <a:ext uri="{FF2B5EF4-FFF2-40B4-BE49-F238E27FC236}">
                <a16:creationId xmlns:a16="http://schemas.microsoft.com/office/drawing/2014/main" id="{AD4022B2-79BC-4C0B-9C8E-8BF9E5FE7671}"/>
              </a:ext>
            </a:extLst>
          </p:cNvPr>
          <p:cNvSpPr/>
          <p:nvPr/>
        </p:nvSpPr>
        <p:spPr>
          <a:xfrm>
            <a:off x="3851920" y="3140968"/>
            <a:ext cx="3960440" cy="2880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4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17.2 JasperFontsReportFill.java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22002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17.2 JasperFontsReportFill.java</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7811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java code to fill and generate the report is as below. </a:t>
            </a:r>
          </a:p>
          <a:p>
            <a:pPr marL="342900" indent="-342900" algn="l">
              <a:buClr>
                <a:srgbClr val="0070C0"/>
              </a:buClr>
              <a:buSzPct val="80000"/>
              <a:buFont typeface="Wingdings" pitchFamily="2" charset="2"/>
              <a:buChar char="u"/>
            </a:pPr>
            <a:r>
              <a:rPr lang="en-US" sz="1800" dirty="0">
                <a:solidFill>
                  <a:schemeClr val="tx1"/>
                </a:solidFill>
              </a:rPr>
              <a:t>Save file </a:t>
            </a:r>
            <a:r>
              <a:rPr lang="en-US" sz="1800" b="1" dirty="0">
                <a:solidFill>
                  <a:schemeClr val="tx1"/>
                </a:solidFill>
              </a:rPr>
              <a:t>JasperUnicodeReportFill.java</a:t>
            </a:r>
            <a:r>
              <a:rPr lang="en-US" sz="1800" dirty="0">
                <a:solidFill>
                  <a:schemeClr val="tx1"/>
                </a:solidFill>
              </a:rPr>
              <a:t> to C:\tools\jasperreports-5.0.1\test\src\com\tutorialspoint directory.</a:t>
            </a:r>
          </a:p>
          <a:p>
            <a:pPr marL="342900" indent="-342900" algn="l">
              <a:buClr>
                <a:srgbClr val="0070C0"/>
              </a:buClr>
              <a:buSzPct val="80000"/>
              <a:buFont typeface="Wingdings" pitchFamily="2" charset="2"/>
              <a:buChar char="u"/>
            </a:pPr>
            <a:r>
              <a:rPr lang="en-US" sz="1800" dirty="0">
                <a:solidFill>
                  <a:schemeClr val="tx1"/>
                </a:solidFill>
              </a:rPr>
              <a:t>Here we use an instance of </a:t>
            </a:r>
            <a:r>
              <a:rPr lang="en-US" sz="1800" i="1" dirty="0" err="1">
                <a:solidFill>
                  <a:schemeClr val="tx1"/>
                </a:solidFill>
              </a:rPr>
              <a:t>JREmptyDataSource</a:t>
            </a:r>
            <a:r>
              <a:rPr lang="en-US" sz="1800" dirty="0">
                <a:solidFill>
                  <a:schemeClr val="tx1"/>
                </a:solidFill>
              </a:rPr>
              <a:t> when filling reports to simulate a data source with one record in it, but with all the fields in this single record being </a:t>
            </a:r>
            <a:r>
              <a:rPr lang="en-US" sz="1800" i="1" dirty="0">
                <a:solidFill>
                  <a:schemeClr val="tx1"/>
                </a:solidFill>
              </a:rPr>
              <a:t>null</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329AE6C-7D95-4389-B9E9-94B95345B7B9}"/>
              </a:ext>
            </a:extLst>
          </p:cNvPr>
          <p:cNvPicPr>
            <a:picLocks noChangeAspect="1"/>
          </p:cNvPicPr>
          <p:nvPr/>
        </p:nvPicPr>
        <p:blipFill>
          <a:blip r:embed="rId2"/>
          <a:stretch>
            <a:fillRect/>
          </a:stretch>
        </p:blipFill>
        <p:spPr>
          <a:xfrm>
            <a:off x="1533644" y="3149569"/>
            <a:ext cx="6436643" cy="3408904"/>
          </a:xfrm>
          <a:prstGeom prst="rect">
            <a:avLst/>
          </a:prstGeom>
        </p:spPr>
      </p:pic>
    </p:spTree>
    <p:extLst>
      <p:ext uri="{BB962C8B-B14F-4D97-AF65-F5344CB8AC3E}">
        <p14:creationId xmlns:p14="http://schemas.microsoft.com/office/powerpoint/2010/main" val="96739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17.3 buildUnicode.xml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52200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17.3 buildUnicode.xml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buildUnicide.xml  and saved under directory C:\tools\jasperreports-5.0.1\test as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from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5E577793-D820-43A7-AD98-1DAB478B77E8}"/>
              </a:ext>
            </a:extLst>
          </p:cNvPr>
          <p:cNvPicPr>
            <a:picLocks noChangeAspect="1"/>
          </p:cNvPicPr>
          <p:nvPr/>
        </p:nvPicPr>
        <p:blipFill>
          <a:blip r:embed="rId3"/>
          <a:stretch>
            <a:fillRect/>
          </a:stretch>
        </p:blipFill>
        <p:spPr>
          <a:xfrm>
            <a:off x="1574104" y="2729576"/>
            <a:ext cx="5446168" cy="3845618"/>
          </a:xfrm>
          <a:prstGeom prst="rect">
            <a:avLst/>
          </a:prstGeom>
        </p:spPr>
      </p:pic>
    </p:spTree>
    <p:extLst>
      <p:ext uri="{BB962C8B-B14F-4D97-AF65-F5344CB8AC3E}">
        <p14:creationId xmlns:p14="http://schemas.microsoft.com/office/powerpoint/2010/main" val="136437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17.4 exe_Unicode.bat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83186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17.4 exe_Unicode.bat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exe_Unicode.bat with the command </a:t>
            </a:r>
            <a:r>
              <a:rPr lang="en-US" sz="1800" b="1" dirty="0">
                <a:solidFill>
                  <a:schemeClr val="tx1"/>
                </a:solidFill>
              </a:rPr>
              <a:t>ant -f buildUnicode.xml -</a:t>
            </a:r>
            <a:r>
              <a:rPr lang="en-US" sz="1800" b="1" dirty="0" err="1">
                <a:solidFill>
                  <a:schemeClr val="tx1"/>
                </a:solidFill>
              </a:rPr>
              <a:t>Dmain</a:t>
            </a:r>
            <a:r>
              <a:rPr lang="en-US" sz="1800" b="1" dirty="0">
                <a:solidFill>
                  <a:schemeClr val="tx1"/>
                </a:solidFill>
              </a:rPr>
              <a:t>-class=</a:t>
            </a:r>
            <a:r>
              <a:rPr lang="en-US" sz="1800" b="1" dirty="0" err="1">
                <a:solidFill>
                  <a:schemeClr val="tx1"/>
                </a:solidFill>
              </a:rPr>
              <a:t>com.tutorialspoint.JasperUnicodeReportFill</a:t>
            </a:r>
            <a:r>
              <a:rPr lang="en-US" sz="1800" dirty="0">
                <a:solidFill>
                  <a:schemeClr val="tx1"/>
                </a:solidFill>
              </a:rPr>
              <a:t> (</a:t>
            </a:r>
            <a:r>
              <a:rPr lang="en-US" sz="1800" dirty="0" err="1">
                <a:solidFill>
                  <a:schemeClr val="tx1"/>
                </a:solidFill>
              </a:rPr>
              <a:t>viewFullReport</a:t>
            </a:r>
            <a:r>
              <a:rPr lang="en-US" sz="1800" dirty="0">
                <a:solidFill>
                  <a:schemeClr val="tx1"/>
                </a:solidFill>
              </a:rPr>
              <a:t> is the default target) as follows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EDD59858-A5C3-4BB9-ACBC-E48D2766D945}"/>
              </a:ext>
            </a:extLst>
          </p:cNvPr>
          <p:cNvPicPr>
            <a:picLocks noChangeAspect="1"/>
          </p:cNvPicPr>
          <p:nvPr/>
        </p:nvPicPr>
        <p:blipFill>
          <a:blip r:embed="rId2"/>
          <a:stretch>
            <a:fillRect/>
          </a:stretch>
        </p:blipFill>
        <p:spPr>
          <a:xfrm>
            <a:off x="720080" y="2382312"/>
            <a:ext cx="7703840" cy="3561734"/>
          </a:xfrm>
          <a:prstGeom prst="rect">
            <a:avLst/>
          </a:prstGeom>
          <a:ln>
            <a:solidFill>
              <a:srgbClr val="C00000"/>
            </a:solidFill>
          </a:ln>
        </p:spPr>
      </p:pic>
    </p:spTree>
    <p:extLst>
      <p:ext uri="{BB962C8B-B14F-4D97-AF65-F5344CB8AC3E}">
        <p14:creationId xmlns:p14="http://schemas.microsoft.com/office/powerpoint/2010/main" val="64126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17.5 Run exe_Unicode.bat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70278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17.5 Run exe_Unicode.bat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exe_Unicode.bat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0C1CD659-2F79-441D-9D2E-6147E16CDD01}"/>
              </a:ext>
            </a:extLst>
          </p:cNvPr>
          <p:cNvPicPr>
            <a:picLocks noChangeAspect="1"/>
          </p:cNvPicPr>
          <p:nvPr/>
        </p:nvPicPr>
        <p:blipFill>
          <a:blip r:embed="rId2"/>
          <a:stretch>
            <a:fillRect/>
          </a:stretch>
        </p:blipFill>
        <p:spPr>
          <a:xfrm>
            <a:off x="924272" y="1857037"/>
            <a:ext cx="7871732" cy="4100698"/>
          </a:xfrm>
          <a:prstGeom prst="rect">
            <a:avLst/>
          </a:prstGeom>
          <a:ln>
            <a:solidFill>
              <a:srgbClr val="C00000"/>
            </a:solidFill>
          </a:ln>
        </p:spPr>
      </p:pic>
    </p:spTree>
    <p:extLst>
      <p:ext uri="{BB962C8B-B14F-4D97-AF65-F5344CB8AC3E}">
        <p14:creationId xmlns:p14="http://schemas.microsoft.com/office/powerpoint/2010/main" val="268631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Unicode.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17.5 Run exe_Unicode.bat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348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Display Unicode: The display text is in different languages. The languages are grouped together on the left side and </a:t>
            </a:r>
            <a:r>
              <a:rPr lang="en-US" sz="1800">
                <a:solidFill>
                  <a:schemeClr val="tx1"/>
                </a:solidFill>
              </a:rPr>
              <a:t>English explanation </a:t>
            </a:r>
            <a:r>
              <a:rPr lang="en-US" sz="1800" dirty="0">
                <a:solidFill>
                  <a:schemeClr val="tx1"/>
                </a:solidFill>
              </a:rPr>
              <a:t>on the right side.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9BB0B68-C3ED-4B2B-8ED2-64A3009C8062}"/>
              </a:ext>
            </a:extLst>
          </p:cNvPr>
          <p:cNvPicPr>
            <a:picLocks noChangeAspect="1"/>
          </p:cNvPicPr>
          <p:nvPr/>
        </p:nvPicPr>
        <p:blipFill>
          <a:blip r:embed="rId2"/>
          <a:stretch>
            <a:fillRect/>
          </a:stretch>
        </p:blipFill>
        <p:spPr>
          <a:xfrm>
            <a:off x="3901583" y="2106724"/>
            <a:ext cx="5076056" cy="3437289"/>
          </a:xfrm>
          <a:prstGeom prst="rect">
            <a:avLst/>
          </a:prstGeom>
          <a:ln>
            <a:solidFill>
              <a:srgbClr val="C00000"/>
            </a:solidFill>
          </a:ln>
        </p:spPr>
      </p:pic>
      <p:pic>
        <p:nvPicPr>
          <p:cNvPr id="8" name="Picture 7">
            <a:extLst>
              <a:ext uri="{FF2B5EF4-FFF2-40B4-BE49-F238E27FC236}">
                <a16:creationId xmlns:a16="http://schemas.microsoft.com/office/drawing/2014/main" id="{08AF5498-CDD8-4B6F-89CB-8EDD3046F6AB}"/>
              </a:ext>
            </a:extLst>
          </p:cNvPr>
          <p:cNvPicPr>
            <a:picLocks noChangeAspect="1"/>
          </p:cNvPicPr>
          <p:nvPr/>
        </p:nvPicPr>
        <p:blipFill>
          <a:blip r:embed="rId3"/>
          <a:stretch>
            <a:fillRect/>
          </a:stretch>
        </p:blipFill>
        <p:spPr>
          <a:xfrm>
            <a:off x="398887" y="2204864"/>
            <a:ext cx="3381025" cy="636785"/>
          </a:xfrm>
          <a:prstGeom prst="rect">
            <a:avLst/>
          </a:prstGeom>
          <a:ln>
            <a:solidFill>
              <a:srgbClr val="C00000"/>
            </a:solidFill>
          </a:ln>
        </p:spPr>
      </p:pic>
      <p:pic>
        <p:nvPicPr>
          <p:cNvPr id="9" name="Picture 8">
            <a:extLst>
              <a:ext uri="{FF2B5EF4-FFF2-40B4-BE49-F238E27FC236}">
                <a16:creationId xmlns:a16="http://schemas.microsoft.com/office/drawing/2014/main" id="{6F51D890-3CE5-4F6D-A7D1-4D6F8043AB8E}"/>
              </a:ext>
            </a:extLst>
          </p:cNvPr>
          <p:cNvPicPr>
            <a:picLocks noChangeAspect="1"/>
          </p:cNvPicPr>
          <p:nvPr/>
        </p:nvPicPr>
        <p:blipFill>
          <a:blip r:embed="rId4"/>
          <a:stretch>
            <a:fillRect/>
          </a:stretch>
        </p:blipFill>
        <p:spPr>
          <a:xfrm>
            <a:off x="398887" y="3080267"/>
            <a:ext cx="3381025" cy="1396794"/>
          </a:xfrm>
          <a:prstGeom prst="rect">
            <a:avLst/>
          </a:prstGeom>
          <a:ln>
            <a:solidFill>
              <a:srgbClr val="C00000"/>
            </a:solidFill>
          </a:ln>
        </p:spPr>
      </p:pic>
      <p:pic>
        <p:nvPicPr>
          <p:cNvPr id="10" name="Picture 9">
            <a:extLst>
              <a:ext uri="{FF2B5EF4-FFF2-40B4-BE49-F238E27FC236}">
                <a16:creationId xmlns:a16="http://schemas.microsoft.com/office/drawing/2014/main" id="{521D7B40-12BF-4338-9B30-4D0CC7138CA9}"/>
              </a:ext>
            </a:extLst>
          </p:cNvPr>
          <p:cNvPicPr>
            <a:picLocks noChangeAspect="1"/>
          </p:cNvPicPr>
          <p:nvPr/>
        </p:nvPicPr>
        <p:blipFill>
          <a:blip r:embed="rId5"/>
          <a:stretch>
            <a:fillRect/>
          </a:stretch>
        </p:blipFill>
        <p:spPr>
          <a:xfrm>
            <a:off x="457200" y="5040404"/>
            <a:ext cx="3381025" cy="1052892"/>
          </a:xfrm>
          <a:prstGeom prst="rect">
            <a:avLst/>
          </a:prstGeom>
          <a:ln>
            <a:solidFill>
              <a:srgbClr val="C00000"/>
            </a:solidFill>
          </a:ln>
        </p:spPr>
      </p:pic>
      <p:cxnSp>
        <p:nvCxnSpPr>
          <p:cNvPr id="12" name="Straight Arrow Connector 11">
            <a:extLst>
              <a:ext uri="{FF2B5EF4-FFF2-40B4-BE49-F238E27FC236}">
                <a16:creationId xmlns:a16="http://schemas.microsoft.com/office/drawing/2014/main" id="{DCA65790-0EA4-42FB-8BC7-02C0CBE22227}"/>
              </a:ext>
            </a:extLst>
          </p:cNvPr>
          <p:cNvCxnSpPr>
            <a:cxnSpLocks/>
            <a:stCxn id="10" idx="3"/>
            <a:endCxn id="13" idx="2"/>
          </p:cNvCxnSpPr>
          <p:nvPr/>
        </p:nvCxnSpPr>
        <p:spPr>
          <a:xfrm flipV="1">
            <a:off x="3838225" y="3140968"/>
            <a:ext cx="2822007" cy="24258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8AE59D5-AD8F-4D15-80CB-FC95B5C853CF}"/>
              </a:ext>
            </a:extLst>
          </p:cNvPr>
          <p:cNvSpPr/>
          <p:nvPr/>
        </p:nvSpPr>
        <p:spPr>
          <a:xfrm>
            <a:off x="6156176" y="2924944"/>
            <a:ext cx="10081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83E666-9AC7-4FAD-BCCB-BF4AC171E3FB}"/>
              </a:ext>
            </a:extLst>
          </p:cNvPr>
          <p:cNvSpPr/>
          <p:nvPr/>
        </p:nvSpPr>
        <p:spPr>
          <a:xfrm>
            <a:off x="4427984" y="2849286"/>
            <a:ext cx="1440160" cy="435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5D71A2A-C815-4B38-B08B-8C8F38DDCB25}"/>
              </a:ext>
            </a:extLst>
          </p:cNvPr>
          <p:cNvCxnSpPr>
            <a:cxnSpLocks/>
            <a:stCxn id="9" idx="3"/>
            <a:endCxn id="16" idx="1"/>
          </p:cNvCxnSpPr>
          <p:nvPr/>
        </p:nvCxnSpPr>
        <p:spPr>
          <a:xfrm flipV="1">
            <a:off x="3779912" y="3067135"/>
            <a:ext cx="648072" cy="7115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5765FC0-E4F9-4B44-8C29-9386206D172D}"/>
              </a:ext>
            </a:extLst>
          </p:cNvPr>
          <p:cNvCxnSpPr>
            <a:cxnSpLocks/>
            <a:stCxn id="8" idx="2"/>
            <a:endCxn id="24" idx="0"/>
          </p:cNvCxnSpPr>
          <p:nvPr/>
        </p:nvCxnSpPr>
        <p:spPr>
          <a:xfrm flipH="1">
            <a:off x="2053031" y="2841649"/>
            <a:ext cx="36369" cy="11997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5F88C7C-5605-4A1E-AB89-F65B320E051B}"/>
              </a:ext>
            </a:extLst>
          </p:cNvPr>
          <p:cNvSpPr/>
          <p:nvPr/>
        </p:nvSpPr>
        <p:spPr>
          <a:xfrm>
            <a:off x="771893" y="4041363"/>
            <a:ext cx="2562276" cy="1797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56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JasperReports, working with texts needs some dedicated tools to process both the character representations and the text formatting properties. </a:t>
            </a:r>
          </a:p>
          <a:p>
            <a:pPr marL="342900" indent="-342900" algn="l">
              <a:buClr>
                <a:srgbClr val="0070C0"/>
              </a:buClr>
              <a:buSzPct val="80000"/>
              <a:buFont typeface="Wingdings" pitchFamily="2" charset="2"/>
              <a:buChar char="u"/>
            </a:pPr>
            <a:r>
              <a:rPr lang="en-US" sz="1800" dirty="0">
                <a:solidFill>
                  <a:schemeClr val="tx1"/>
                </a:solidFill>
              </a:rPr>
              <a:t>Any text can be considered as a character sequence with a particular representation structure. </a:t>
            </a:r>
          </a:p>
          <a:p>
            <a:pPr marL="342900" indent="-342900" algn="l">
              <a:buClr>
                <a:srgbClr val="0070C0"/>
              </a:buClr>
              <a:buSzPct val="80000"/>
              <a:buFont typeface="Wingdings" pitchFamily="2" charset="2"/>
              <a:buChar char="u"/>
            </a:pPr>
            <a:r>
              <a:rPr lang="en-US" sz="1800" dirty="0">
                <a:solidFill>
                  <a:schemeClr val="tx1"/>
                </a:solidFill>
              </a:rPr>
              <a:t>The text appearance consists in both layout (and paragraph) and font settings. But while in most cases, the text layout remains invariant, font settings may change when running the report in different Locales.</a:t>
            </a:r>
          </a:p>
          <a:p>
            <a:pPr marL="342900" indent="-342900" algn="l">
              <a:buClr>
                <a:srgbClr val="0070C0"/>
              </a:buClr>
              <a:buSzPct val="80000"/>
              <a:buFont typeface="Wingdings" pitchFamily="2" charset="2"/>
              <a:buChar char="u"/>
            </a:pPr>
            <a:r>
              <a:rPr lang="en-US" sz="1800" dirty="0">
                <a:solidFill>
                  <a:schemeClr val="tx1"/>
                </a:solidFill>
              </a:rPr>
              <a:t>Different languages need different character sets with respect to specific characters representation. Therefore, working with texts means working with fonts. Chapter 17 discuss Font JasperReports.</a:t>
            </a:r>
          </a:p>
          <a:p>
            <a:pPr marL="342900" indent="-342900" algn="l">
              <a:buClr>
                <a:srgbClr val="0070C0"/>
              </a:buClr>
              <a:buSzPct val="80000"/>
              <a:buFont typeface="Wingdings" pitchFamily="2" charset="2"/>
              <a:buChar char="u"/>
            </a:pPr>
            <a:r>
              <a:rPr lang="en-US" sz="1800" dirty="0">
                <a:solidFill>
                  <a:schemeClr val="tx1"/>
                </a:solidFill>
              </a:rPr>
              <a:t>One of the main features concerning the text content in a given report is the possibility to internationalize it. We can run the report in different localized environments, using different languages and other localization settings without any hardcoded modification. Character encoding is an important feature when a report is intended to be internationalized.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Character Encoding (1)</a:t>
            </a:r>
          </a:p>
          <a:p>
            <a:pPr marL="342900" indent="-342900" algn="l">
              <a:buClr>
                <a:srgbClr val="0070C0"/>
              </a:buClr>
              <a:buSzPct val="80000"/>
              <a:buFont typeface="Wingdings" pitchFamily="2" charset="2"/>
              <a:buChar char="u"/>
            </a:pPr>
            <a:r>
              <a:rPr lang="en-US" sz="1800" dirty="0">
                <a:solidFill>
                  <a:schemeClr val="tx1"/>
                </a:solidFill>
              </a:rPr>
              <a:t>A character is the smallest unit of writing conveying a meaningful information. </a:t>
            </a:r>
          </a:p>
          <a:p>
            <a:pPr marL="342900" indent="-342900" algn="l">
              <a:buClr>
                <a:srgbClr val="0070C0"/>
              </a:buClr>
              <a:buSzPct val="80000"/>
              <a:buFont typeface="Wingdings" pitchFamily="2" charset="2"/>
              <a:buChar char="u"/>
            </a:pPr>
            <a:r>
              <a:rPr lang="en-US" sz="1800" dirty="0">
                <a:solidFill>
                  <a:schemeClr val="tx1"/>
                </a:solidFill>
              </a:rPr>
              <a:t>Character is an abstract concept, a character does not have a visual appearance. "Uppercase Latin A" is a different character from "lowercase Latin a" and from "uppercase Cyrillic A" and "uppercase Greek Alpha".</a:t>
            </a:r>
          </a:p>
          <a:p>
            <a:pPr marL="342900" indent="-342900" algn="l">
              <a:buClr>
                <a:srgbClr val="0070C0"/>
              </a:buClr>
              <a:buSzPct val="80000"/>
              <a:buFont typeface="Wingdings" pitchFamily="2" charset="2"/>
              <a:buChar char="u"/>
            </a:pPr>
            <a:r>
              <a:rPr lang="en-US" sz="1800" dirty="0">
                <a:solidFill>
                  <a:schemeClr val="tx1"/>
                </a:solidFill>
              </a:rPr>
              <a:t>A visual representation of a character is known as a </a:t>
            </a:r>
            <a:r>
              <a:rPr lang="en-US" sz="1800" b="1" i="1" dirty="0">
                <a:solidFill>
                  <a:schemeClr val="tx1"/>
                </a:solidFill>
              </a:rPr>
              <a:t>glyph</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 certain set of glyphs is called a </a:t>
            </a:r>
            <a:r>
              <a:rPr lang="en-US" sz="1800" b="1" i="1" dirty="0">
                <a:solidFill>
                  <a:schemeClr val="tx1"/>
                </a:solidFill>
              </a:rPr>
              <a:t>font</a:t>
            </a:r>
            <a:r>
              <a:rPr lang="en-US" sz="1800" dirty="0">
                <a:solidFill>
                  <a:schemeClr val="tx1"/>
                </a:solidFill>
              </a:rPr>
              <a:t>. "Uppercase Latin A", "uppercase Cyrillic A" and "uppercase Greek Alpha" may have identical glyphs, but they are different characters. </a:t>
            </a:r>
          </a:p>
          <a:p>
            <a:pPr marL="342900" indent="-342900" algn="l">
              <a:buClr>
                <a:srgbClr val="0070C0"/>
              </a:buClr>
              <a:buSzPct val="80000"/>
              <a:buFont typeface="Wingdings" pitchFamily="2" charset="2"/>
              <a:buChar char="u"/>
            </a:pPr>
            <a:r>
              <a:rPr lang="en-US" sz="1800" dirty="0">
                <a:solidFill>
                  <a:schemeClr val="tx1"/>
                </a:solidFill>
              </a:rPr>
              <a:t>At the same time, the glyphs for "uppercase Latin A" can look very different in Times New Roman, Gill Sans and </a:t>
            </a:r>
            <a:r>
              <a:rPr lang="en-US" sz="1800" dirty="0" err="1">
                <a:solidFill>
                  <a:schemeClr val="tx1"/>
                </a:solidFill>
              </a:rPr>
              <a:t>Poetica</a:t>
            </a:r>
            <a:r>
              <a:rPr lang="en-US" sz="1800" dirty="0">
                <a:solidFill>
                  <a:schemeClr val="tx1"/>
                </a:solidFill>
              </a:rPr>
              <a:t> chancery italic, but they still represent the same character.</a:t>
            </a:r>
          </a:p>
          <a:p>
            <a:pPr marL="342900" indent="-342900" algn="l">
              <a:buClr>
                <a:srgbClr val="0070C0"/>
              </a:buClr>
              <a:buSzPct val="80000"/>
              <a:buFont typeface="Wingdings" pitchFamily="2" charset="2"/>
              <a:buChar char="u"/>
            </a:pPr>
            <a:r>
              <a:rPr lang="en-US" sz="1800" dirty="0">
                <a:solidFill>
                  <a:schemeClr val="tx1"/>
                </a:solidFill>
              </a:rPr>
              <a:t>The set of available characters is called a </a:t>
            </a:r>
            <a:r>
              <a:rPr lang="en-US" sz="1800" i="1" dirty="0">
                <a:solidFill>
                  <a:schemeClr val="tx1"/>
                </a:solidFill>
              </a:rPr>
              <a:t>character repertoire</a:t>
            </a:r>
            <a:r>
              <a:rPr lang="en-US" sz="1800" dirty="0">
                <a:solidFill>
                  <a:schemeClr val="tx1"/>
                </a:solidFill>
              </a:rPr>
              <a:t>. Repertoire pronounces as  ra-per-</a:t>
            </a:r>
            <a:r>
              <a:rPr lang="en-US" sz="1800" dirty="0" err="1">
                <a:solidFill>
                  <a:schemeClr val="tx1"/>
                </a:solidFill>
              </a:rPr>
              <a:t>twaire</a:t>
            </a:r>
            <a:r>
              <a:rPr lang="en-US" sz="1800" dirty="0">
                <a:solidFill>
                  <a:schemeClr val="tx1"/>
                </a:solidFill>
              </a:rPr>
              <a:t> meaning stock. Character repertoire means </a:t>
            </a:r>
            <a:r>
              <a:rPr lang="en-US" sz="1800" dirty="0" err="1">
                <a:solidFill>
                  <a:schemeClr val="tx1"/>
                </a:solidFill>
              </a:rPr>
              <a:t>chatacter</a:t>
            </a:r>
            <a:r>
              <a:rPr lang="en-US" sz="1800" dirty="0">
                <a:solidFill>
                  <a:schemeClr val="tx1"/>
                </a:solidFill>
              </a:rPr>
              <a:t> stock.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97550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Character Encoding (2)</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 location (index) of a given character within a repertoire is known as its code position, or code point. </a:t>
            </a:r>
          </a:p>
          <a:p>
            <a:pPr marL="342900" indent="-342900" algn="l">
              <a:buClr>
                <a:srgbClr val="0070C0"/>
              </a:buClr>
              <a:buSzPct val="80000"/>
              <a:buFont typeface="Wingdings" pitchFamily="2" charset="2"/>
              <a:buChar char="u"/>
            </a:pPr>
            <a:r>
              <a:rPr lang="en-US" sz="1800" dirty="0">
                <a:solidFill>
                  <a:schemeClr val="tx1"/>
                </a:solidFill>
              </a:rPr>
              <a:t>The method of numerically representing a code point within a given repertoire is called the </a:t>
            </a:r>
            <a:r>
              <a:rPr lang="en-US" sz="1800" b="1" dirty="0">
                <a:solidFill>
                  <a:schemeClr val="tx1"/>
                </a:solidFill>
              </a:rPr>
              <a:t>character encoding</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Encodings are normally expressed in terms of octets. </a:t>
            </a:r>
          </a:p>
          <a:p>
            <a:pPr marL="342900" indent="-342900" algn="l">
              <a:buClr>
                <a:srgbClr val="0070C0"/>
              </a:buClr>
              <a:buSzPct val="80000"/>
              <a:buFont typeface="Wingdings" pitchFamily="2" charset="2"/>
              <a:buChar char="u"/>
            </a:pPr>
            <a:r>
              <a:rPr lang="en-US" sz="1800" dirty="0">
                <a:solidFill>
                  <a:schemeClr val="tx1"/>
                </a:solidFill>
              </a:rPr>
              <a:t>An octet is a group of eight binary digits, i.e., eight ones and zeros. </a:t>
            </a:r>
          </a:p>
          <a:p>
            <a:pPr marL="342900" indent="-342900" algn="l">
              <a:buClr>
                <a:srgbClr val="0070C0"/>
              </a:buClr>
              <a:buSzPct val="80000"/>
              <a:buFont typeface="Wingdings" pitchFamily="2" charset="2"/>
              <a:buChar char="u"/>
            </a:pPr>
            <a:r>
              <a:rPr lang="en-US" sz="1800" dirty="0">
                <a:solidFill>
                  <a:schemeClr val="tx1"/>
                </a:solidFill>
              </a:rPr>
              <a:t>An octet can express a numeric range between 0 and 255, or between 0x00 and 0xFF, to use hexadecimal notation.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51318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Unicode (1)</a:t>
            </a:r>
          </a:p>
          <a:p>
            <a:pPr marL="342900" indent="-342900" algn="l">
              <a:buClr>
                <a:srgbClr val="0070C0"/>
              </a:buClr>
              <a:buSzPct val="80000"/>
              <a:buFont typeface="Wingdings" pitchFamily="2" charset="2"/>
              <a:buChar char="u"/>
            </a:pPr>
            <a:r>
              <a:rPr lang="en-US" sz="1800" dirty="0">
                <a:solidFill>
                  <a:schemeClr val="tx1"/>
                </a:solidFill>
              </a:rPr>
              <a:t>A Unicode is a character repertoire (character Stock) that contains most of the characters used in the languages of the world. </a:t>
            </a:r>
          </a:p>
          <a:p>
            <a:pPr marL="342900" indent="-342900" algn="l">
              <a:buClr>
                <a:srgbClr val="0070C0"/>
              </a:buClr>
              <a:buSzPct val="80000"/>
              <a:buFont typeface="Wingdings" pitchFamily="2" charset="2"/>
              <a:buChar char="u"/>
            </a:pPr>
            <a:r>
              <a:rPr lang="en-US" sz="1800" dirty="0">
                <a:solidFill>
                  <a:schemeClr val="tx1"/>
                </a:solidFill>
              </a:rPr>
              <a:t>It can accommodate millions of characters, and already contains hundreds of thousands. </a:t>
            </a:r>
          </a:p>
          <a:p>
            <a:pPr marL="342900" indent="-342900" algn="l">
              <a:buClr>
                <a:srgbClr val="0070C0"/>
              </a:buClr>
              <a:buSzPct val="80000"/>
              <a:buFont typeface="Wingdings" pitchFamily="2" charset="2"/>
              <a:buChar char="u"/>
            </a:pPr>
            <a:r>
              <a:rPr lang="en-US" sz="1800" dirty="0">
                <a:solidFill>
                  <a:schemeClr val="tx1"/>
                </a:solidFill>
              </a:rPr>
              <a:t>Unicode is divided into "planes" of 64K characters. </a:t>
            </a:r>
          </a:p>
          <a:p>
            <a:pPr marL="342900" indent="-342900" algn="l">
              <a:buClr>
                <a:srgbClr val="0070C0"/>
              </a:buClr>
              <a:buSzPct val="80000"/>
              <a:buFont typeface="Wingdings" pitchFamily="2" charset="2"/>
              <a:buChar char="u"/>
            </a:pPr>
            <a:r>
              <a:rPr lang="en-US" sz="1800" dirty="0">
                <a:solidFill>
                  <a:schemeClr val="tx1"/>
                </a:solidFill>
              </a:rPr>
              <a:t>The only one used in most circumstances is the first plane, known as the basic multilingual plane, or BMP.</a:t>
            </a:r>
          </a:p>
          <a:p>
            <a:pPr marL="342900" indent="-342900" algn="l">
              <a:buClr>
                <a:srgbClr val="0070C0"/>
              </a:buClr>
              <a:buSzPct val="80000"/>
              <a:buFont typeface="Wingdings" pitchFamily="2" charset="2"/>
              <a:buChar char="u"/>
            </a:pPr>
            <a:r>
              <a:rPr lang="en-US" sz="1800" dirty="0">
                <a:solidFill>
                  <a:schemeClr val="tx1"/>
                </a:solidFill>
              </a:rPr>
              <a:t>UTF-8 is the recommended encoding. </a:t>
            </a:r>
          </a:p>
          <a:p>
            <a:pPr marL="342900" indent="-342900" algn="l">
              <a:buClr>
                <a:srgbClr val="0070C0"/>
              </a:buClr>
              <a:buSzPct val="80000"/>
              <a:buFont typeface="Wingdings" pitchFamily="2" charset="2"/>
              <a:buChar char="u"/>
            </a:pPr>
            <a:r>
              <a:rPr lang="en-US" sz="1800" dirty="0">
                <a:solidFill>
                  <a:schemeClr val="tx1"/>
                </a:solidFill>
              </a:rPr>
              <a:t>It uses a variable number of octets to represent different characters.</a:t>
            </a:r>
          </a:p>
          <a:p>
            <a:pPr marL="342900" indent="-342900" algn="l">
              <a:buClr>
                <a:srgbClr val="0070C0"/>
              </a:buClr>
              <a:buSzPct val="80000"/>
              <a:buFont typeface="Wingdings" pitchFamily="2" charset="2"/>
              <a:buChar char="u"/>
            </a:pPr>
            <a:r>
              <a:rPr lang="en-US" sz="1800" dirty="0">
                <a:solidFill>
                  <a:schemeClr val="tx1"/>
                </a:solidFill>
              </a:rPr>
              <a:t>In a JRXML file, the encoding attribute is specified in the header. </a:t>
            </a:r>
          </a:p>
          <a:p>
            <a:pPr marL="342900" indent="-342900" algn="l">
              <a:buClr>
                <a:srgbClr val="0070C0"/>
              </a:buClr>
              <a:buSzPct val="80000"/>
              <a:buFont typeface="Wingdings" pitchFamily="2" charset="2"/>
              <a:buChar char="u"/>
            </a:pPr>
            <a:r>
              <a:rPr lang="en-US" sz="1800" dirty="0">
                <a:solidFill>
                  <a:schemeClr val="tx1"/>
                </a:solidFill>
              </a:rPr>
              <a:t>It is used at report compilation time to decode the XML content. </a:t>
            </a:r>
          </a:p>
          <a:p>
            <a:pPr marL="342900" indent="-342900" algn="l">
              <a:buClr>
                <a:srgbClr val="0070C0"/>
              </a:buClr>
              <a:buSzPct val="80000"/>
              <a:buFont typeface="Wingdings" pitchFamily="2" charset="2"/>
              <a:buChar char="u"/>
            </a:pPr>
            <a:r>
              <a:rPr lang="en-US" sz="1800" dirty="0">
                <a:solidFill>
                  <a:schemeClr val="tx1"/>
                </a:solidFill>
              </a:rPr>
              <a:t>For instance, if the report contains French words only and characters such as ç, é, â, then the ISO-8859-1 (</a:t>
            </a:r>
            <a:r>
              <a:rPr lang="en-US" sz="1800" dirty="0" err="1">
                <a:solidFill>
                  <a:schemeClr val="tx1"/>
                </a:solidFill>
              </a:rPr>
              <a:t>a.k.a</a:t>
            </a:r>
            <a:r>
              <a:rPr lang="en-US" sz="1800" dirty="0">
                <a:solidFill>
                  <a:schemeClr val="tx1"/>
                </a:solidFill>
              </a:rPr>
              <a:t> Latin-1) encoding is sufficient: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7" name="副標題 2">
            <a:extLst>
              <a:ext uri="{FF2B5EF4-FFF2-40B4-BE49-F238E27FC236}">
                <a16:creationId xmlns:a16="http://schemas.microsoft.com/office/drawing/2014/main" id="{5515CEEC-2B0D-4FDA-9A54-196A527485F4}"/>
              </a:ext>
            </a:extLst>
          </p:cNvPr>
          <p:cNvSpPr txBox="1">
            <a:spLocks/>
          </p:cNvSpPr>
          <p:nvPr/>
        </p:nvSpPr>
        <p:spPr>
          <a:xfrm>
            <a:off x="683568" y="5891173"/>
            <a:ext cx="8003232" cy="404246"/>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666600"/>
                </a:solidFill>
                <a:latin typeface="Menlo"/>
              </a:rPr>
              <a:t>&lt;?</a:t>
            </a:r>
            <a:r>
              <a:rPr lang="en-US" altLang="en-US" sz="1800" dirty="0">
                <a:solidFill>
                  <a:srgbClr val="313131"/>
                </a:solidFill>
                <a:latin typeface="Menlo"/>
              </a:rPr>
              <a:t>xml version </a:t>
            </a:r>
            <a:r>
              <a:rPr lang="en-US" altLang="en-US" sz="1800" dirty="0">
                <a:solidFill>
                  <a:srgbClr val="666600"/>
                </a:solidFill>
                <a:latin typeface="Menlo"/>
              </a:rPr>
              <a:t>=</a:t>
            </a:r>
            <a:r>
              <a:rPr lang="en-US" altLang="en-US" sz="1800" dirty="0">
                <a:solidFill>
                  <a:srgbClr val="313131"/>
                </a:solidFill>
                <a:latin typeface="Menlo"/>
              </a:rPr>
              <a:t> </a:t>
            </a:r>
            <a:r>
              <a:rPr lang="en-US" altLang="en-US" sz="1800" dirty="0">
                <a:solidFill>
                  <a:srgbClr val="008800"/>
                </a:solidFill>
                <a:latin typeface="Menlo"/>
              </a:rPr>
              <a:t>"1.0"</a:t>
            </a:r>
            <a:r>
              <a:rPr lang="en-US" altLang="en-US" sz="1800" dirty="0">
                <a:solidFill>
                  <a:srgbClr val="313131"/>
                </a:solidFill>
                <a:latin typeface="Menlo"/>
              </a:rPr>
              <a:t> encoding </a:t>
            </a:r>
            <a:r>
              <a:rPr lang="en-US" altLang="en-US" sz="1800" dirty="0">
                <a:solidFill>
                  <a:srgbClr val="666600"/>
                </a:solidFill>
                <a:latin typeface="Menlo"/>
              </a:rPr>
              <a:t>=</a:t>
            </a:r>
            <a:r>
              <a:rPr lang="en-US" altLang="en-US" sz="1800" dirty="0">
                <a:solidFill>
                  <a:srgbClr val="313131"/>
                </a:solidFill>
                <a:latin typeface="Menlo"/>
              </a:rPr>
              <a:t> </a:t>
            </a:r>
            <a:r>
              <a:rPr lang="en-US" altLang="en-US" sz="1800" dirty="0">
                <a:solidFill>
                  <a:srgbClr val="008800"/>
                </a:solidFill>
                <a:latin typeface="Menlo"/>
              </a:rPr>
              <a:t>"ISO-8859-1"</a:t>
            </a:r>
            <a:r>
              <a:rPr lang="en-US" altLang="en-US" sz="1800" dirty="0">
                <a:solidFill>
                  <a:srgbClr val="666600"/>
                </a:solidFill>
                <a:latin typeface="Menlo"/>
              </a:rPr>
              <a:t>?&gt;</a:t>
            </a:r>
            <a:r>
              <a:rPr lang="en-US" altLang="en-US" sz="8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83876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Unicode (2)</a:t>
            </a:r>
          </a:p>
          <a:p>
            <a:pPr marL="342900" indent="-342900" algn="l">
              <a:buClr>
                <a:srgbClr val="0070C0"/>
              </a:buClr>
              <a:buSzPct val="80000"/>
              <a:buFont typeface="Wingdings" pitchFamily="2" charset="2"/>
              <a:buChar char="u"/>
            </a:pPr>
            <a:r>
              <a:rPr lang="en-US" sz="1800" dirty="0">
                <a:solidFill>
                  <a:schemeClr val="tx1"/>
                </a:solidFill>
              </a:rPr>
              <a:t>As seen above, ideally we can choose the encoding fit to the minimal character set, which can correctly represent all the characters in the document. </a:t>
            </a:r>
          </a:p>
          <a:p>
            <a:pPr marL="342900" indent="-342900" algn="l">
              <a:buClr>
                <a:srgbClr val="0070C0"/>
              </a:buClr>
              <a:buSzPct val="80000"/>
              <a:buFont typeface="Wingdings" pitchFamily="2" charset="2"/>
              <a:buChar char="u"/>
            </a:pPr>
            <a:r>
              <a:rPr lang="en-US" sz="1800" dirty="0">
                <a:solidFill>
                  <a:schemeClr val="tx1"/>
                </a:solidFill>
              </a:rPr>
              <a:t>But in case of Multilanguage documents (i.e. documents containing words spelled in several languages), one should choose the encoding adapted to the minimal character set, able to correctly represent all the characters in the document, even if they belong to different languages. </a:t>
            </a:r>
          </a:p>
          <a:p>
            <a:pPr marL="342900" indent="-342900" algn="l">
              <a:buClr>
                <a:srgbClr val="0070C0"/>
              </a:buClr>
              <a:buSzPct val="80000"/>
              <a:buFont typeface="Wingdings" pitchFamily="2" charset="2"/>
              <a:buChar char="u"/>
            </a:pPr>
            <a:r>
              <a:rPr lang="en-US" sz="1800" dirty="0">
                <a:solidFill>
                  <a:schemeClr val="tx1"/>
                </a:solidFill>
              </a:rPr>
              <a:t>One of the character encodings able to handle multilingual documents is the </a:t>
            </a:r>
            <a:r>
              <a:rPr lang="en-US" sz="1800" b="1" dirty="0">
                <a:solidFill>
                  <a:schemeClr val="tx1"/>
                </a:solidFill>
              </a:rPr>
              <a:t>UTF-8</a:t>
            </a:r>
            <a:r>
              <a:rPr lang="en-US" sz="1800" dirty="0">
                <a:solidFill>
                  <a:schemeClr val="tx1"/>
                </a:solidFill>
              </a:rPr>
              <a:t>, used as default encoding value by JasperReports.</a:t>
            </a:r>
          </a:p>
          <a:p>
            <a:pPr marL="342900" indent="-342900" algn="l">
              <a:buClr>
                <a:srgbClr val="0070C0"/>
              </a:buClr>
              <a:buSzPct val="80000"/>
              <a:buFont typeface="Wingdings" pitchFamily="2" charset="2"/>
              <a:buChar char="u"/>
            </a:pPr>
            <a:r>
              <a:rPr lang="en-US" sz="1800" dirty="0">
                <a:solidFill>
                  <a:schemeClr val="tx1"/>
                </a:solidFill>
              </a:rPr>
              <a:t>The texts are usually kept in resource bundle files rather than within the document during internationalization. So, there are cases where the JRXML itself looks completely ASCII-compatible, but generated reports at runtime do contain texts unreadable with ASCII. As a result, for a certain type of document export formats (such as CSV, HTML, XHTML, XML, and text) one has to know the encoding for the generated document too.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419055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18 Unicode</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52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Unicode (2)</a:t>
            </a:r>
          </a:p>
          <a:p>
            <a:pPr marL="342900" indent="-342900" algn="l">
              <a:buClr>
                <a:srgbClr val="0070C0"/>
              </a:buClr>
              <a:buSzPct val="80000"/>
              <a:buFont typeface="Wingdings" pitchFamily="2" charset="2"/>
              <a:buChar char="u"/>
            </a:pPr>
            <a:r>
              <a:rPr lang="en-US" sz="1800" dirty="0">
                <a:solidFill>
                  <a:schemeClr val="tx1"/>
                </a:solidFill>
              </a:rPr>
              <a:t>Different languages are supported by different character encodings. So each time, we need to run a report in a localized environment. Further, we have to know, which is the most appropriate character encoding for the generated document language. In this case, the encoding property defined in the JRXML file itself might be no more useful.</a:t>
            </a:r>
          </a:p>
          <a:p>
            <a:pPr marL="342900" indent="-342900" algn="l">
              <a:buClr>
                <a:srgbClr val="0070C0"/>
              </a:buClr>
              <a:buSzPct val="80000"/>
              <a:buFont typeface="Wingdings" pitchFamily="2" charset="2"/>
              <a:buChar char="u"/>
            </a:pPr>
            <a:r>
              <a:rPr lang="en-US" sz="1800" dirty="0">
                <a:solidFill>
                  <a:schemeClr val="tx1"/>
                </a:solidFill>
              </a:rPr>
              <a:t>To solve this kind of issues we can use an export customer property known as </a:t>
            </a:r>
            <a:r>
              <a:rPr lang="en-US" sz="1800" i="1" dirty="0" err="1">
                <a:solidFill>
                  <a:schemeClr val="tx1"/>
                </a:solidFill>
              </a:rPr>
              <a:t>net.sf.jasperreports.export.character.encoding</a:t>
            </a:r>
            <a:r>
              <a:rPr lang="en-US" sz="1800" dirty="0">
                <a:solidFill>
                  <a:schemeClr val="tx1"/>
                </a:solidFill>
              </a:rPr>
              <a:t>. This export custom property is default to UTF-8 and is present in JasperReports.</a:t>
            </a:r>
          </a:p>
          <a:p>
            <a:pPr marL="342900" indent="-342900" algn="l">
              <a:buClr>
                <a:srgbClr val="0070C0"/>
              </a:buClr>
              <a:buSzPct val="80000"/>
              <a:buFont typeface="Wingdings" pitchFamily="2" charset="2"/>
              <a:buChar char="u"/>
            </a:pPr>
            <a:r>
              <a:rPr lang="en-US" sz="1800" dirty="0">
                <a:solidFill>
                  <a:schemeClr val="tx1"/>
                </a:solidFill>
              </a:rPr>
              <a:t>This default value is set in the </a:t>
            </a:r>
            <a:r>
              <a:rPr lang="en-US" sz="1800" i="1" dirty="0" err="1">
                <a:solidFill>
                  <a:schemeClr val="tx1"/>
                </a:solidFill>
              </a:rPr>
              <a:t>default.jasperreports.properties</a:t>
            </a:r>
            <a:r>
              <a:rPr lang="en-US" sz="1800" dirty="0">
                <a:solidFill>
                  <a:schemeClr val="tx1"/>
                </a:solidFill>
              </a:rPr>
              <a:t> file. For more specific options at export time, the CHARACTER_ENCODING export parameter is also available.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91410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4619</TotalTime>
  <Words>1247</Words>
  <Application>Microsoft Office PowerPoint</Application>
  <PresentationFormat>On-screen Show (4:3)</PresentationFormat>
  <Paragraphs>141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Menlo</vt:lpstr>
      <vt:lpstr>Wingdings</vt:lpstr>
      <vt:lpstr>Office 佈景主題</vt:lpstr>
      <vt:lpstr>18 Unicode</vt:lpstr>
      <vt:lpstr>18 Unicode</vt:lpstr>
      <vt:lpstr>18 Unicode</vt:lpstr>
      <vt:lpstr>18 Unicode</vt:lpstr>
      <vt:lpstr>18 Unicode</vt:lpstr>
      <vt:lpstr>18 Unicode</vt:lpstr>
      <vt:lpstr>18 Unicode</vt:lpstr>
      <vt:lpstr>18 Unicode</vt:lpstr>
      <vt:lpstr>18.1 jasper_report_template.jrxml</vt:lpstr>
      <vt:lpstr>18.1 jasper_report_template.jrxml</vt:lpstr>
      <vt:lpstr>18.1 jasper_report_template.jrxml</vt:lpstr>
      <vt:lpstr>17.2 JasperFontsReportFill.java</vt:lpstr>
      <vt:lpstr>17.2 JasperFontsReportFill.java</vt:lpstr>
      <vt:lpstr>17.3 buildUnicode.xml</vt:lpstr>
      <vt:lpstr>17.3 buildUnicode.xml</vt:lpstr>
      <vt:lpstr>17.4 exe_Unicode.bat</vt:lpstr>
      <vt:lpstr>17.4 exe_Unicode.bat</vt:lpstr>
      <vt:lpstr>17.5 Run exe_Unicode.bat</vt:lpstr>
      <vt:lpstr>17.5 Run exe_Unicode.bat</vt:lpstr>
      <vt:lpstr>17.5 Run exe_Unicode.bat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1673</cp:revision>
  <dcterms:created xsi:type="dcterms:W3CDTF">2018-09-28T16:40:41Z</dcterms:created>
  <dcterms:modified xsi:type="dcterms:W3CDTF">2018-12-26T17:57:53Z</dcterms:modified>
</cp:coreProperties>
</file>