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90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1" r:id="rId14"/>
    <p:sldId id="322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6" d="100"/>
          <a:sy n="86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sper_reports/jasper_report_design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Conditional Styles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some situations, a style should be applied only when certain condition is met (for example, to alternate adjacent row colors in a report detail section). This can be achieved using conditional styles.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conditional style has two elements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Boolean condition expression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style is used only if the condition evaluates to </a:t>
            </a:r>
            <a:r>
              <a:rPr lang="en-US" sz="1800" i="1" dirty="0">
                <a:solidFill>
                  <a:schemeClr val="tx1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Applying Styles to Report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type of report element can reference a report style definition using the style attribute.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all the style properties declared by the style definition that are applicable to the current element will be inherited.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override the inherited values, style properties specified at the report element level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49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Templates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make a set of reports with a common look by defining the style at a common place. This common style template can then be referenced by the report templates. A style template is an XML file that contains one or more style definitions. Style template files used by convention the </a:t>
            </a:r>
            <a:r>
              <a:rPr lang="en-US" sz="1800" b="1" dirty="0">
                <a:solidFill>
                  <a:schemeClr val="tx1"/>
                </a:solidFill>
              </a:rPr>
              <a:t>*.</a:t>
            </a:r>
            <a:r>
              <a:rPr lang="en-US" sz="1800" b="1" dirty="0" err="1">
                <a:solidFill>
                  <a:schemeClr val="tx1"/>
                </a:solidFill>
              </a:rPr>
              <a:t>jrtx</a:t>
            </a:r>
            <a:r>
              <a:rPr lang="en-US" sz="1800" dirty="0">
                <a:solidFill>
                  <a:schemeClr val="tx1"/>
                </a:solidFill>
              </a:rPr>
              <a:t> extension, but this is not mandatory.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style template contains following elements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&lt;</a:t>
            </a:r>
            <a:r>
              <a:rPr lang="en-US" sz="1800" i="1" dirty="0" err="1">
                <a:solidFill>
                  <a:schemeClr val="tx1"/>
                </a:solidFill>
              </a:rPr>
              <a:t>jasperTemplate</a:t>
            </a:r>
            <a:r>
              <a:rPr lang="en-US" sz="1800" i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− This is the root element of a style template file.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&lt;template&gt;</a:t>
            </a:r>
            <a:r>
              <a:rPr lang="en-US" sz="1800" dirty="0">
                <a:solidFill>
                  <a:schemeClr val="tx1"/>
                </a:solidFill>
              </a:rPr>
              <a:t> − This element is used to include references to other template files. The contents of this element are interpreted as the location of the referred template file.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&lt;style&gt;</a:t>
            </a:r>
            <a:r>
              <a:rPr lang="en-US" sz="1800" dirty="0">
                <a:solidFill>
                  <a:schemeClr val="tx1"/>
                </a:solidFill>
              </a:rPr>
              <a:t> − This element is identical to the element with the same name from report design templates (JRXML files), with the exception that a style in a style template cannot contain conditional styles. This limitation is caused by the fact that conditional styles involve report expressions, and expressions can only be interpreted in the context of a single report definition.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6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Templates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References to style templates are included in JRXML reports as &lt;template&gt;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style templates are loaded at report fill time, and style name references are resolved once all the templates have been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loading style templates and resolving style names to styles, a tree/graph of style templates is created, the top of the tree being the set of styles defined in the report.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this tree, style name references are resolved to the last style that matches the name in a depth-first traversal.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3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</a:t>
            </a:r>
            <a:r>
              <a:rPr lang="en-US" altLang="zh-TW" sz="4800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50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try the conditional styles and style templates.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the &lt;</a:t>
            </a:r>
            <a:r>
              <a:rPr lang="en-US" sz="1800" b="1" dirty="0">
                <a:solidFill>
                  <a:schemeClr val="tx1"/>
                </a:solidFill>
              </a:rPr>
              <a:t>style</a:t>
            </a:r>
            <a:r>
              <a:rPr lang="en-US" sz="1800" dirty="0">
                <a:solidFill>
                  <a:schemeClr val="tx1"/>
                </a:solidFill>
              </a:rPr>
              <a:t>&gt; element </a:t>
            </a:r>
            <a:r>
              <a:rPr lang="en-US" sz="1800" b="1" dirty="0" err="1">
                <a:solidFill>
                  <a:schemeClr val="tx1"/>
                </a:solidFill>
              </a:rPr>
              <a:t>alternateStyle</a:t>
            </a:r>
            <a:r>
              <a:rPr lang="en-US" sz="1800" dirty="0">
                <a:solidFill>
                  <a:schemeClr val="tx1"/>
                </a:solidFill>
              </a:rPr>
              <a:t> to our existing report template (Chapter 05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Designs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Based on the condition, font color changes to blue for even count.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included a style template 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b="1" dirty="0" err="1">
                <a:solidFill>
                  <a:schemeClr val="tx1"/>
                </a:solidFill>
              </a:rPr>
              <a:t>styles.jrtx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7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18.1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revised report template (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 is as follows. Save it to C:\tools\jasperreports-5.0.1\test directory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A4897-583A-44F3-822F-A3C5D850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8" y="2420888"/>
            <a:ext cx="5988936" cy="41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</a:t>
            </a:r>
            <a:r>
              <a:rPr lang="en-US" altLang="zh-TW" sz="4800" b="1" dirty="0" err="1">
                <a:solidFill>
                  <a:srgbClr val="FFFF00"/>
                </a:solidFill>
              </a:rPr>
              <a:t>styles.jrtx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</a:t>
            </a:r>
            <a:r>
              <a:rPr lang="en-US" altLang="zh-TW" b="1" dirty="0" err="1">
                <a:solidFill>
                  <a:srgbClr val="FFFF00"/>
                </a:solidFill>
              </a:rPr>
              <a:t>styles.jrtx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contents of style template </a:t>
            </a:r>
            <a:r>
              <a:rPr lang="en-US" sz="1800" b="1" dirty="0" err="1">
                <a:solidFill>
                  <a:schemeClr val="tx1"/>
                </a:solidFill>
              </a:rPr>
              <a:t>styles.jrtx</a:t>
            </a:r>
            <a:r>
              <a:rPr lang="en-US" sz="1800" dirty="0">
                <a:solidFill>
                  <a:schemeClr val="tx1"/>
                </a:solidFill>
              </a:rPr>
              <a:t> are as follows. Save it to C:\tools\jasperreports-5.0.1\test directory.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8809B-86FA-4FD6-A495-9AB36005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2238296"/>
            <a:ext cx="8003232" cy="36645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88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JasperReportFill.java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JasperReportFill.java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800" b="1" dirty="0">
                <a:solidFill>
                  <a:schemeClr val="tx1"/>
                </a:solidFill>
              </a:rPr>
              <a:t> JasperReportFill.java</a:t>
            </a:r>
            <a:r>
              <a:rPr lang="en-US" sz="1800" dirty="0">
                <a:solidFill>
                  <a:schemeClr val="tx1"/>
                </a:solidFill>
              </a:rPr>
              <a:t> for report filling remain unchanged and put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 </a:t>
            </a:r>
            <a:r>
              <a:rPr lang="en-US" sz="1800" dirty="0">
                <a:solidFill>
                  <a:schemeClr val="tx1"/>
                </a:solidFill>
              </a:rPr>
              <a:t>as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21521-C8E8-4DB8-BAF6-F39C639B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23" y="2166287"/>
            <a:ext cx="5360653" cy="43433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28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0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chapter discusses the Style.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172780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172409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368811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172780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2730842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139645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288903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POJO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0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POJO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POJO</a:t>
            </a:r>
            <a:r>
              <a:rPr lang="en-US" sz="1800" b="1" dirty="0">
                <a:solidFill>
                  <a:schemeClr val="tx1"/>
                </a:solidFill>
              </a:rPr>
              <a:t> DataBean.</a:t>
            </a:r>
            <a:r>
              <a:rPr lang="en-US" sz="1800" b="1">
                <a:solidFill>
                  <a:schemeClr val="tx1"/>
                </a:solidFill>
              </a:rPr>
              <a:t>java</a:t>
            </a:r>
            <a:r>
              <a:rPr lang="en-US" sz="1800">
                <a:solidFill>
                  <a:schemeClr val="tx1"/>
                </a:solidFill>
              </a:rPr>
              <a:t> foremain </a:t>
            </a:r>
            <a:r>
              <a:rPr lang="en-US" sz="1800" dirty="0">
                <a:solidFill>
                  <a:schemeClr val="tx1"/>
                </a:solidFill>
              </a:rPr>
              <a:t>unchanged and put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 </a:t>
            </a:r>
            <a:r>
              <a:rPr lang="en-US" sz="1800" dirty="0">
                <a:solidFill>
                  <a:schemeClr val="tx1"/>
                </a:solidFill>
              </a:rPr>
              <a:t>as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668E0-4CDC-4BC1-B541-022384C8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43256"/>
            <a:ext cx="5551215" cy="38586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766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19.5 </a:t>
            </a:r>
            <a:r>
              <a:rPr lang="en-US" altLang="zh-TW" sz="4800" b="1" dirty="0">
                <a:solidFill>
                  <a:srgbClr val="FFFF00"/>
                </a:solidFill>
              </a:rPr>
              <a:t>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DataBeanList.java</a:t>
            </a:r>
            <a:r>
              <a:rPr lang="en-US" sz="1800" dirty="0">
                <a:solidFill>
                  <a:schemeClr val="tx1"/>
                </a:solidFill>
              </a:rPr>
              <a:t> remain unchanged and put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 </a:t>
            </a:r>
            <a:r>
              <a:rPr lang="en-US" sz="1800" dirty="0">
                <a:solidFill>
                  <a:schemeClr val="tx1"/>
                </a:solidFill>
              </a:rPr>
              <a:t>as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82A17-6651-487C-B080-FE3B06CC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6287"/>
            <a:ext cx="6300192" cy="42583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131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19.6 buildStyle.xml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5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buildStyle.xml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04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b="1" dirty="0">
                <a:solidFill>
                  <a:schemeClr val="tx1"/>
                </a:solidFill>
              </a:rPr>
              <a:t>buildStyle.xml </a:t>
            </a:r>
            <a:r>
              <a:rPr lang="en-US" sz="1800" dirty="0">
                <a:solidFill>
                  <a:schemeClr val="tx1"/>
                </a:solidFill>
              </a:rPr>
              <a:t>under</a:t>
            </a:r>
            <a:r>
              <a:rPr lang="en-US" sz="1800" b="1" dirty="0">
                <a:solidFill>
                  <a:schemeClr val="tx1"/>
                </a:solidFill>
              </a:rPr>
              <a:t> C:\tools\jasperreports-5.0.1\test </a:t>
            </a:r>
            <a:r>
              <a:rPr lang="en-US" sz="1800" dirty="0">
                <a:solidFill>
                  <a:schemeClr val="tx1"/>
                </a:solidFill>
              </a:rPr>
              <a:t>as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8088F-9A7C-4448-B1FE-B8231494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7" y="1816449"/>
            <a:ext cx="6372200" cy="4422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660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19.7 exe_Style.bat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19.7 exe_Style.ba6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04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</a:t>
            </a:r>
            <a:r>
              <a:rPr lang="en-US" sz="1800" b="1" dirty="0">
                <a:solidFill>
                  <a:schemeClr val="tx1"/>
                </a:solidFill>
              </a:rPr>
              <a:t>exe_Style.bat</a:t>
            </a:r>
            <a:r>
              <a:rPr lang="en-US" sz="1800" dirty="0">
                <a:solidFill>
                  <a:schemeClr val="tx1"/>
                </a:solidFill>
              </a:rPr>
              <a:t> under 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 </a:t>
            </a:r>
            <a:r>
              <a:rPr lang="en-US" sz="1800" dirty="0">
                <a:solidFill>
                  <a:schemeClr val="tx1"/>
                </a:solidFill>
              </a:rPr>
              <a:t>as below: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D7C64-B2DF-47EF-A57F-027BDD58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82" y="1922462"/>
            <a:ext cx="6927835" cy="36882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1282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19.8 Run exe_Style.bat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Run exe_Style.ba6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77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</a:t>
            </a:r>
            <a:r>
              <a:rPr lang="en-US" sz="1800" b="1" dirty="0">
                <a:solidFill>
                  <a:schemeClr val="tx1"/>
                </a:solidFill>
              </a:rPr>
              <a:t>exe_Style.bat</a:t>
            </a:r>
            <a:r>
              <a:rPr lang="en-US" sz="1800" dirty="0">
                <a:solidFill>
                  <a:schemeClr val="tx1"/>
                </a:solidFill>
              </a:rPr>
              <a:t> under 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 </a:t>
            </a:r>
            <a:r>
              <a:rPr lang="en-US" sz="1800" dirty="0">
                <a:solidFill>
                  <a:schemeClr val="tx1"/>
                </a:solidFill>
              </a:rPr>
              <a:t>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JasperReport  is not able to recognize the style and alternative Style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F247D-53A6-47C4-880B-6CD003D2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02418"/>
            <a:ext cx="5903816" cy="41013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03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has a feature &lt;style&gt; which helps to control text properties in a report template.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element is a collection of style settings declared at the report level.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Properties like foreground color, background color, whether the font is bold, italic, or normal, the font size, a border for the font, and many other attributes are controlled by &lt;style&gt;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Styles can extend other styles, and add to, or override properties of the parent style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22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Run exe_Style.ba6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30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correct result is as follow (Copy from tutporialspoint.com)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 descr="Jasper Report Style Example">
            <a:extLst>
              <a:ext uri="{FF2B5EF4-FFF2-40B4-BE49-F238E27FC236}">
                <a16:creationId xmlns:a16="http://schemas.microsoft.com/office/drawing/2014/main" id="{B899FBD1-00BB-4CA9-AA3B-B662D055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8443"/>
            <a:ext cx="5295900" cy="3048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1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99100"/>
              </p:ext>
            </p:extLst>
          </p:nvPr>
        </p:nvGraphicFramePr>
        <p:xfrm>
          <a:off x="587354" y="2454320"/>
          <a:ext cx="8233118" cy="385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4252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98000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Is mandatory. It must be unique because it references the corresponding report style throughout the report.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233542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isDefault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Indicates whether this style is the document's default style.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031703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style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Is a reference to the parent style.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5879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element's transparency. Possible values are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Opaque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Transparent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403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30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37111"/>
              </p:ext>
            </p:extLst>
          </p:nvPr>
        </p:nvGraphicFramePr>
        <p:xfrm>
          <a:off x="587354" y="2454320"/>
          <a:ext cx="823311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4252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forecolor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Is the foreground color of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10142484"/>
                  </a:ext>
                </a:extLst>
              </a:tr>
              <a:tr h="6390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backcolor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Is the background color of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0762280"/>
                  </a:ext>
                </a:extLst>
              </a:tr>
              <a:tr h="8740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fill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Determines the fill pattern used to fill the object. At the moment, the single value allowed is </a:t>
                      </a:r>
                      <a:r>
                        <a:rPr lang="en-US" i="1">
                          <a:solidFill>
                            <a:srgbClr val="000000"/>
                          </a:solidFill>
                          <a:effectLst/>
                        </a:rPr>
                        <a:t>Solid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68301514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radius of the rectangle's corner arc.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1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36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41835"/>
              </p:ext>
            </p:extLst>
          </p:nvPr>
        </p:nvGraphicFramePr>
        <p:xfrm>
          <a:off x="587354" y="2348880"/>
          <a:ext cx="8233118" cy="407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4252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9080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scaleImage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scale for the images only. Possible values: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Clip, 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FillFrame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RetainShape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RealHeight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and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RealSize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8992534"/>
                  </a:ext>
                </a:extLst>
              </a:tr>
              <a:tr h="9407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hAlign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horizontal alignment. Possible values: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Left, Center, Right,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and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Justified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44114941"/>
                  </a:ext>
                </a:extLst>
              </a:tr>
              <a:tr h="6854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vAlign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Specifies the vertical alignment. Possible values: </a:t>
                      </a:r>
                      <a:r>
                        <a:rPr lang="en-US" i="1">
                          <a:solidFill>
                            <a:srgbClr val="000000"/>
                          </a:solidFill>
                          <a:effectLst/>
                        </a:rPr>
                        <a:t>Top, Middle,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and </a:t>
                      </a:r>
                      <a:r>
                        <a:rPr lang="en-US" i="1">
                          <a:solidFill>
                            <a:srgbClr val="000000"/>
                          </a:solidFill>
                          <a:effectLst/>
                        </a:rPr>
                        <a:t>Bottom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76574724"/>
                  </a:ext>
                </a:extLst>
              </a:tr>
              <a:tr h="9925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rotation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element's rotation. Possible values: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None, Left, 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Right,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UpsideDown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664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75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87910"/>
              </p:ext>
            </p:extLst>
          </p:nvPr>
        </p:nvGraphicFramePr>
        <p:xfrm>
          <a:off x="587354" y="2454320"/>
          <a:ext cx="823311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4252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9080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lineSpacing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line spacing between lines of text. Possible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values: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, 1_1_2, Double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75557806"/>
                  </a:ext>
                </a:extLst>
              </a:tr>
              <a:tr h="6527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markup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Specifies the markup style for styled texts.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1006261"/>
                  </a:ext>
                </a:extLst>
              </a:tr>
              <a:tr h="69865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fontName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Specifies the font name.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93830433"/>
                  </a:ext>
                </a:extLst>
              </a:tr>
              <a:tr h="69865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fontSize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font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936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4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85613"/>
              </p:ext>
            </p:extLst>
          </p:nvPr>
        </p:nvGraphicFramePr>
        <p:xfrm>
          <a:off x="587354" y="2454320"/>
          <a:ext cx="823311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4252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61996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isBold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Indicates if the font style is bold.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72462832"/>
                  </a:ext>
                </a:extLst>
              </a:tr>
              <a:tr h="63900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isItalic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Indicates if the font style is italic.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2658976"/>
                  </a:ext>
                </a:extLst>
              </a:tr>
              <a:tr h="65804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isUnderline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Indicates if the font style is underline.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75758253"/>
                  </a:ext>
                </a:extLst>
              </a:tr>
              <a:tr h="6050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isStrikeThrough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Indicates if the font style is strikethrough.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67827922"/>
                  </a:ext>
                </a:extLst>
              </a:tr>
              <a:tr h="6961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pdfFontName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related PDF font name.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0336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6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Properties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&lt;style&gt; element has many attributes. Some of the most commonly used are listed in the table given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E4E9B-3AB0-415E-A4A6-7D378363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42731"/>
              </p:ext>
            </p:extLst>
          </p:nvPr>
        </p:nvGraphicFramePr>
        <p:xfrm>
          <a:off x="587354" y="2454321"/>
          <a:ext cx="8233118" cy="362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1512206237"/>
                    </a:ext>
                  </a:extLst>
                </a:gridCol>
                <a:gridCol w="7502868">
                  <a:extLst>
                    <a:ext uri="{9D8B030D-6E8A-4147-A177-3AD203B41FA5}">
                      <a16:colId xmlns:a16="http://schemas.microsoft.com/office/drawing/2014/main" val="2010562311"/>
                    </a:ext>
                  </a:extLst>
                </a:gridCol>
              </a:tblGrid>
              <a:tr h="35654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Attribute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0128632"/>
                  </a:ext>
                </a:extLst>
              </a:tr>
              <a:tr h="5857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pdfEncoding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Specifies the character encoding for the PDF output format.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00149863"/>
                  </a:ext>
                </a:extLst>
              </a:tr>
              <a:tr h="5857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isPdfEmbedded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Indicates if the PDF font is embedded.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1474458"/>
                  </a:ext>
                </a:extLst>
              </a:tr>
              <a:tr h="5857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pattern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Specifies the format pattern for formatted texts.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867664"/>
                  </a:ext>
                </a:extLst>
              </a:tr>
              <a:tr h="10931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isBlankWhenNull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Indicates if an empty string (whitespace) should be shown if the expression evaluates to null.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0635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2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1519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 Style</vt:lpstr>
      <vt:lpstr>19.1 jasper_report_template.jrxml</vt:lpstr>
      <vt:lpstr>19.1 jasper_report_template.jrxml</vt:lpstr>
      <vt:lpstr>18.1 jasper_report_template.jrxml</vt:lpstr>
      <vt:lpstr>19.2 styles.jrtx</vt:lpstr>
      <vt:lpstr>19.2 styles.jrtx</vt:lpstr>
      <vt:lpstr>19.3 JasperReportFill.java</vt:lpstr>
      <vt:lpstr>19.3 JasperReportFill.java</vt:lpstr>
      <vt:lpstr>19.4 POJO DataBean.java</vt:lpstr>
      <vt:lpstr>19.4 POJO DataBean.java</vt:lpstr>
      <vt:lpstr>19.5 DataBeanList.java</vt:lpstr>
      <vt:lpstr>19.5 DataBeanList.java</vt:lpstr>
      <vt:lpstr>19.6 buildStyle.xml</vt:lpstr>
      <vt:lpstr>19.6 buildStyle.xml</vt:lpstr>
      <vt:lpstr>19.7 exe_Style.bat</vt:lpstr>
      <vt:lpstr>19.7 exe_Style.ba6</vt:lpstr>
      <vt:lpstr>19.8 Run exe_Style.bat</vt:lpstr>
      <vt:lpstr>19.8 Run exe_Style.ba6</vt:lpstr>
      <vt:lpstr>19.8 Run exe_Style.ba6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1732</cp:revision>
  <dcterms:created xsi:type="dcterms:W3CDTF">2018-09-28T16:40:41Z</dcterms:created>
  <dcterms:modified xsi:type="dcterms:W3CDTF">2018-12-26T21:04:36Z</dcterms:modified>
</cp:coreProperties>
</file>