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3" r:id="rId3"/>
    <p:sldId id="290" r:id="rId4"/>
    <p:sldId id="323" r:id="rId5"/>
    <p:sldId id="324" r:id="rId6"/>
    <p:sldId id="325" r:id="rId7"/>
    <p:sldId id="326" r:id="rId8"/>
    <p:sldId id="327" r:id="rId9"/>
    <p:sldId id="328" r:id="rId10"/>
    <p:sldId id="329" r:id="rId11"/>
    <p:sldId id="331" r:id="rId12"/>
    <p:sldId id="330" r:id="rId13"/>
    <p:sldId id="321" r:id="rId14"/>
    <p:sldId id="332" r:id="rId15"/>
    <p:sldId id="322" r:id="rId16"/>
    <p:sldId id="333" r:id="rId17"/>
    <p:sldId id="335" r:id="rId18"/>
    <p:sldId id="334"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259" r:id="rId3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86" d="100"/>
          <a:sy n="86" d="100"/>
        </p:scale>
        <p:origin x="116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jasper_reports/jasper_report_designs.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jasper_reports/jasper_environment_setup.htm"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 </a:t>
            </a:r>
            <a:r>
              <a:rPr lang="en-US" altLang="zh-TW" sz="4800" b="1" dirty="0" err="1">
                <a:solidFill>
                  <a:srgbClr val="FFFF00"/>
                </a:solidFill>
              </a:rPr>
              <a:t>Scriptlet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 </a:t>
            </a:r>
            <a:r>
              <a:rPr lang="en-US" altLang="zh-TW" b="1" dirty="0" err="1">
                <a:solidFill>
                  <a:srgbClr val="FFFF00"/>
                </a:solidFill>
              </a:rPr>
              <a:t>Scriptlet</a:t>
            </a:r>
            <a:endParaRPr lang="zh-TW" altLang="en-US" b="1" dirty="0">
              <a:solidFill>
                <a:srgbClr val="FFFF00"/>
              </a:solidFill>
            </a:endParaRPr>
          </a:p>
        </p:txBody>
      </p:sp>
      <p:sp>
        <p:nvSpPr>
          <p:cNvPr id="3" name="副標題 2"/>
          <p:cNvSpPr>
            <a:spLocks noGrp="1"/>
          </p:cNvSpPr>
          <p:nvPr>
            <p:ph type="subTitle" idx="1"/>
          </p:nvPr>
        </p:nvSpPr>
        <p:spPr>
          <a:xfrm>
            <a:off x="457200" y="1421231"/>
            <a:ext cx="8352928" cy="27278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 Governors (1)</a:t>
            </a:r>
          </a:p>
          <a:p>
            <a:pPr marL="342900" indent="-342900" algn="l">
              <a:buClr>
                <a:srgbClr val="0070C0"/>
              </a:buClr>
              <a:buSzPct val="80000"/>
              <a:buFont typeface="Wingdings" pitchFamily="2" charset="2"/>
              <a:buChar char="u"/>
            </a:pPr>
            <a:r>
              <a:rPr lang="en-US" sz="1800" dirty="0">
                <a:solidFill>
                  <a:schemeClr val="tx1"/>
                </a:solidFill>
              </a:rPr>
              <a:t>Governors are just an extension of global </a:t>
            </a:r>
            <a:r>
              <a:rPr lang="en-US" sz="1800" dirty="0" err="1">
                <a:solidFill>
                  <a:schemeClr val="tx1"/>
                </a:solidFill>
              </a:rPr>
              <a:t>scriptlets</a:t>
            </a:r>
            <a:r>
              <a:rPr lang="en-US" sz="1800" dirty="0">
                <a:solidFill>
                  <a:schemeClr val="tx1"/>
                </a:solidFill>
              </a:rPr>
              <a:t> that enable us to tackle a problem of report engine entering infinite loop at runtime, while generating reports. Invalid report templates cannot be detected at design time, because most of the time, the conditions for entering the infinite loops depend on the actual data that is fed into the engine at runtime. </a:t>
            </a:r>
          </a:p>
          <a:p>
            <a:pPr marL="342900" indent="-342900" algn="l">
              <a:buClr>
                <a:srgbClr val="0070C0"/>
              </a:buClr>
              <a:buSzPct val="80000"/>
              <a:buFont typeface="Wingdings" pitchFamily="2" charset="2"/>
              <a:buChar char="u"/>
            </a:pPr>
            <a:r>
              <a:rPr lang="en-US" sz="1800" dirty="0">
                <a:solidFill>
                  <a:schemeClr val="tx1"/>
                </a:solidFill>
              </a:rPr>
              <a:t>Report Governors help in deciding whether a certain report has entered an infinite loop and they can stop it. This prevents resource exhaustion for the machine that runs the report.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437690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 </a:t>
            </a:r>
            <a:r>
              <a:rPr lang="en-US" altLang="zh-TW" b="1" dirty="0" err="1">
                <a:solidFill>
                  <a:srgbClr val="FFFF00"/>
                </a:solidFill>
              </a:rPr>
              <a:t>Scriptlet</a:t>
            </a:r>
            <a:endParaRPr lang="zh-TW" altLang="en-US" b="1" dirty="0">
              <a:solidFill>
                <a:srgbClr val="FFFF00"/>
              </a:solidFill>
            </a:endParaRPr>
          </a:p>
        </p:txBody>
      </p:sp>
      <p:sp>
        <p:nvSpPr>
          <p:cNvPr id="3" name="副標題 2"/>
          <p:cNvSpPr>
            <a:spLocks noGrp="1"/>
          </p:cNvSpPr>
          <p:nvPr>
            <p:ph type="subTitle" idx="1"/>
          </p:nvPr>
        </p:nvSpPr>
        <p:spPr>
          <a:xfrm>
            <a:off x="457200" y="1421230"/>
            <a:ext cx="8352928" cy="46720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 Governors (2)</a:t>
            </a:r>
          </a:p>
          <a:p>
            <a:pPr marL="342900" indent="-342900" algn="l">
              <a:buClr>
                <a:srgbClr val="0070C0"/>
              </a:buClr>
              <a:buSzPct val="80000"/>
              <a:buFont typeface="Wingdings" pitchFamily="2" charset="2"/>
              <a:buChar char="u"/>
            </a:pPr>
            <a:r>
              <a:rPr lang="en-US" sz="1800" dirty="0">
                <a:solidFill>
                  <a:schemeClr val="tx1"/>
                </a:solidFill>
              </a:rPr>
              <a:t>JasperReports has two simple report governors that would stop a report execution based on a specified maximum number of pages or a specified timeout interval.</a:t>
            </a:r>
          </a:p>
          <a:p>
            <a:pPr marL="342900" indent="-342900" algn="l">
              <a:buClr>
                <a:srgbClr val="0070C0"/>
              </a:buClr>
              <a:buSzPct val="80000"/>
              <a:buFont typeface="Wingdings" pitchFamily="2" charset="2"/>
              <a:buChar char="u"/>
            </a:pPr>
            <a:r>
              <a:rPr lang="en-US" sz="1800" dirty="0">
                <a:solidFill>
                  <a:schemeClr val="tx1"/>
                </a:solidFill>
              </a:rPr>
              <a:t>They are −</a:t>
            </a:r>
          </a:p>
          <a:p>
            <a:pPr marL="800100" lvl="1" indent="-342900" algn="l">
              <a:buClr>
                <a:srgbClr val="0070C0"/>
              </a:buClr>
              <a:buSzPct val="80000"/>
              <a:buFont typeface="Wingdings" pitchFamily="2" charset="2"/>
              <a:buChar char="u"/>
            </a:pPr>
            <a:r>
              <a:rPr lang="en-US" sz="1800" b="1" dirty="0" err="1">
                <a:solidFill>
                  <a:schemeClr val="tx1"/>
                </a:solidFill>
              </a:rPr>
              <a:t>net.sf.jasperreports.governors.MaxPagesGovernor</a:t>
            </a:r>
            <a:r>
              <a:rPr lang="en-US" sz="1800" dirty="0">
                <a:solidFill>
                  <a:schemeClr val="tx1"/>
                </a:solidFill>
              </a:rPr>
              <a:t> − This is a global </a:t>
            </a:r>
            <a:r>
              <a:rPr lang="en-US" sz="1800" dirty="0" err="1">
                <a:solidFill>
                  <a:schemeClr val="tx1"/>
                </a:solidFill>
              </a:rPr>
              <a:t>scriptlet</a:t>
            </a:r>
            <a:r>
              <a:rPr lang="en-US" sz="1800" dirty="0">
                <a:solidFill>
                  <a:schemeClr val="tx1"/>
                </a:solidFill>
              </a:rPr>
              <a:t> that is looking for two configuration properties to decide if it applies or not to the report currently being run. The configuration properties are −</a:t>
            </a:r>
          </a:p>
          <a:p>
            <a:pPr marL="1257300" lvl="2" indent="-342900" algn="l">
              <a:buClr>
                <a:srgbClr val="0070C0"/>
              </a:buClr>
              <a:buSzPct val="80000"/>
              <a:buFont typeface="Wingdings" pitchFamily="2" charset="2"/>
              <a:buChar char="u"/>
            </a:pPr>
            <a:r>
              <a:rPr lang="en-US" sz="1800" dirty="0" err="1">
                <a:solidFill>
                  <a:schemeClr val="tx1"/>
                </a:solidFill>
              </a:rPr>
              <a:t>net.sf.jasperreports.governor.max.pages.enabled</a:t>
            </a:r>
            <a:r>
              <a:rPr lang="en-US" sz="1800" dirty="0">
                <a:solidFill>
                  <a:schemeClr val="tx1"/>
                </a:solidFill>
              </a:rPr>
              <a:t>=[</a:t>
            </a:r>
            <a:r>
              <a:rPr lang="en-US" sz="1800" dirty="0" err="1">
                <a:solidFill>
                  <a:schemeClr val="tx1"/>
                </a:solidFill>
              </a:rPr>
              <a:t>true|false</a:t>
            </a:r>
            <a:r>
              <a:rPr lang="en-US" sz="1800" dirty="0">
                <a:solidFill>
                  <a:schemeClr val="tx1"/>
                </a:solidFill>
              </a:rPr>
              <a:t>]</a:t>
            </a:r>
          </a:p>
          <a:p>
            <a:pPr marL="1257300" lvl="2" indent="-342900" algn="l">
              <a:buClr>
                <a:srgbClr val="0070C0"/>
              </a:buClr>
              <a:buSzPct val="80000"/>
              <a:buFont typeface="Wingdings" pitchFamily="2" charset="2"/>
              <a:buChar char="u"/>
            </a:pPr>
            <a:r>
              <a:rPr lang="en-US" sz="1800" dirty="0" err="1">
                <a:solidFill>
                  <a:schemeClr val="tx1"/>
                </a:solidFill>
              </a:rPr>
              <a:t>net.sf.jasperreports.governor.max.pages</a:t>
            </a:r>
            <a:r>
              <a:rPr lang="en-US" sz="1800" dirty="0">
                <a:solidFill>
                  <a:schemeClr val="tx1"/>
                </a:solidFill>
              </a:rPr>
              <a:t>=[integer]</a:t>
            </a:r>
          </a:p>
          <a:p>
            <a:pPr marL="800100" lvl="1" indent="-342900" algn="l">
              <a:buClr>
                <a:srgbClr val="0070C0"/>
              </a:buClr>
              <a:buSzPct val="80000"/>
              <a:buFont typeface="Wingdings" pitchFamily="2" charset="2"/>
              <a:buChar char="u"/>
            </a:pPr>
            <a:r>
              <a:rPr lang="en-US" sz="1800" b="1" dirty="0" err="1">
                <a:solidFill>
                  <a:schemeClr val="tx1"/>
                </a:solidFill>
              </a:rPr>
              <a:t>net.sf.jasperreports.governors.TimeoutGovernor</a:t>
            </a:r>
            <a:r>
              <a:rPr lang="en-US" sz="1800" dirty="0">
                <a:solidFill>
                  <a:schemeClr val="tx1"/>
                </a:solidFill>
              </a:rPr>
              <a:t>− This is also a global </a:t>
            </a:r>
            <a:r>
              <a:rPr lang="en-US" sz="1800" dirty="0" err="1">
                <a:solidFill>
                  <a:schemeClr val="tx1"/>
                </a:solidFill>
              </a:rPr>
              <a:t>scriptlet</a:t>
            </a:r>
            <a:r>
              <a:rPr lang="en-US" sz="1800" dirty="0">
                <a:solidFill>
                  <a:schemeClr val="tx1"/>
                </a:solidFill>
              </a:rPr>
              <a:t> that is looking for the following two configuration properties to decide if it applies or not.</a:t>
            </a:r>
          </a:p>
          <a:p>
            <a:pPr marL="800100" lvl="1" indent="-342900" algn="l">
              <a:buClr>
                <a:srgbClr val="0070C0"/>
              </a:buClr>
              <a:buSzPct val="80000"/>
              <a:buFont typeface="Wingdings" pitchFamily="2" charset="2"/>
              <a:buChar char="u"/>
            </a:pPr>
            <a:r>
              <a:rPr lang="en-US" sz="1800" dirty="0">
                <a:solidFill>
                  <a:schemeClr val="tx1"/>
                </a:solidFill>
              </a:rPr>
              <a:t>The configuration properties are −</a:t>
            </a:r>
          </a:p>
          <a:p>
            <a:pPr marL="1257300" lvl="2" indent="-342900" algn="l">
              <a:buClr>
                <a:srgbClr val="0070C0"/>
              </a:buClr>
              <a:buSzPct val="80000"/>
              <a:buFont typeface="Wingdings" pitchFamily="2" charset="2"/>
              <a:buChar char="u"/>
            </a:pPr>
            <a:r>
              <a:rPr lang="en-US" sz="1800" dirty="0" err="1">
                <a:solidFill>
                  <a:schemeClr val="tx1"/>
                </a:solidFill>
              </a:rPr>
              <a:t>net.sf.jasperreports.governor.timeout.enabled</a:t>
            </a:r>
            <a:r>
              <a:rPr lang="en-US" sz="1800" dirty="0">
                <a:solidFill>
                  <a:schemeClr val="tx1"/>
                </a:solidFill>
              </a:rPr>
              <a:t>=[</a:t>
            </a:r>
            <a:r>
              <a:rPr lang="en-US" sz="1800" dirty="0" err="1">
                <a:solidFill>
                  <a:schemeClr val="tx1"/>
                </a:solidFill>
              </a:rPr>
              <a:t>true|false</a:t>
            </a:r>
            <a:r>
              <a:rPr lang="en-US" sz="1800" dirty="0">
                <a:solidFill>
                  <a:schemeClr val="tx1"/>
                </a:solidFill>
              </a:rPr>
              <a:t>]</a:t>
            </a:r>
          </a:p>
          <a:p>
            <a:pPr marL="1257300" lvl="2" indent="-342900" algn="l">
              <a:buClr>
                <a:srgbClr val="0070C0"/>
              </a:buClr>
              <a:buSzPct val="80000"/>
              <a:buFont typeface="Wingdings" pitchFamily="2" charset="2"/>
              <a:buChar char="u"/>
            </a:pPr>
            <a:r>
              <a:rPr lang="en-US" sz="1800" dirty="0" err="1">
                <a:solidFill>
                  <a:schemeClr val="tx1"/>
                </a:solidFill>
              </a:rPr>
              <a:t>net.sf.jasperreports.governor.timeout</a:t>
            </a:r>
            <a:r>
              <a:rPr lang="en-US" sz="1800" dirty="0">
                <a:solidFill>
                  <a:schemeClr val="tx1"/>
                </a:solidFill>
              </a:rPr>
              <a:t>=[milliseconds]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746309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 </a:t>
            </a:r>
            <a:r>
              <a:rPr lang="en-US" altLang="zh-TW" b="1" dirty="0" err="1">
                <a:solidFill>
                  <a:srgbClr val="FFFF00"/>
                </a:solidFill>
              </a:rPr>
              <a:t>Scriptlet</a:t>
            </a:r>
            <a:endParaRPr lang="zh-TW" altLang="en-US" b="1" dirty="0">
              <a:solidFill>
                <a:srgbClr val="FFFF00"/>
              </a:solidFill>
            </a:endParaRPr>
          </a:p>
        </p:txBody>
      </p:sp>
      <p:sp>
        <p:nvSpPr>
          <p:cNvPr id="3" name="副標題 2"/>
          <p:cNvSpPr>
            <a:spLocks noGrp="1"/>
          </p:cNvSpPr>
          <p:nvPr>
            <p:ph type="subTitle" idx="1"/>
          </p:nvPr>
        </p:nvSpPr>
        <p:spPr>
          <a:xfrm>
            <a:off x="457200" y="1421231"/>
            <a:ext cx="8352928" cy="18637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 Governors (3)</a:t>
            </a:r>
          </a:p>
          <a:p>
            <a:pPr marL="342900" indent="-342900" algn="l">
              <a:buClr>
                <a:srgbClr val="0070C0"/>
              </a:buClr>
              <a:buSzPct val="80000"/>
              <a:buFont typeface="Wingdings" pitchFamily="2" charset="2"/>
              <a:buChar char="u"/>
            </a:pPr>
            <a:r>
              <a:rPr lang="en-US" sz="1800" dirty="0">
                <a:solidFill>
                  <a:schemeClr val="tx1"/>
                </a:solidFill>
              </a:rPr>
              <a:t>The properties for both governors can be set globally, in the </a:t>
            </a:r>
            <a:r>
              <a:rPr lang="en-US" sz="1800" dirty="0" err="1">
                <a:solidFill>
                  <a:schemeClr val="tx1"/>
                </a:solidFill>
              </a:rPr>
              <a:t>jasperreports.properties</a:t>
            </a:r>
            <a:r>
              <a:rPr lang="en-US" sz="1800" dirty="0">
                <a:solidFill>
                  <a:schemeClr val="tx1"/>
                </a:solidFill>
              </a:rPr>
              <a:t> file, or at report level, as custom report properties. </a:t>
            </a:r>
          </a:p>
          <a:p>
            <a:pPr marL="342900" indent="-342900" algn="l">
              <a:buClr>
                <a:srgbClr val="0070C0"/>
              </a:buClr>
              <a:buSzPct val="80000"/>
              <a:buFont typeface="Wingdings" pitchFamily="2" charset="2"/>
              <a:buChar char="u"/>
            </a:pPr>
            <a:r>
              <a:rPr lang="en-US" sz="1800" dirty="0">
                <a:solidFill>
                  <a:schemeClr val="tx1"/>
                </a:solidFill>
              </a:rPr>
              <a:t>This is useful because different reports can have different estimated size or timeout limits and also because you might want turn on the governors for all reports, while turning it off for some, or vice-versa.</a:t>
            </a: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215588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20.1 MyScript.java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365816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20.1 MyScript.java</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20882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Details of the above </a:t>
            </a:r>
            <a:r>
              <a:rPr lang="en-US" sz="1800" dirty="0" err="1">
                <a:solidFill>
                  <a:schemeClr val="tx1"/>
                </a:solidFill>
              </a:rPr>
              <a:t>scriptlet</a:t>
            </a:r>
            <a:r>
              <a:rPr lang="en-US" sz="1800" dirty="0">
                <a:solidFill>
                  <a:schemeClr val="tx1"/>
                </a:solidFill>
              </a:rPr>
              <a:t> class are as follows −</a:t>
            </a:r>
          </a:p>
          <a:p>
            <a:pPr marL="342900" indent="-342900" algn="l">
              <a:buClr>
                <a:srgbClr val="0070C0"/>
              </a:buClr>
              <a:buSzPct val="80000"/>
              <a:buFont typeface="Wingdings" pitchFamily="2" charset="2"/>
              <a:buChar char="u"/>
            </a:pPr>
            <a:r>
              <a:rPr lang="en-US" sz="1800" dirty="0">
                <a:solidFill>
                  <a:schemeClr val="tx1"/>
                </a:solidFill>
              </a:rPr>
              <a:t>In the </a:t>
            </a:r>
            <a:r>
              <a:rPr lang="en-US" sz="1800" i="1" dirty="0" err="1">
                <a:solidFill>
                  <a:schemeClr val="tx1"/>
                </a:solidFill>
              </a:rPr>
              <a:t>afterReportInit</a:t>
            </a:r>
            <a:r>
              <a:rPr lang="en-US" sz="1800" dirty="0">
                <a:solidFill>
                  <a:schemeClr val="tx1"/>
                </a:solidFill>
              </a:rPr>
              <a:t> method, we set a value to the variable </a:t>
            </a:r>
            <a:r>
              <a:rPr lang="en-US" sz="1800" b="1" dirty="0">
                <a:solidFill>
                  <a:schemeClr val="tx1"/>
                </a:solidFill>
              </a:rPr>
              <a:t>"</a:t>
            </a:r>
            <a:r>
              <a:rPr lang="en-US" sz="1800" b="1" dirty="0" err="1">
                <a:solidFill>
                  <a:schemeClr val="tx1"/>
                </a:solidFill>
              </a:rPr>
              <a:t>someVar</a:t>
            </a:r>
            <a:r>
              <a:rPr lang="en-US" sz="1800" b="1" dirty="0">
                <a:solidFill>
                  <a:schemeClr val="tx1"/>
                </a:solidFill>
              </a:rPr>
              <a:t>"</a:t>
            </a:r>
            <a:r>
              <a:rPr lang="en-US" sz="1800" dirty="0">
                <a:solidFill>
                  <a:schemeClr val="tx1"/>
                </a:solidFill>
              </a:rPr>
              <a:t> </a:t>
            </a:r>
            <a:r>
              <a:rPr lang="en-US" sz="1800" dirty="0" err="1">
                <a:solidFill>
                  <a:schemeClr val="tx1"/>
                </a:solidFill>
              </a:rPr>
              <a:t>this.setVariableValue</a:t>
            </a:r>
            <a:r>
              <a:rPr lang="en-US" sz="1800" dirty="0">
                <a:solidFill>
                  <a:schemeClr val="tx1"/>
                </a:solidFill>
              </a:rPr>
              <a:t> ("</a:t>
            </a:r>
            <a:r>
              <a:rPr lang="en-US" sz="1800" dirty="0" err="1">
                <a:solidFill>
                  <a:schemeClr val="tx1"/>
                </a:solidFill>
              </a:rPr>
              <a:t>someVar</a:t>
            </a:r>
            <a:r>
              <a:rPr lang="en-US" sz="1800" dirty="0">
                <a:solidFill>
                  <a:schemeClr val="tx1"/>
                </a:solidFill>
              </a:rPr>
              <a:t>", new String("This variable value was modified by the </a:t>
            </a:r>
            <a:r>
              <a:rPr lang="en-US" sz="1800" dirty="0" err="1">
                <a:solidFill>
                  <a:schemeClr val="tx1"/>
                </a:solidFill>
              </a:rPr>
              <a:t>scriptlet</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At the end of the class, an extra method called </a:t>
            </a:r>
            <a:r>
              <a:rPr lang="en-US" sz="1800" b="1" dirty="0">
                <a:solidFill>
                  <a:schemeClr val="tx1"/>
                </a:solidFill>
              </a:rPr>
              <a:t>'hello'</a:t>
            </a:r>
            <a:r>
              <a:rPr lang="en-US" sz="1800" dirty="0">
                <a:solidFill>
                  <a:schemeClr val="tx1"/>
                </a:solidFill>
              </a:rPr>
              <a:t> has been defined. This is an example of a method that can be added to the </a:t>
            </a:r>
            <a:r>
              <a:rPr lang="en-US" sz="1800" dirty="0" err="1">
                <a:solidFill>
                  <a:schemeClr val="tx1"/>
                </a:solidFill>
              </a:rPr>
              <a:t>Scriptlet</a:t>
            </a:r>
            <a:r>
              <a:rPr lang="en-US" sz="1800" dirty="0">
                <a:solidFill>
                  <a:schemeClr val="tx1"/>
                </a:solidFill>
              </a:rPr>
              <a:t> that actually returns a value, rather than setting a Variable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765698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20.1 MyScript.java</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a </a:t>
            </a:r>
            <a:r>
              <a:rPr lang="en-US" sz="1800" dirty="0" err="1">
                <a:solidFill>
                  <a:schemeClr val="tx1"/>
                </a:solidFill>
              </a:rPr>
              <a:t>scriptlet</a:t>
            </a:r>
            <a:r>
              <a:rPr lang="en-US" sz="1800" dirty="0">
                <a:solidFill>
                  <a:schemeClr val="tx1"/>
                </a:solidFill>
              </a:rPr>
              <a:t> class (</a:t>
            </a:r>
            <a:r>
              <a:rPr lang="en-US" sz="1800" b="1" dirty="0" err="1">
                <a:solidFill>
                  <a:schemeClr val="tx1"/>
                </a:solidFill>
              </a:rPr>
              <a:t>MyScriptlet</a:t>
            </a:r>
            <a:r>
              <a:rPr lang="en-US" sz="1800" dirty="0">
                <a:solidFill>
                  <a:schemeClr val="tx1"/>
                </a:solidFill>
              </a:rPr>
              <a:t>). The contents of file C:\tools\jasperreports-5.0.1\test\src\com\tutorialspoint\MyScriptlet.java are as follows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0910A227-0203-4C8B-A375-0BCBBB976161}"/>
              </a:ext>
            </a:extLst>
          </p:cNvPr>
          <p:cNvPicPr>
            <a:picLocks noChangeAspect="1"/>
          </p:cNvPicPr>
          <p:nvPr/>
        </p:nvPicPr>
        <p:blipFill>
          <a:blip r:embed="rId2"/>
          <a:stretch>
            <a:fillRect/>
          </a:stretch>
        </p:blipFill>
        <p:spPr>
          <a:xfrm>
            <a:off x="971600" y="2067276"/>
            <a:ext cx="6948264" cy="3329486"/>
          </a:xfrm>
          <a:prstGeom prst="rect">
            <a:avLst/>
          </a:prstGeom>
          <a:ln>
            <a:solidFill>
              <a:srgbClr val="C00000"/>
            </a:solidFill>
          </a:ln>
        </p:spPr>
      </p:pic>
    </p:spTree>
    <p:extLst>
      <p:ext uri="{BB962C8B-B14F-4D97-AF65-F5344CB8AC3E}">
        <p14:creationId xmlns:p14="http://schemas.microsoft.com/office/powerpoint/2010/main" val="303697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20.2 </a:t>
            </a:r>
            <a:r>
              <a:rPr lang="en-US" altLang="zh-TW" sz="4800" b="1" dirty="0" err="1">
                <a:solidFill>
                  <a:srgbClr val="FFFF00"/>
                </a:solidFill>
              </a:rPr>
              <a:t>jasper_report_template.jrxml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3875127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13681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add the </a:t>
            </a:r>
            <a:r>
              <a:rPr lang="en-US" sz="1800" dirty="0" err="1">
                <a:solidFill>
                  <a:schemeClr val="tx1"/>
                </a:solidFill>
              </a:rPr>
              <a:t>scriptlet</a:t>
            </a:r>
            <a:r>
              <a:rPr lang="en-US" sz="1800" dirty="0">
                <a:solidFill>
                  <a:schemeClr val="tx1"/>
                </a:solidFill>
              </a:rPr>
              <a:t> class reference in our existing report template (Chapter 05 </a:t>
            </a:r>
            <a:r>
              <a:rPr lang="en-US" sz="1800" dirty="0">
                <a:solidFill>
                  <a:schemeClr val="tx1"/>
                </a:solidFill>
                <a:hlinkClick r:id="rId2">
                  <a:extLst>
                    <a:ext uri="{A12FA001-AC4F-418D-AE19-62706E023703}">
                      <ahyp:hlinkClr xmlns:ahyp="http://schemas.microsoft.com/office/drawing/2018/hyperlinkcolor" val="tx"/>
                    </a:ext>
                  </a:extLst>
                </a:hlinkClick>
              </a:rPr>
              <a:t>Report Designs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revised report template (</a:t>
            </a:r>
            <a:r>
              <a:rPr lang="en-US" sz="1800" dirty="0" err="1">
                <a:solidFill>
                  <a:schemeClr val="tx1"/>
                </a:solidFill>
              </a:rPr>
              <a:t>jasper_report_template.jrxml</a:t>
            </a:r>
            <a:r>
              <a:rPr lang="en-US" sz="1800" dirty="0">
                <a:solidFill>
                  <a:schemeClr val="tx1"/>
                </a:solidFill>
              </a:rPr>
              <a:t>) are as follows. Save it to C:\tools\jasperreports-5.0.1\test directory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A73D685B-0669-482B-8C56-13F8DC80D68F}"/>
              </a:ext>
            </a:extLst>
          </p:cNvPr>
          <p:cNvPicPr>
            <a:picLocks noChangeAspect="1"/>
          </p:cNvPicPr>
          <p:nvPr/>
        </p:nvPicPr>
        <p:blipFill>
          <a:blip r:embed="rId3"/>
          <a:stretch>
            <a:fillRect/>
          </a:stretch>
        </p:blipFill>
        <p:spPr>
          <a:xfrm>
            <a:off x="1961964" y="2817649"/>
            <a:ext cx="5220072" cy="3188972"/>
          </a:xfrm>
          <a:prstGeom prst="rect">
            <a:avLst/>
          </a:prstGeom>
          <a:ln>
            <a:solidFill>
              <a:srgbClr val="C00000"/>
            </a:solidFill>
          </a:ln>
        </p:spPr>
      </p:pic>
    </p:spTree>
    <p:extLst>
      <p:ext uri="{BB962C8B-B14F-4D97-AF65-F5344CB8AC3E}">
        <p14:creationId xmlns:p14="http://schemas.microsoft.com/office/powerpoint/2010/main" val="1583296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20.1 </a:t>
            </a:r>
            <a:r>
              <a:rPr lang="en-US" altLang="zh-TW" b="1" dirty="0" err="1">
                <a:solidFill>
                  <a:srgbClr val="FFFF00"/>
                </a:solidFill>
              </a:rPr>
              <a:t>jasper_report_template.jrmxl</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36004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details of the revised report template is given below −</a:t>
            </a:r>
          </a:p>
          <a:p>
            <a:pPr marL="800100" lvl="1" indent="-342900" algn="l">
              <a:buClr>
                <a:srgbClr val="0070C0"/>
              </a:buClr>
              <a:buSzPct val="80000"/>
              <a:buFont typeface="Wingdings" pitchFamily="2" charset="2"/>
              <a:buChar char="u"/>
            </a:pPr>
            <a:r>
              <a:rPr lang="en-US" sz="1800" dirty="0">
                <a:solidFill>
                  <a:schemeClr val="tx1"/>
                </a:solidFill>
              </a:rPr>
              <a:t>We have referenced the </a:t>
            </a:r>
            <a:r>
              <a:rPr lang="en-US" sz="1800" dirty="0" err="1">
                <a:solidFill>
                  <a:schemeClr val="tx1"/>
                </a:solidFill>
              </a:rPr>
              <a:t>MyScriptlet</a:t>
            </a:r>
            <a:r>
              <a:rPr lang="en-US" sz="1800" dirty="0">
                <a:solidFill>
                  <a:schemeClr val="tx1"/>
                </a:solidFill>
              </a:rPr>
              <a:t> class in the attribute </a:t>
            </a:r>
            <a:r>
              <a:rPr lang="en-US" sz="1800" i="1" dirty="0" err="1">
                <a:solidFill>
                  <a:schemeClr val="tx1"/>
                </a:solidFill>
              </a:rPr>
              <a:t>scriptletClass</a:t>
            </a:r>
            <a:r>
              <a:rPr lang="en-US" sz="1800" dirty="0" err="1">
                <a:solidFill>
                  <a:schemeClr val="tx1"/>
                </a:solidFill>
              </a:rPr>
              <a:t>of</a:t>
            </a:r>
            <a:r>
              <a:rPr lang="en-US" sz="1800" dirty="0">
                <a:solidFill>
                  <a:schemeClr val="tx1"/>
                </a:solidFill>
              </a:rPr>
              <a:t> &lt;</a:t>
            </a:r>
            <a:r>
              <a:rPr lang="en-US" sz="1800" dirty="0" err="1">
                <a:solidFill>
                  <a:schemeClr val="tx1"/>
                </a:solidFill>
              </a:rPr>
              <a:t>jasperReport</a:t>
            </a:r>
            <a:r>
              <a:rPr lang="en-US" sz="1800" dirty="0">
                <a:solidFill>
                  <a:schemeClr val="tx1"/>
                </a:solidFill>
              </a:rPr>
              <a:t>&gt; element.</a:t>
            </a:r>
          </a:p>
          <a:p>
            <a:pPr marL="800100" lvl="1" indent="-342900" algn="l">
              <a:buClr>
                <a:srgbClr val="0070C0"/>
              </a:buClr>
              <a:buSzPct val="80000"/>
              <a:buFont typeface="Wingdings" pitchFamily="2" charset="2"/>
              <a:buChar char="u"/>
            </a:pPr>
            <a:r>
              <a:rPr lang="en-US" sz="1800" dirty="0" err="1">
                <a:solidFill>
                  <a:schemeClr val="tx1"/>
                </a:solidFill>
              </a:rPr>
              <a:t>Scriptlets</a:t>
            </a:r>
            <a:r>
              <a:rPr lang="en-US" sz="1800" dirty="0">
                <a:solidFill>
                  <a:schemeClr val="tx1"/>
                </a:solidFill>
              </a:rPr>
              <a:t> can only access, but not modify the report fields and parameters. However, </a:t>
            </a:r>
            <a:r>
              <a:rPr lang="en-US" sz="1800" dirty="0" err="1">
                <a:solidFill>
                  <a:schemeClr val="tx1"/>
                </a:solidFill>
              </a:rPr>
              <a:t>scriptlets</a:t>
            </a:r>
            <a:r>
              <a:rPr lang="en-US" sz="1800" dirty="0">
                <a:solidFill>
                  <a:schemeClr val="tx1"/>
                </a:solidFill>
              </a:rPr>
              <a:t> can modify report variable values. This can be accomplished by calling the </a:t>
            </a:r>
            <a:r>
              <a:rPr lang="en-US" sz="1800" dirty="0" err="1">
                <a:solidFill>
                  <a:schemeClr val="tx1"/>
                </a:solidFill>
              </a:rPr>
              <a:t>setVariableValue</a:t>
            </a:r>
            <a:r>
              <a:rPr lang="en-US" sz="1800" dirty="0">
                <a:solidFill>
                  <a:schemeClr val="tx1"/>
                </a:solidFill>
              </a:rPr>
              <a:t>() method. This method is defined in </a:t>
            </a:r>
            <a:r>
              <a:rPr lang="en-US" sz="1800" dirty="0" err="1">
                <a:solidFill>
                  <a:schemeClr val="tx1"/>
                </a:solidFill>
              </a:rPr>
              <a:t>JRAbstractScriptlet</a:t>
            </a:r>
            <a:r>
              <a:rPr lang="en-US" sz="1800" dirty="0">
                <a:solidFill>
                  <a:schemeClr val="tx1"/>
                </a:solidFill>
              </a:rPr>
              <a:t> class, which is always the parent class of any </a:t>
            </a:r>
            <a:r>
              <a:rPr lang="en-US" sz="1800" dirty="0" err="1">
                <a:solidFill>
                  <a:schemeClr val="tx1"/>
                </a:solidFill>
              </a:rPr>
              <a:t>scriptlet</a:t>
            </a:r>
            <a:r>
              <a:rPr lang="en-US" sz="1800" dirty="0">
                <a:solidFill>
                  <a:schemeClr val="tx1"/>
                </a:solidFill>
              </a:rPr>
              <a:t>. Here, we have defined a variable </a:t>
            </a:r>
            <a:r>
              <a:rPr lang="en-US" sz="1800" i="1" dirty="0" err="1">
                <a:solidFill>
                  <a:schemeClr val="tx1"/>
                </a:solidFill>
              </a:rPr>
              <a:t>someVar</a:t>
            </a:r>
            <a:r>
              <a:rPr lang="en-US" sz="1800" dirty="0">
                <a:solidFill>
                  <a:schemeClr val="tx1"/>
                </a:solidFill>
              </a:rPr>
              <a:t>, which will be modified by the </a:t>
            </a:r>
            <a:r>
              <a:rPr lang="en-US" sz="1800" dirty="0" err="1">
                <a:solidFill>
                  <a:schemeClr val="tx1"/>
                </a:solidFill>
              </a:rPr>
              <a:t>MyScriptlet</a:t>
            </a:r>
            <a:r>
              <a:rPr lang="en-US" sz="1800" dirty="0">
                <a:solidFill>
                  <a:schemeClr val="tx1"/>
                </a:solidFill>
              </a:rPr>
              <a:t> to have the value </a:t>
            </a:r>
            <a:r>
              <a:rPr lang="en-US" sz="1800" i="1" dirty="0">
                <a:solidFill>
                  <a:schemeClr val="tx1"/>
                </a:solidFill>
              </a:rPr>
              <a:t>This value was modified by the </a:t>
            </a:r>
            <a:r>
              <a:rPr lang="en-US" sz="1800" i="1" dirty="0" err="1">
                <a:solidFill>
                  <a:schemeClr val="tx1"/>
                </a:solidFill>
              </a:rPr>
              <a:t>scriptlet</a:t>
            </a:r>
            <a:r>
              <a:rPr lang="en-US" sz="1800" dirty="0">
                <a:solidFill>
                  <a:schemeClr val="tx1"/>
                </a:solidFill>
              </a:rPr>
              <a:t>.</a:t>
            </a:r>
          </a:p>
          <a:p>
            <a:pPr marL="800100" lvl="1" indent="-342900" algn="l">
              <a:buClr>
                <a:srgbClr val="0070C0"/>
              </a:buClr>
              <a:buSzPct val="80000"/>
              <a:buFont typeface="Wingdings" pitchFamily="2" charset="2"/>
              <a:buChar char="u"/>
            </a:pPr>
            <a:r>
              <a:rPr lang="en-US" sz="1800" dirty="0">
                <a:solidFill>
                  <a:schemeClr val="tx1"/>
                </a:solidFill>
              </a:rPr>
              <a:t>The above report template has a method call in the Summary band that illustrates how to write new methods (in </a:t>
            </a:r>
            <a:r>
              <a:rPr lang="en-US" sz="1800" dirty="0" err="1">
                <a:solidFill>
                  <a:schemeClr val="tx1"/>
                </a:solidFill>
              </a:rPr>
              <a:t>scriptlets</a:t>
            </a:r>
            <a:r>
              <a:rPr lang="en-US" sz="1800" dirty="0">
                <a:solidFill>
                  <a:schemeClr val="tx1"/>
                </a:solidFill>
              </a:rPr>
              <a:t>) and use them in the report template. (</a:t>
            </a:r>
            <a:r>
              <a:rPr lang="en-US" sz="1800" b="1" dirty="0">
                <a:solidFill>
                  <a:schemeClr val="tx1"/>
                </a:solidFill>
              </a:rPr>
              <a:t>$P{REPORT_SCRIPTLET}.hello()</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2671938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20.3 JasperReportFill.java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409130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 </a:t>
            </a:r>
            <a:r>
              <a:rPr lang="en-US" altLang="zh-TW" b="1" dirty="0" err="1">
                <a:solidFill>
                  <a:srgbClr val="FFFF00"/>
                </a:solidFill>
              </a:rPr>
              <a:t>Scriptlet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806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chapter discusses the Style.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62C24418-0855-47E1-B902-072A3B2E6424}"/>
              </a:ext>
            </a:extLst>
          </p:cNvPr>
          <p:cNvSpPr/>
          <p:nvPr/>
        </p:nvSpPr>
        <p:spPr>
          <a:xfrm>
            <a:off x="467544" y="2172780"/>
            <a:ext cx="3142095" cy="119603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Phase </a:t>
            </a:r>
          </a:p>
          <a:p>
            <a:pPr algn="ctr"/>
            <a:r>
              <a:rPr lang="en-US" b="1" dirty="0">
                <a:solidFill>
                  <a:schemeClr val="tx1"/>
                </a:solidFill>
              </a:rPr>
              <a:t>(Create JRXML File)</a:t>
            </a:r>
          </a:p>
        </p:txBody>
      </p:sp>
      <p:sp>
        <p:nvSpPr>
          <p:cNvPr id="8" name="Rectangle 7">
            <a:extLst>
              <a:ext uri="{FF2B5EF4-FFF2-40B4-BE49-F238E27FC236}">
                <a16:creationId xmlns:a16="http://schemas.microsoft.com/office/drawing/2014/main" id="{53DE751B-286A-43A0-B8E0-A6B7D782E49E}"/>
              </a:ext>
            </a:extLst>
          </p:cNvPr>
          <p:cNvSpPr/>
          <p:nvPr/>
        </p:nvSpPr>
        <p:spPr>
          <a:xfrm>
            <a:off x="457200" y="4172409"/>
            <a:ext cx="3175124"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 Phase </a:t>
            </a:r>
          </a:p>
          <a:p>
            <a:pPr algn="ctr"/>
            <a:r>
              <a:rPr lang="en-US" b="1" dirty="0">
                <a:solidFill>
                  <a:schemeClr val="tx1"/>
                </a:solidFill>
              </a:rPr>
              <a:t>(Compile JRXML to Jasper Template)</a:t>
            </a:r>
          </a:p>
        </p:txBody>
      </p:sp>
      <p:cxnSp>
        <p:nvCxnSpPr>
          <p:cNvPr id="10" name="Straight Arrow Connector 9">
            <a:extLst>
              <a:ext uri="{FF2B5EF4-FFF2-40B4-BE49-F238E27FC236}">
                <a16:creationId xmlns:a16="http://schemas.microsoft.com/office/drawing/2014/main" id="{7C684D41-4175-4E88-ABEE-FE0002D8308C}"/>
              </a:ext>
            </a:extLst>
          </p:cNvPr>
          <p:cNvCxnSpPr>
            <a:cxnSpLocks/>
            <a:stCxn id="7" idx="2"/>
            <a:endCxn id="8" idx="0"/>
          </p:cNvCxnSpPr>
          <p:nvPr/>
        </p:nvCxnSpPr>
        <p:spPr>
          <a:xfrm>
            <a:off x="2038592" y="3368811"/>
            <a:ext cx="6170" cy="8035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6E8FFD-ECB2-4DEB-BC69-DDF787CDCA56}"/>
              </a:ext>
            </a:extLst>
          </p:cNvPr>
          <p:cNvSpPr/>
          <p:nvPr/>
        </p:nvSpPr>
        <p:spPr>
          <a:xfrm>
            <a:off x="4860032" y="2172780"/>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Execute Phase</a:t>
            </a:r>
          </a:p>
          <a:p>
            <a:pPr algn="ctr"/>
            <a:r>
              <a:rPr lang="en-US" b="1" dirty="0">
                <a:solidFill>
                  <a:schemeClr val="tx1"/>
                </a:solidFill>
              </a:rPr>
              <a:t>[Fill Jasper Template with Data to Generate Jasper Print File (</a:t>
            </a:r>
            <a:r>
              <a:rPr lang="en-US" b="1" dirty="0" err="1">
                <a:solidFill>
                  <a:schemeClr val="tx1"/>
                </a:solidFill>
              </a:rPr>
              <a:t>xxx.jrprint</a:t>
            </a:r>
            <a:r>
              <a:rPr lang="en-US" b="1" dirty="0">
                <a:solidFill>
                  <a:schemeClr val="tx1"/>
                </a:solidFill>
              </a:rPr>
              <a:t>)]</a:t>
            </a:r>
          </a:p>
        </p:txBody>
      </p:sp>
      <p:cxnSp>
        <p:nvCxnSpPr>
          <p:cNvPr id="13" name="Connector: Elbow 12">
            <a:extLst>
              <a:ext uri="{FF2B5EF4-FFF2-40B4-BE49-F238E27FC236}">
                <a16:creationId xmlns:a16="http://schemas.microsoft.com/office/drawing/2014/main" id="{BDE4FE03-0C12-4F7B-9DAD-CD31ABCDCE91}"/>
              </a:ext>
            </a:extLst>
          </p:cNvPr>
          <p:cNvCxnSpPr>
            <a:cxnSpLocks/>
            <a:stCxn id="8" idx="3"/>
            <a:endCxn id="11" idx="1"/>
          </p:cNvCxnSpPr>
          <p:nvPr/>
        </p:nvCxnSpPr>
        <p:spPr>
          <a:xfrm flipV="1">
            <a:off x="3632324" y="2730842"/>
            <a:ext cx="1227708" cy="199962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1E275AB-05E1-449D-86C7-D3074BE720FF}"/>
              </a:ext>
            </a:extLst>
          </p:cNvPr>
          <p:cNvSpPr/>
          <p:nvPr/>
        </p:nvSpPr>
        <p:spPr>
          <a:xfrm>
            <a:off x="4860032" y="4139645"/>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Export Phase</a:t>
            </a:r>
          </a:p>
          <a:p>
            <a:pPr algn="ctr"/>
            <a:r>
              <a:rPr lang="en-US" b="1" dirty="0">
                <a:solidFill>
                  <a:schemeClr val="tx1"/>
                </a:solidFill>
              </a:rPr>
              <a:t>[Export the Report to Any Specified Format]</a:t>
            </a:r>
          </a:p>
        </p:txBody>
      </p:sp>
      <p:cxnSp>
        <p:nvCxnSpPr>
          <p:cNvPr id="24" name="Straight Arrow Connector 23">
            <a:extLst>
              <a:ext uri="{FF2B5EF4-FFF2-40B4-BE49-F238E27FC236}">
                <a16:creationId xmlns:a16="http://schemas.microsoft.com/office/drawing/2014/main" id="{B6FE26A2-FC5B-4CFD-A0E8-8EF5A6F7FE26}"/>
              </a:ext>
            </a:extLst>
          </p:cNvPr>
          <p:cNvCxnSpPr>
            <a:cxnSpLocks/>
            <a:stCxn id="11" idx="2"/>
            <a:endCxn id="23" idx="0"/>
          </p:cNvCxnSpPr>
          <p:nvPr/>
        </p:nvCxnSpPr>
        <p:spPr>
          <a:xfrm>
            <a:off x="6736798" y="3288903"/>
            <a:ext cx="0" cy="850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20.3 JasperReportFill.java</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java codes for report filling remain unchanged. The contents of the file </a:t>
            </a:r>
            <a:r>
              <a:rPr lang="en-US" sz="1800" b="1" dirty="0">
                <a:solidFill>
                  <a:schemeClr val="tx1"/>
                </a:solidFill>
              </a:rPr>
              <a:t>C:\tools\jasperreports-5.0.1\test\src\com\tutorialspoint\JasperReportFill.java</a:t>
            </a:r>
            <a:r>
              <a:rPr lang="en-US" sz="1800" dirty="0">
                <a:solidFill>
                  <a:schemeClr val="tx1"/>
                </a:solidFill>
              </a:rPr>
              <a:t> are as given below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5B4CC086-35F8-4EE2-9C56-5A6EF99D186A}"/>
              </a:ext>
            </a:extLst>
          </p:cNvPr>
          <p:cNvPicPr>
            <a:picLocks noChangeAspect="1"/>
          </p:cNvPicPr>
          <p:nvPr/>
        </p:nvPicPr>
        <p:blipFill>
          <a:blip r:embed="rId2"/>
          <a:stretch>
            <a:fillRect/>
          </a:stretch>
        </p:blipFill>
        <p:spPr>
          <a:xfrm>
            <a:off x="1835696" y="2334699"/>
            <a:ext cx="6156176" cy="4021651"/>
          </a:xfrm>
          <a:prstGeom prst="rect">
            <a:avLst/>
          </a:prstGeom>
          <a:ln>
            <a:solidFill>
              <a:srgbClr val="C00000"/>
            </a:solidFill>
          </a:ln>
        </p:spPr>
      </p:pic>
    </p:spTree>
    <p:extLst>
      <p:ext uri="{BB962C8B-B14F-4D97-AF65-F5344CB8AC3E}">
        <p14:creationId xmlns:p14="http://schemas.microsoft.com/office/powerpoint/2010/main" val="236346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20.4 POJO DataBean.java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385048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20.4 POJO DataBean.java</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contents of the POJO file </a:t>
            </a:r>
            <a:r>
              <a:rPr lang="en-US" sz="1800" b="1" dirty="0">
                <a:solidFill>
                  <a:schemeClr val="tx1"/>
                </a:solidFill>
              </a:rPr>
              <a:t>C:\tools\jasperreports-5.0.1\test\src\com\tutorialspoint\DataBean.java</a:t>
            </a:r>
            <a:r>
              <a:rPr lang="en-US" sz="1800" dirty="0">
                <a:solidFill>
                  <a:schemeClr val="tx1"/>
                </a:solidFill>
              </a:rPr>
              <a:t> are as given below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728D068F-861F-4329-A405-05DDE7875AFA}"/>
              </a:ext>
            </a:extLst>
          </p:cNvPr>
          <p:cNvPicPr>
            <a:picLocks noChangeAspect="1"/>
          </p:cNvPicPr>
          <p:nvPr/>
        </p:nvPicPr>
        <p:blipFill>
          <a:blip r:embed="rId2"/>
          <a:stretch>
            <a:fillRect/>
          </a:stretch>
        </p:blipFill>
        <p:spPr>
          <a:xfrm>
            <a:off x="1126608" y="2148778"/>
            <a:ext cx="7016012" cy="4124565"/>
          </a:xfrm>
          <a:prstGeom prst="rect">
            <a:avLst/>
          </a:prstGeom>
          <a:ln>
            <a:solidFill>
              <a:srgbClr val="C00000"/>
            </a:solidFill>
          </a:ln>
        </p:spPr>
      </p:pic>
    </p:spTree>
    <p:extLst>
      <p:ext uri="{BB962C8B-B14F-4D97-AF65-F5344CB8AC3E}">
        <p14:creationId xmlns:p14="http://schemas.microsoft.com/office/powerpoint/2010/main" val="3912877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20.5 DataBeanList.java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981473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20.5 DataBeanList.java</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contents of the file </a:t>
            </a:r>
            <a:r>
              <a:rPr lang="en-US" sz="1800" b="1" dirty="0">
                <a:solidFill>
                  <a:schemeClr val="tx1"/>
                </a:solidFill>
              </a:rPr>
              <a:t>C:\tools\jasperreports-5.0.1\test\src\com\tutorialspoint\DataBeanList.java</a:t>
            </a:r>
            <a:r>
              <a:rPr lang="en-US" sz="1800" dirty="0">
                <a:solidFill>
                  <a:schemeClr val="tx1"/>
                </a:solidFill>
              </a:rPr>
              <a:t> are as given below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pic>
        <p:nvPicPr>
          <p:cNvPr id="8" name="Picture 7">
            <a:extLst>
              <a:ext uri="{FF2B5EF4-FFF2-40B4-BE49-F238E27FC236}">
                <a16:creationId xmlns:a16="http://schemas.microsoft.com/office/drawing/2014/main" id="{90F6B470-EDC9-4F02-B00A-201B5222077A}"/>
              </a:ext>
            </a:extLst>
          </p:cNvPr>
          <p:cNvPicPr>
            <a:picLocks noChangeAspect="1"/>
          </p:cNvPicPr>
          <p:nvPr/>
        </p:nvPicPr>
        <p:blipFill>
          <a:blip r:embed="rId2"/>
          <a:stretch>
            <a:fillRect/>
          </a:stretch>
        </p:blipFill>
        <p:spPr>
          <a:xfrm>
            <a:off x="1152128" y="2096396"/>
            <a:ext cx="6839744" cy="4051440"/>
          </a:xfrm>
          <a:prstGeom prst="rect">
            <a:avLst/>
          </a:prstGeom>
          <a:ln>
            <a:solidFill>
              <a:srgbClr val="C00000"/>
            </a:solidFill>
          </a:ln>
        </p:spPr>
      </p:pic>
    </p:spTree>
    <p:extLst>
      <p:ext uri="{BB962C8B-B14F-4D97-AF65-F5344CB8AC3E}">
        <p14:creationId xmlns:p14="http://schemas.microsoft.com/office/powerpoint/2010/main" val="95666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20.6 DataBeanList.java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708325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20.6 DataBeanList.java</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contents of the file </a:t>
            </a:r>
            <a:r>
              <a:rPr lang="en-US" sz="1800" b="1" dirty="0">
                <a:solidFill>
                  <a:schemeClr val="tx1"/>
                </a:solidFill>
              </a:rPr>
              <a:t>C:\tools\jasperreports-5.0.1\test\src\com\tutorialspoint\DataBeanList.java</a:t>
            </a:r>
            <a:r>
              <a:rPr lang="en-US" sz="1800" dirty="0">
                <a:solidFill>
                  <a:schemeClr val="tx1"/>
                </a:solidFill>
              </a:rPr>
              <a:t> are as given below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26</a:t>
            </a:fld>
            <a:endParaRPr lang="zh-TW" altLang="en-US"/>
          </a:p>
        </p:txBody>
      </p:sp>
      <p:pic>
        <p:nvPicPr>
          <p:cNvPr id="8" name="Picture 7">
            <a:extLst>
              <a:ext uri="{FF2B5EF4-FFF2-40B4-BE49-F238E27FC236}">
                <a16:creationId xmlns:a16="http://schemas.microsoft.com/office/drawing/2014/main" id="{90F6B470-EDC9-4F02-B00A-201B5222077A}"/>
              </a:ext>
            </a:extLst>
          </p:cNvPr>
          <p:cNvPicPr>
            <a:picLocks noChangeAspect="1"/>
          </p:cNvPicPr>
          <p:nvPr/>
        </p:nvPicPr>
        <p:blipFill>
          <a:blip r:embed="rId2"/>
          <a:stretch>
            <a:fillRect/>
          </a:stretch>
        </p:blipFill>
        <p:spPr>
          <a:xfrm>
            <a:off x="1152128" y="2096396"/>
            <a:ext cx="6839744" cy="4051440"/>
          </a:xfrm>
          <a:prstGeom prst="rect">
            <a:avLst/>
          </a:prstGeom>
          <a:ln>
            <a:solidFill>
              <a:srgbClr val="C00000"/>
            </a:solidFill>
          </a:ln>
        </p:spPr>
      </p:pic>
    </p:spTree>
    <p:extLst>
      <p:ext uri="{BB962C8B-B14F-4D97-AF65-F5344CB8AC3E}">
        <p14:creationId xmlns:p14="http://schemas.microsoft.com/office/powerpoint/2010/main" val="2457401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20.7 buildScriptlet.xml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2646403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20.7 buildScriptlet.xml</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12886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buildScriptlet.xml (saved under directory C:\tools\jasperreports-5.0.1\test) are as given below.</a:t>
            </a:r>
          </a:p>
          <a:p>
            <a:pPr marL="342900" indent="-342900" algn="l">
              <a:buClr>
                <a:srgbClr val="0070C0"/>
              </a:buClr>
              <a:buSzPct val="80000"/>
              <a:buFont typeface="Wingdings" pitchFamily="2" charset="2"/>
              <a:buChar char="u"/>
            </a:pPr>
            <a:r>
              <a:rPr lang="en-US" sz="1800" dirty="0">
                <a:solidFill>
                  <a:schemeClr val="tx1"/>
                </a:solidFill>
              </a:rPr>
              <a:t>The import file - baseBuild.xml is picked up from the chapter 03 </a:t>
            </a:r>
            <a:r>
              <a:rPr lang="en-US" sz="1800" dirty="0">
                <a:solidFill>
                  <a:schemeClr val="tx1"/>
                </a:solidFill>
                <a:hlinkClick r:id="rId2">
                  <a:extLst>
                    <a:ext uri="{A12FA001-AC4F-418D-AE19-62706E023703}">
                      <ahyp:hlinkClr xmlns:ahyp="http://schemas.microsoft.com/office/drawing/2018/hyperlinkcolor" val="tx"/>
                    </a:ext>
                  </a:extLst>
                </a:hlinkClick>
              </a:rPr>
              <a:t>Environment Setup</a:t>
            </a:r>
            <a:r>
              <a:rPr lang="en-US" sz="1800" dirty="0">
                <a:solidFill>
                  <a:schemeClr val="tx1"/>
                </a:solidFill>
              </a:rPr>
              <a:t> and should be placed in the same directory as the buildScriptlet.xml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B6771B5D-655C-4FDB-834D-98AB23C9D0E1}"/>
              </a:ext>
            </a:extLst>
          </p:cNvPr>
          <p:cNvPicPr>
            <a:picLocks noChangeAspect="1"/>
          </p:cNvPicPr>
          <p:nvPr/>
        </p:nvPicPr>
        <p:blipFill>
          <a:blip r:embed="rId3"/>
          <a:stretch>
            <a:fillRect/>
          </a:stretch>
        </p:blipFill>
        <p:spPr>
          <a:xfrm>
            <a:off x="1579756" y="2708920"/>
            <a:ext cx="6156176" cy="3726953"/>
          </a:xfrm>
          <a:prstGeom prst="rect">
            <a:avLst/>
          </a:prstGeom>
          <a:ln>
            <a:solidFill>
              <a:srgbClr val="C00000"/>
            </a:solidFill>
          </a:ln>
        </p:spPr>
      </p:pic>
    </p:spTree>
    <p:extLst>
      <p:ext uri="{BB962C8B-B14F-4D97-AF65-F5344CB8AC3E}">
        <p14:creationId xmlns:p14="http://schemas.microsoft.com/office/powerpoint/2010/main" val="1343620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20.8 exe_Scriptlet.bat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89729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 </a:t>
            </a:r>
            <a:r>
              <a:rPr lang="en-US" altLang="zh-TW" b="1" dirty="0" err="1">
                <a:solidFill>
                  <a:srgbClr val="FFFF00"/>
                </a:solidFill>
              </a:rPr>
              <a:t>Scriptlet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6004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have seen in our previous chapters, data displayed on the report is usually fetched from report parameters and report fields. </a:t>
            </a:r>
          </a:p>
          <a:p>
            <a:pPr marL="342900" indent="-342900" algn="l">
              <a:buClr>
                <a:srgbClr val="0070C0"/>
              </a:buClr>
              <a:buSzPct val="80000"/>
              <a:buFont typeface="Wingdings" pitchFamily="2" charset="2"/>
              <a:buChar char="u"/>
            </a:pPr>
            <a:r>
              <a:rPr lang="en-US" sz="1800" dirty="0">
                <a:solidFill>
                  <a:schemeClr val="tx1"/>
                </a:solidFill>
              </a:rPr>
              <a:t>This data can be processed using the report variables and their expressions. </a:t>
            </a:r>
          </a:p>
          <a:p>
            <a:pPr marL="342900" indent="-342900" algn="l">
              <a:buClr>
                <a:srgbClr val="0070C0"/>
              </a:buClr>
              <a:buSzPct val="80000"/>
              <a:buFont typeface="Wingdings" pitchFamily="2" charset="2"/>
              <a:buChar char="u"/>
            </a:pPr>
            <a:r>
              <a:rPr lang="en-US" sz="1800" dirty="0">
                <a:solidFill>
                  <a:schemeClr val="tx1"/>
                </a:solidFill>
              </a:rPr>
              <a:t>There are situations when a complex functionality cannot be achieved easily using report expressions or variables. </a:t>
            </a:r>
          </a:p>
          <a:p>
            <a:pPr marL="342900" indent="-342900" algn="l">
              <a:buClr>
                <a:srgbClr val="0070C0"/>
              </a:buClr>
              <a:buSzPct val="80000"/>
              <a:buFont typeface="Wingdings" pitchFamily="2" charset="2"/>
              <a:buChar char="u"/>
            </a:pPr>
            <a:r>
              <a:rPr lang="en-US" sz="1800" dirty="0">
                <a:solidFill>
                  <a:schemeClr val="tx1"/>
                </a:solidFill>
              </a:rPr>
              <a:t>Examples of this may be complex String manipulations, building of Maps, or Lists of objects in memory or manipulations of dates using 3rd party Java APIs. </a:t>
            </a:r>
          </a:p>
          <a:p>
            <a:pPr marL="342900" indent="-342900" algn="l">
              <a:buClr>
                <a:srgbClr val="0070C0"/>
              </a:buClr>
              <a:buSzPct val="80000"/>
              <a:buFont typeface="Wingdings" pitchFamily="2" charset="2"/>
              <a:buChar char="u"/>
            </a:pPr>
            <a:r>
              <a:rPr lang="en-US" sz="1800" dirty="0">
                <a:solidFill>
                  <a:schemeClr val="tx1"/>
                </a:solidFill>
              </a:rPr>
              <a:t>For such situations, JasperReports provides us with a simple and powerful means of doing this with </a:t>
            </a:r>
            <a:r>
              <a:rPr lang="en-US" sz="1800" b="1" dirty="0" err="1">
                <a:solidFill>
                  <a:schemeClr val="tx1"/>
                </a:solidFill>
              </a:rPr>
              <a:t>Scriptlets</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err="1">
                <a:solidFill>
                  <a:schemeClr val="tx1"/>
                </a:solidFill>
              </a:rPr>
              <a:t>Scriptlets</a:t>
            </a:r>
            <a:r>
              <a:rPr lang="en-US" sz="1800" b="1" dirty="0">
                <a:solidFill>
                  <a:schemeClr val="tx1"/>
                </a:solidFill>
              </a:rPr>
              <a:t> are sequences of Java code that are executed every time a report event occurs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Values of report variables can be affected through </a:t>
            </a:r>
            <a:r>
              <a:rPr lang="en-US" sz="1800" dirty="0" err="1">
                <a:solidFill>
                  <a:schemeClr val="tx1"/>
                </a:solidFill>
              </a:rPr>
              <a:t>scriptlets</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697822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20.8 exe_Scriptlet.bat</a:t>
            </a:r>
            <a:endParaRPr lang="zh-TW" altLang="en-US" b="1" dirty="0">
              <a:solidFill>
                <a:srgbClr val="FFFF00"/>
              </a:solidFill>
            </a:endParaRPr>
          </a:p>
        </p:txBody>
      </p:sp>
      <p:sp>
        <p:nvSpPr>
          <p:cNvPr id="3" name="副標題 2"/>
          <p:cNvSpPr>
            <a:spLocks noGrp="1"/>
          </p:cNvSpPr>
          <p:nvPr>
            <p:ph type="subTitle" idx="1"/>
          </p:nvPr>
        </p:nvSpPr>
        <p:spPr>
          <a:xfrm>
            <a:off x="458150" y="1340769"/>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exe_Scriptlet.bat</a:t>
            </a:r>
          </a:p>
          <a:p>
            <a:pPr marL="342900" indent="-342900" algn="l">
              <a:buClr>
                <a:srgbClr val="0070C0"/>
              </a:buClr>
              <a:buSzPct val="80000"/>
              <a:buFont typeface="Wingdings" pitchFamily="2" charset="2"/>
              <a:buChar char="u"/>
            </a:pPr>
            <a:r>
              <a:rPr lang="en-US" sz="1800" b="1" dirty="0">
                <a:solidFill>
                  <a:schemeClr val="tx1"/>
                </a:solidFill>
              </a:rPr>
              <a:t>ant -f buildScriptlet.xml -</a:t>
            </a:r>
            <a:r>
              <a:rPr lang="en-US" sz="1800" b="1" dirty="0" err="1">
                <a:solidFill>
                  <a:schemeClr val="tx1"/>
                </a:solidFill>
              </a:rPr>
              <a:t>Dmain</a:t>
            </a:r>
            <a:r>
              <a:rPr lang="en-US" sz="1800" b="1" dirty="0">
                <a:solidFill>
                  <a:schemeClr val="tx1"/>
                </a:solidFill>
              </a:rPr>
              <a:t>-class=</a:t>
            </a:r>
            <a:r>
              <a:rPr lang="en-US" sz="1800" b="1" dirty="0" err="1">
                <a:solidFill>
                  <a:schemeClr val="tx1"/>
                </a:solidFill>
              </a:rPr>
              <a:t>com.tutorialspoint.JasperReportFill</a:t>
            </a:r>
            <a:r>
              <a:rPr lang="en-US" sz="1800" dirty="0">
                <a:solidFill>
                  <a:schemeClr val="tx1"/>
                </a:solidFill>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30</a:t>
            </a:fld>
            <a:endParaRPr lang="zh-TW" altLang="en-US"/>
          </a:p>
        </p:txBody>
      </p:sp>
      <p:pic>
        <p:nvPicPr>
          <p:cNvPr id="8" name="Picture 7">
            <a:extLst>
              <a:ext uri="{FF2B5EF4-FFF2-40B4-BE49-F238E27FC236}">
                <a16:creationId xmlns:a16="http://schemas.microsoft.com/office/drawing/2014/main" id="{9E01D176-98C5-4718-AEEE-89F665A6A163}"/>
              </a:ext>
            </a:extLst>
          </p:cNvPr>
          <p:cNvPicPr>
            <a:picLocks noChangeAspect="1"/>
          </p:cNvPicPr>
          <p:nvPr/>
        </p:nvPicPr>
        <p:blipFill>
          <a:blip r:embed="rId2"/>
          <a:stretch>
            <a:fillRect/>
          </a:stretch>
        </p:blipFill>
        <p:spPr>
          <a:xfrm>
            <a:off x="936104" y="2176473"/>
            <a:ext cx="7271792" cy="4064253"/>
          </a:xfrm>
          <a:prstGeom prst="rect">
            <a:avLst/>
          </a:prstGeom>
          <a:ln>
            <a:solidFill>
              <a:srgbClr val="C00000"/>
            </a:solidFill>
          </a:ln>
        </p:spPr>
      </p:pic>
    </p:spTree>
    <p:extLst>
      <p:ext uri="{BB962C8B-B14F-4D97-AF65-F5344CB8AC3E}">
        <p14:creationId xmlns:p14="http://schemas.microsoft.com/office/powerpoint/2010/main" val="570188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20.9 Run exe_Scriptlet.bat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70443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20.9 Run exe_Scriptlet.bat</a:t>
            </a:r>
            <a:endParaRPr lang="zh-TW" altLang="en-US" b="1" dirty="0">
              <a:solidFill>
                <a:srgbClr val="FFFF00"/>
              </a:solidFill>
            </a:endParaRPr>
          </a:p>
        </p:txBody>
      </p:sp>
      <p:sp>
        <p:nvSpPr>
          <p:cNvPr id="3" name="副標題 2"/>
          <p:cNvSpPr>
            <a:spLocks noGrp="1"/>
          </p:cNvSpPr>
          <p:nvPr>
            <p:ph type="subTitle" idx="1"/>
          </p:nvPr>
        </p:nvSpPr>
        <p:spPr>
          <a:xfrm>
            <a:off x="458150" y="1340769"/>
            <a:ext cx="8352928" cy="6653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&gt; exe_Scriptlet.bat</a:t>
            </a:r>
          </a:p>
          <a:p>
            <a:pPr marL="342900" indent="-342900" algn="l">
              <a:buClr>
                <a:srgbClr val="0070C0"/>
              </a:buClr>
              <a:buSzPct val="80000"/>
              <a:buFont typeface="Wingdings" pitchFamily="2" charset="2"/>
              <a:buChar char="u"/>
            </a:pPr>
            <a:r>
              <a:rPr lang="en-US" sz="1800" dirty="0">
                <a:solidFill>
                  <a:schemeClr val="tx1"/>
                </a:solidFill>
              </a:rPr>
              <a:t>There are error message. Need to know how to debug the jrxml.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32</a:t>
            </a:fld>
            <a:endParaRPr lang="zh-TW" altLang="en-US"/>
          </a:p>
        </p:txBody>
      </p:sp>
      <p:pic>
        <p:nvPicPr>
          <p:cNvPr id="9" name="Picture 8">
            <a:extLst>
              <a:ext uri="{FF2B5EF4-FFF2-40B4-BE49-F238E27FC236}">
                <a16:creationId xmlns:a16="http://schemas.microsoft.com/office/drawing/2014/main" id="{8C2A28DE-CB3B-4AFE-A7A2-846695A1E071}"/>
              </a:ext>
            </a:extLst>
          </p:cNvPr>
          <p:cNvPicPr>
            <a:picLocks noChangeAspect="1"/>
          </p:cNvPicPr>
          <p:nvPr/>
        </p:nvPicPr>
        <p:blipFill>
          <a:blip r:embed="rId2"/>
          <a:stretch>
            <a:fillRect/>
          </a:stretch>
        </p:blipFill>
        <p:spPr>
          <a:xfrm>
            <a:off x="1907704" y="2006119"/>
            <a:ext cx="6265168" cy="4517347"/>
          </a:xfrm>
          <a:prstGeom prst="rect">
            <a:avLst/>
          </a:prstGeom>
          <a:ln>
            <a:solidFill>
              <a:srgbClr val="C00000"/>
            </a:solidFill>
          </a:ln>
        </p:spPr>
      </p:pic>
    </p:spTree>
    <p:extLst>
      <p:ext uri="{BB962C8B-B14F-4D97-AF65-F5344CB8AC3E}">
        <p14:creationId xmlns:p14="http://schemas.microsoft.com/office/powerpoint/2010/main" val="857835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20.9 Run exe_Scriptlet.bat</a:t>
            </a:r>
            <a:endParaRPr lang="zh-TW" altLang="en-US" b="1" dirty="0">
              <a:solidFill>
                <a:srgbClr val="FFFF00"/>
              </a:solidFill>
            </a:endParaRPr>
          </a:p>
        </p:txBody>
      </p:sp>
      <p:sp>
        <p:nvSpPr>
          <p:cNvPr id="3" name="副標題 2"/>
          <p:cNvSpPr>
            <a:spLocks noGrp="1"/>
          </p:cNvSpPr>
          <p:nvPr>
            <p:ph type="subTitle" idx="1"/>
          </p:nvPr>
        </p:nvSpPr>
        <p:spPr>
          <a:xfrm>
            <a:off x="458150" y="1340769"/>
            <a:ext cx="8352928" cy="360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Result of </a:t>
            </a:r>
            <a:r>
              <a:rPr lang="en-US" sz="1800" dirty="0" err="1">
                <a:solidFill>
                  <a:schemeClr val="tx1"/>
                </a:solidFill>
              </a:rPr>
              <a:t>exe_</a:t>
            </a:r>
            <a:r>
              <a:rPr lang="en-US" sz="1800" err="1">
                <a:solidFill>
                  <a:schemeClr val="tx1"/>
                </a:solidFill>
              </a:rPr>
              <a:t>ScriptLet</a:t>
            </a:r>
            <a:r>
              <a:rPr lang="en-US" sz="1800">
                <a:solidFill>
                  <a:schemeClr val="tx1"/>
                </a:solidFill>
              </a:rPr>
              <a:t>.bat</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33</a:t>
            </a:fld>
            <a:endParaRPr lang="zh-TW" altLang="en-US"/>
          </a:p>
        </p:txBody>
      </p:sp>
      <p:pic>
        <p:nvPicPr>
          <p:cNvPr id="1027" name="Picture 3" descr="Jasper Report Scriplet Example">
            <a:extLst>
              <a:ext uri="{FF2B5EF4-FFF2-40B4-BE49-F238E27FC236}">
                <a16:creationId xmlns:a16="http://schemas.microsoft.com/office/drawing/2014/main" id="{74E13E5C-9DFF-40BD-82A5-C60590916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8" y="2000250"/>
            <a:ext cx="5267325" cy="28575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078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 </a:t>
            </a:r>
            <a:r>
              <a:rPr lang="en-US" altLang="zh-TW" b="1" dirty="0" err="1">
                <a:solidFill>
                  <a:srgbClr val="FFFF00"/>
                </a:solidFill>
              </a:rPr>
              <a:t>Scriptlet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6004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Scriptlet</a:t>
            </a:r>
            <a:r>
              <a:rPr lang="en-US" sz="1800" b="1" dirty="0">
                <a:solidFill>
                  <a:schemeClr val="tx1"/>
                </a:solidFill>
              </a:rPr>
              <a:t> Declaration</a:t>
            </a:r>
          </a:p>
          <a:p>
            <a:pPr marL="342900" indent="-342900" algn="l">
              <a:buClr>
                <a:srgbClr val="0070C0"/>
              </a:buClr>
              <a:buSzPct val="80000"/>
              <a:buFont typeface="Wingdings" pitchFamily="2" charset="2"/>
              <a:buChar char="u"/>
            </a:pPr>
            <a:r>
              <a:rPr lang="en-US" sz="1800" dirty="0">
                <a:solidFill>
                  <a:schemeClr val="tx1"/>
                </a:solidFill>
              </a:rPr>
              <a:t>We can declare a </a:t>
            </a:r>
            <a:r>
              <a:rPr lang="en-US" sz="1800" dirty="0" err="1">
                <a:solidFill>
                  <a:schemeClr val="tx1"/>
                </a:solidFill>
              </a:rPr>
              <a:t>scriptlet</a:t>
            </a:r>
            <a:r>
              <a:rPr lang="en-US" sz="1800" dirty="0">
                <a:solidFill>
                  <a:schemeClr val="tx1"/>
                </a:solidFill>
              </a:rPr>
              <a:t> in two ways −</a:t>
            </a:r>
          </a:p>
          <a:p>
            <a:pPr marL="800100" lvl="1" indent="-342900" algn="l">
              <a:buClr>
                <a:srgbClr val="0070C0"/>
              </a:buClr>
              <a:buSzPct val="80000"/>
              <a:buFont typeface="Wingdings" pitchFamily="2" charset="2"/>
              <a:buChar char="u"/>
            </a:pPr>
            <a:r>
              <a:rPr lang="en-US" sz="1800" dirty="0">
                <a:solidFill>
                  <a:schemeClr val="tx1"/>
                </a:solidFill>
              </a:rPr>
              <a:t>Using &lt;</a:t>
            </a:r>
            <a:r>
              <a:rPr lang="en-US" sz="1800" b="1" dirty="0" err="1">
                <a:solidFill>
                  <a:schemeClr val="tx1"/>
                </a:solidFill>
              </a:rPr>
              <a:t>scriptlet</a:t>
            </a:r>
            <a:r>
              <a:rPr lang="en-US" sz="1800" dirty="0">
                <a:solidFill>
                  <a:schemeClr val="tx1"/>
                </a:solidFill>
              </a:rPr>
              <a:t>&gt; element. This element has </a:t>
            </a:r>
            <a:r>
              <a:rPr lang="en-US" sz="1800" i="1" dirty="0">
                <a:solidFill>
                  <a:schemeClr val="tx1"/>
                </a:solidFill>
              </a:rPr>
              <a:t>name</a:t>
            </a:r>
            <a:r>
              <a:rPr lang="en-US" sz="1800" dirty="0">
                <a:solidFill>
                  <a:schemeClr val="tx1"/>
                </a:solidFill>
              </a:rPr>
              <a:t> attribute and </a:t>
            </a:r>
            <a:r>
              <a:rPr lang="en-US" sz="1800" i="1" dirty="0">
                <a:solidFill>
                  <a:schemeClr val="tx1"/>
                </a:solidFill>
              </a:rPr>
              <a:t>class</a:t>
            </a:r>
            <a:r>
              <a:rPr lang="en-US" sz="1800" dirty="0">
                <a:solidFill>
                  <a:schemeClr val="tx1"/>
                </a:solidFill>
              </a:rPr>
              <a:t> attribute. The </a:t>
            </a:r>
            <a:r>
              <a:rPr lang="en-US" sz="1800" i="1" dirty="0">
                <a:solidFill>
                  <a:schemeClr val="tx1"/>
                </a:solidFill>
              </a:rPr>
              <a:t>class</a:t>
            </a:r>
            <a:r>
              <a:rPr lang="en-US" sz="1800" dirty="0">
                <a:solidFill>
                  <a:schemeClr val="tx1"/>
                </a:solidFill>
              </a:rPr>
              <a:t> attribute should specify the name of the class, which extends </a:t>
            </a:r>
            <a:r>
              <a:rPr lang="en-US" sz="1800" i="1" dirty="0" err="1">
                <a:solidFill>
                  <a:schemeClr val="tx1"/>
                </a:solidFill>
              </a:rPr>
              <a:t>JRAbstractScriptlet</a:t>
            </a:r>
            <a:r>
              <a:rPr lang="en-US" sz="1800" dirty="0">
                <a:solidFill>
                  <a:schemeClr val="tx1"/>
                </a:solidFill>
              </a:rPr>
              <a:t> class. The class must be available in the </a:t>
            </a:r>
            <a:r>
              <a:rPr lang="en-US" sz="1800" dirty="0" err="1">
                <a:solidFill>
                  <a:schemeClr val="tx1"/>
                </a:solidFill>
              </a:rPr>
              <a:t>classpath</a:t>
            </a:r>
            <a:r>
              <a:rPr lang="en-US" sz="1800" dirty="0">
                <a:solidFill>
                  <a:schemeClr val="tx1"/>
                </a:solidFill>
              </a:rPr>
              <a:t> at report filling time and must have an empty constructor, so that the engine can instantiate it on the fly.</a:t>
            </a:r>
          </a:p>
          <a:p>
            <a:pPr marL="800100" lvl="1" indent="-342900" algn="l">
              <a:buClr>
                <a:srgbClr val="0070C0"/>
              </a:buClr>
              <a:buSzPct val="80000"/>
              <a:buFont typeface="Wingdings" pitchFamily="2" charset="2"/>
              <a:buChar char="u"/>
            </a:pPr>
            <a:r>
              <a:rPr lang="en-US" sz="1800" dirty="0">
                <a:solidFill>
                  <a:schemeClr val="tx1"/>
                </a:solidFill>
              </a:rPr>
              <a:t>Using the attribute </a:t>
            </a:r>
            <a:r>
              <a:rPr lang="en-US" sz="1800" b="1" dirty="0" err="1">
                <a:solidFill>
                  <a:schemeClr val="tx1"/>
                </a:solidFill>
              </a:rPr>
              <a:t>scriptletClass</a:t>
            </a:r>
            <a:r>
              <a:rPr lang="en-US" sz="1800" dirty="0">
                <a:solidFill>
                  <a:schemeClr val="tx1"/>
                </a:solidFill>
              </a:rPr>
              <a:t> of the element &lt;</a:t>
            </a:r>
            <a:r>
              <a:rPr lang="en-US" sz="1800" b="1" dirty="0" err="1">
                <a:solidFill>
                  <a:schemeClr val="tx1"/>
                </a:solidFill>
              </a:rPr>
              <a:t>jasperReport</a:t>
            </a:r>
            <a:r>
              <a:rPr lang="en-US" sz="1800" dirty="0">
                <a:solidFill>
                  <a:schemeClr val="tx1"/>
                </a:solidFill>
              </a:rPr>
              <a:t>&gt;, in the report template (JRXML). By setting this attribute with fully qualified name of </a:t>
            </a:r>
            <a:r>
              <a:rPr lang="en-US" sz="1800" dirty="0" err="1">
                <a:solidFill>
                  <a:schemeClr val="tx1"/>
                </a:solidFill>
              </a:rPr>
              <a:t>scriptlet</a:t>
            </a:r>
            <a:r>
              <a:rPr lang="en-US" sz="1800" dirty="0">
                <a:solidFill>
                  <a:schemeClr val="tx1"/>
                </a:solidFill>
              </a:rPr>
              <a:t> (including the entire package name), we indicate that we want to use a </a:t>
            </a:r>
            <a:r>
              <a:rPr lang="en-US" sz="1800" dirty="0" err="1">
                <a:solidFill>
                  <a:schemeClr val="tx1"/>
                </a:solidFill>
              </a:rPr>
              <a:t>scriptlet</a:t>
            </a:r>
            <a:r>
              <a:rPr lang="en-US" sz="1800" dirty="0">
                <a:solidFill>
                  <a:schemeClr val="tx1"/>
                </a:solidFill>
              </a:rPr>
              <a:t>. The </a:t>
            </a:r>
            <a:r>
              <a:rPr lang="en-US" sz="1800" dirty="0" err="1">
                <a:solidFill>
                  <a:schemeClr val="tx1"/>
                </a:solidFill>
              </a:rPr>
              <a:t>scriptlet</a:t>
            </a:r>
            <a:r>
              <a:rPr lang="en-US" sz="1800" dirty="0">
                <a:solidFill>
                  <a:schemeClr val="tx1"/>
                </a:solidFill>
              </a:rPr>
              <a:t> instance, created with this attribute, acts like the first </a:t>
            </a:r>
            <a:r>
              <a:rPr lang="en-US" sz="1800" dirty="0" err="1">
                <a:solidFill>
                  <a:schemeClr val="tx1"/>
                </a:solidFill>
              </a:rPr>
              <a:t>scriptlet</a:t>
            </a:r>
            <a:r>
              <a:rPr lang="en-US" sz="1800" dirty="0">
                <a:solidFill>
                  <a:schemeClr val="tx1"/>
                </a:solidFill>
              </a:rPr>
              <a:t> in the list of </a:t>
            </a:r>
            <a:r>
              <a:rPr lang="en-US" sz="1800" dirty="0" err="1">
                <a:solidFill>
                  <a:schemeClr val="tx1"/>
                </a:solidFill>
              </a:rPr>
              <a:t>scriptlets</a:t>
            </a:r>
            <a:r>
              <a:rPr lang="en-US" sz="1800" dirty="0">
                <a:solidFill>
                  <a:schemeClr val="tx1"/>
                </a:solidFill>
              </a:rPr>
              <a:t> and has the predefined name REPORT.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68390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 </a:t>
            </a:r>
            <a:r>
              <a:rPr lang="en-US" altLang="zh-TW" b="1" dirty="0" err="1">
                <a:solidFill>
                  <a:srgbClr val="FFFF00"/>
                </a:solidFill>
              </a:rPr>
              <a:t>Scriptlet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Scriptlet</a:t>
            </a:r>
            <a:r>
              <a:rPr lang="en-US" sz="1800" b="1" dirty="0">
                <a:solidFill>
                  <a:schemeClr val="tx1"/>
                </a:solidFill>
              </a:rPr>
              <a:t> class</a:t>
            </a:r>
          </a:p>
          <a:p>
            <a:pPr marL="342900" indent="-342900" algn="l">
              <a:buClr>
                <a:srgbClr val="0070C0"/>
              </a:buClr>
              <a:buSzPct val="80000"/>
              <a:buFont typeface="Wingdings" pitchFamily="2" charset="2"/>
              <a:buChar char="u"/>
            </a:pPr>
            <a:r>
              <a:rPr lang="en-US" sz="1800" dirty="0">
                <a:solidFill>
                  <a:schemeClr val="tx1"/>
                </a:solidFill>
              </a:rPr>
              <a:t>A </a:t>
            </a:r>
            <a:r>
              <a:rPr lang="en-US" sz="1800" dirty="0" err="1">
                <a:solidFill>
                  <a:schemeClr val="tx1"/>
                </a:solidFill>
              </a:rPr>
              <a:t>scriptlet</a:t>
            </a:r>
            <a:r>
              <a:rPr lang="en-US" sz="1800" dirty="0">
                <a:solidFill>
                  <a:schemeClr val="tx1"/>
                </a:solidFill>
              </a:rPr>
              <a:t> is a java class, which must extend either of the following classes −</a:t>
            </a:r>
          </a:p>
          <a:p>
            <a:pPr marL="800100" lvl="1" indent="-342900" algn="l">
              <a:buClr>
                <a:srgbClr val="0070C0"/>
              </a:buClr>
              <a:buSzPct val="80000"/>
              <a:buFont typeface="Wingdings" pitchFamily="2" charset="2"/>
              <a:buChar char="u"/>
            </a:pPr>
            <a:r>
              <a:rPr lang="en-US" sz="1800" b="1" dirty="0" err="1">
                <a:solidFill>
                  <a:schemeClr val="tx1"/>
                </a:solidFill>
              </a:rPr>
              <a:t>net.sf.jasperreports.engine.JRAbstractScriptlet</a:t>
            </a:r>
            <a:r>
              <a:rPr lang="en-US" sz="1800" dirty="0">
                <a:solidFill>
                  <a:schemeClr val="tx1"/>
                </a:solidFill>
              </a:rPr>
              <a:t> − This class contains a number of abstract methods that must be overridden in every implementation. These methods are called automatically by JasperReports at the appropriate moment. Developer must implement all the abstract methods.</a:t>
            </a:r>
          </a:p>
          <a:p>
            <a:pPr marL="800100" lvl="1" indent="-342900" algn="l">
              <a:buClr>
                <a:srgbClr val="0070C0"/>
              </a:buClr>
              <a:buSzPct val="80000"/>
              <a:buFont typeface="Wingdings" pitchFamily="2" charset="2"/>
              <a:buChar char="u"/>
            </a:pPr>
            <a:r>
              <a:rPr lang="en-US" sz="1800" b="1" dirty="0" err="1">
                <a:solidFill>
                  <a:schemeClr val="tx1"/>
                </a:solidFill>
              </a:rPr>
              <a:t>net.sf.jasperreports.engine.JRDefaultScriptlet</a:t>
            </a:r>
            <a:r>
              <a:rPr lang="en-US" sz="1800" dirty="0">
                <a:solidFill>
                  <a:schemeClr val="tx1"/>
                </a:solidFill>
              </a:rPr>
              <a:t> − This class contains default empty implementations of every method in </a:t>
            </a:r>
            <a:r>
              <a:rPr lang="en-US" sz="1800" dirty="0" err="1">
                <a:solidFill>
                  <a:schemeClr val="tx1"/>
                </a:solidFill>
              </a:rPr>
              <a:t>JRAbstractScriptlet</a:t>
            </a:r>
            <a:r>
              <a:rPr lang="en-US" sz="1800" dirty="0">
                <a:solidFill>
                  <a:schemeClr val="tx1"/>
                </a:solidFill>
              </a:rPr>
              <a:t>. A developer is only required to implement those methods he/she needs for his/her project.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18432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 </a:t>
            </a:r>
            <a:r>
              <a:rPr lang="en-US" altLang="zh-TW" b="1" dirty="0" err="1">
                <a:solidFill>
                  <a:srgbClr val="FFFF00"/>
                </a:solidFill>
              </a:rPr>
              <a:t>Scriptlet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3681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Scriptlet</a:t>
            </a:r>
            <a:r>
              <a:rPr lang="en-US" sz="1800" b="1" dirty="0">
                <a:solidFill>
                  <a:schemeClr val="tx1"/>
                </a:solidFill>
              </a:rPr>
              <a:t> class (1)</a:t>
            </a:r>
          </a:p>
          <a:p>
            <a:pPr marL="342900" indent="-342900" algn="l">
              <a:buClr>
                <a:srgbClr val="0070C0"/>
              </a:buClr>
              <a:buSzPct val="80000"/>
              <a:buFont typeface="Wingdings" pitchFamily="2" charset="2"/>
              <a:buChar char="u"/>
            </a:pPr>
            <a:r>
              <a:rPr lang="en-US" sz="1800" dirty="0">
                <a:solidFill>
                  <a:schemeClr val="tx1"/>
                </a:solidFill>
              </a:rPr>
              <a:t>The following table lists the methods in the above class. </a:t>
            </a:r>
          </a:p>
          <a:p>
            <a:pPr marL="342900" indent="-342900" algn="l">
              <a:buClr>
                <a:srgbClr val="0070C0"/>
              </a:buClr>
              <a:buSzPct val="80000"/>
              <a:buFont typeface="Wingdings" pitchFamily="2" charset="2"/>
              <a:buChar char="u"/>
            </a:pPr>
            <a:r>
              <a:rPr lang="en-US" sz="1800" dirty="0">
                <a:solidFill>
                  <a:schemeClr val="tx1"/>
                </a:solidFill>
              </a:rPr>
              <a:t>These methods will be called by the report engine at the appropriate time, during report filling phase.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graphicFrame>
        <p:nvGraphicFramePr>
          <p:cNvPr id="7" name="Table 6">
            <a:extLst>
              <a:ext uri="{FF2B5EF4-FFF2-40B4-BE49-F238E27FC236}">
                <a16:creationId xmlns:a16="http://schemas.microsoft.com/office/drawing/2014/main" id="{46CEC7A7-8A5C-41D0-84EC-2336968FD6A2}"/>
              </a:ext>
            </a:extLst>
          </p:cNvPr>
          <p:cNvGraphicFramePr>
            <a:graphicFrameLocks noGrp="1"/>
          </p:cNvGraphicFramePr>
          <p:nvPr>
            <p:extLst>
              <p:ext uri="{D42A27DB-BD31-4B8C-83A1-F6EECF244321}">
                <p14:modId xmlns:p14="http://schemas.microsoft.com/office/powerpoint/2010/main" val="1691204358"/>
              </p:ext>
            </p:extLst>
          </p:nvPr>
        </p:nvGraphicFramePr>
        <p:xfrm>
          <a:off x="489001" y="2886368"/>
          <a:ext cx="8331471" cy="3230880"/>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304183532"/>
                    </a:ext>
                  </a:extLst>
                </a:gridCol>
                <a:gridCol w="7601221">
                  <a:extLst>
                    <a:ext uri="{9D8B030D-6E8A-4147-A177-3AD203B41FA5}">
                      <a16:colId xmlns:a16="http://schemas.microsoft.com/office/drawing/2014/main" val="2447550961"/>
                    </a:ext>
                  </a:extLst>
                </a:gridCol>
              </a:tblGrid>
              <a:tr h="370840">
                <a:tc>
                  <a:txBody>
                    <a:bodyPr/>
                    <a:lstStyle/>
                    <a:p>
                      <a:pPr algn="l" fontAlgn="t"/>
                      <a:r>
                        <a:rPr lang="en-US" dirty="0">
                          <a:effectLst/>
                        </a:rPr>
                        <a:t>S. NO</a:t>
                      </a:r>
                    </a:p>
                  </a:txBody>
                  <a:tcPr marL="76200" marR="76200" marT="76200" marB="76200"/>
                </a:tc>
                <a:tc>
                  <a:txBody>
                    <a:bodyPr/>
                    <a:lstStyle/>
                    <a:p>
                      <a:pPr algn="ctr" fontAlgn="t"/>
                      <a:r>
                        <a:rPr lang="en-US">
                          <a:effectLst/>
                        </a:rPr>
                        <a:t>Method and Description</a:t>
                      </a:r>
                    </a:p>
                  </a:txBody>
                  <a:tcPr marL="76200" marR="76200" marT="76200" marB="76200"/>
                </a:tc>
                <a:extLst>
                  <a:ext uri="{0D108BD9-81ED-4DB2-BD59-A6C34878D82A}">
                    <a16:rowId xmlns:a16="http://schemas.microsoft.com/office/drawing/2014/main" val="3159233021"/>
                  </a:ext>
                </a:extLst>
              </a:tr>
              <a:tr h="370840">
                <a:tc>
                  <a:txBody>
                    <a:bodyPr/>
                    <a:lstStyle/>
                    <a:p>
                      <a:pPr fontAlgn="t"/>
                      <a:r>
                        <a:rPr lang="en-US" dirty="0">
                          <a:effectLst/>
                        </a:rPr>
                        <a:t>1</a:t>
                      </a:r>
                    </a:p>
                  </a:txBody>
                  <a:tcPr marL="76200" marR="76200" marT="76200" marB="76200"/>
                </a:tc>
                <a:tc>
                  <a:txBody>
                    <a:bodyPr/>
                    <a:lstStyle/>
                    <a:p>
                      <a:pPr algn="just" fontAlgn="t"/>
                      <a:r>
                        <a:rPr lang="en-US" b="1">
                          <a:solidFill>
                            <a:srgbClr val="000000"/>
                          </a:solidFill>
                          <a:effectLst/>
                        </a:rPr>
                        <a:t>public void beforeReportInit()</a:t>
                      </a:r>
                      <a:endParaRPr lang="en-US">
                        <a:solidFill>
                          <a:srgbClr val="000000"/>
                        </a:solidFill>
                        <a:effectLst/>
                      </a:endParaRPr>
                    </a:p>
                    <a:p>
                      <a:pPr algn="just" fontAlgn="t"/>
                      <a:r>
                        <a:rPr lang="en-US">
                          <a:solidFill>
                            <a:srgbClr val="000000"/>
                          </a:solidFill>
                          <a:effectLst/>
                        </a:rPr>
                        <a:t>Called before report initialization.</a:t>
                      </a:r>
                    </a:p>
                  </a:txBody>
                  <a:tcPr marL="76200" marR="76200" marT="76200" marB="76200"/>
                </a:tc>
                <a:extLst>
                  <a:ext uri="{0D108BD9-81ED-4DB2-BD59-A6C34878D82A}">
                    <a16:rowId xmlns:a16="http://schemas.microsoft.com/office/drawing/2014/main" val="3755816278"/>
                  </a:ext>
                </a:extLst>
              </a:tr>
              <a:tr h="370840">
                <a:tc>
                  <a:txBody>
                    <a:bodyPr/>
                    <a:lstStyle/>
                    <a:p>
                      <a:pPr fontAlgn="t"/>
                      <a:r>
                        <a:rPr lang="en-US">
                          <a:effectLst/>
                        </a:rPr>
                        <a:t>2</a:t>
                      </a:r>
                    </a:p>
                  </a:txBody>
                  <a:tcPr marL="76200" marR="76200" marT="76200" marB="76200"/>
                </a:tc>
                <a:tc>
                  <a:txBody>
                    <a:bodyPr/>
                    <a:lstStyle/>
                    <a:p>
                      <a:pPr algn="just" fontAlgn="t"/>
                      <a:r>
                        <a:rPr lang="en-US" b="1">
                          <a:solidFill>
                            <a:srgbClr val="000000"/>
                          </a:solidFill>
                          <a:effectLst/>
                        </a:rPr>
                        <a:t>public void afterReportInit()</a:t>
                      </a:r>
                      <a:endParaRPr lang="en-US">
                        <a:solidFill>
                          <a:srgbClr val="000000"/>
                        </a:solidFill>
                        <a:effectLst/>
                      </a:endParaRPr>
                    </a:p>
                    <a:p>
                      <a:pPr algn="just" fontAlgn="t"/>
                      <a:r>
                        <a:rPr lang="en-US">
                          <a:solidFill>
                            <a:srgbClr val="000000"/>
                          </a:solidFill>
                          <a:effectLst/>
                        </a:rPr>
                        <a:t>Called after report initialization.</a:t>
                      </a:r>
                    </a:p>
                  </a:txBody>
                  <a:tcPr marL="76200" marR="76200" marT="76200" marB="76200"/>
                </a:tc>
                <a:extLst>
                  <a:ext uri="{0D108BD9-81ED-4DB2-BD59-A6C34878D82A}">
                    <a16:rowId xmlns:a16="http://schemas.microsoft.com/office/drawing/2014/main" val="2983353999"/>
                  </a:ext>
                </a:extLst>
              </a:tr>
              <a:tr h="370840">
                <a:tc>
                  <a:txBody>
                    <a:bodyPr/>
                    <a:lstStyle/>
                    <a:p>
                      <a:pPr fontAlgn="t"/>
                      <a:r>
                        <a:rPr lang="en-US">
                          <a:effectLst/>
                        </a:rPr>
                        <a:t>3</a:t>
                      </a:r>
                    </a:p>
                  </a:txBody>
                  <a:tcPr marL="76200" marR="76200" marT="76200" marB="76200"/>
                </a:tc>
                <a:tc>
                  <a:txBody>
                    <a:bodyPr/>
                    <a:lstStyle/>
                    <a:p>
                      <a:pPr algn="just" fontAlgn="t"/>
                      <a:r>
                        <a:rPr lang="en-US" b="1">
                          <a:solidFill>
                            <a:srgbClr val="000000"/>
                          </a:solidFill>
                          <a:effectLst/>
                        </a:rPr>
                        <a:t>public void beforePageInit()</a:t>
                      </a:r>
                      <a:endParaRPr lang="en-US">
                        <a:solidFill>
                          <a:srgbClr val="000000"/>
                        </a:solidFill>
                        <a:effectLst/>
                      </a:endParaRPr>
                    </a:p>
                    <a:p>
                      <a:pPr algn="just" fontAlgn="t"/>
                      <a:r>
                        <a:rPr lang="en-US">
                          <a:solidFill>
                            <a:srgbClr val="000000"/>
                          </a:solidFill>
                          <a:effectLst/>
                        </a:rPr>
                        <a:t>Called before each page is initialized.</a:t>
                      </a:r>
                    </a:p>
                  </a:txBody>
                  <a:tcPr marL="76200" marR="76200" marT="76200" marB="76200"/>
                </a:tc>
                <a:extLst>
                  <a:ext uri="{0D108BD9-81ED-4DB2-BD59-A6C34878D82A}">
                    <a16:rowId xmlns:a16="http://schemas.microsoft.com/office/drawing/2014/main" val="2597249663"/>
                  </a:ext>
                </a:extLst>
              </a:tr>
              <a:tr h="370840">
                <a:tc>
                  <a:txBody>
                    <a:bodyPr/>
                    <a:lstStyle/>
                    <a:p>
                      <a:pPr fontAlgn="t"/>
                      <a:r>
                        <a:rPr lang="en-US">
                          <a:effectLst/>
                        </a:rPr>
                        <a:t>4</a:t>
                      </a:r>
                    </a:p>
                  </a:txBody>
                  <a:tcPr marL="76200" marR="76200" marT="76200" marB="76200"/>
                </a:tc>
                <a:tc>
                  <a:txBody>
                    <a:bodyPr/>
                    <a:lstStyle/>
                    <a:p>
                      <a:pPr algn="just" fontAlgn="t"/>
                      <a:r>
                        <a:rPr lang="en-US" b="1" dirty="0">
                          <a:solidFill>
                            <a:srgbClr val="000000"/>
                          </a:solidFill>
                          <a:effectLst/>
                        </a:rPr>
                        <a:t>public void </a:t>
                      </a:r>
                      <a:r>
                        <a:rPr lang="en-US" b="1" dirty="0" err="1">
                          <a:solidFill>
                            <a:srgbClr val="000000"/>
                          </a:solidFill>
                          <a:effectLst/>
                        </a:rPr>
                        <a:t>afterPageInit</a:t>
                      </a:r>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Called after each page is initialized.</a:t>
                      </a:r>
                    </a:p>
                  </a:txBody>
                  <a:tcPr marL="76200" marR="76200" marT="76200" marB="76200"/>
                </a:tc>
                <a:extLst>
                  <a:ext uri="{0D108BD9-81ED-4DB2-BD59-A6C34878D82A}">
                    <a16:rowId xmlns:a16="http://schemas.microsoft.com/office/drawing/2014/main" val="2170471848"/>
                  </a:ext>
                </a:extLst>
              </a:tr>
            </a:tbl>
          </a:graphicData>
        </a:graphic>
      </p:graphicFrame>
    </p:spTree>
    <p:extLst>
      <p:ext uri="{BB962C8B-B14F-4D97-AF65-F5344CB8AC3E}">
        <p14:creationId xmlns:p14="http://schemas.microsoft.com/office/powerpoint/2010/main" val="333569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 </a:t>
            </a:r>
            <a:r>
              <a:rPr lang="en-US" altLang="zh-TW" b="1" dirty="0" err="1">
                <a:solidFill>
                  <a:srgbClr val="FFFF00"/>
                </a:solidFill>
              </a:rPr>
              <a:t>Scriptlet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Scriptlet</a:t>
            </a:r>
            <a:r>
              <a:rPr lang="en-US" sz="1800" b="1" dirty="0">
                <a:solidFill>
                  <a:schemeClr val="tx1"/>
                </a:solidFill>
              </a:rPr>
              <a:t> class (2)</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graphicFrame>
        <p:nvGraphicFramePr>
          <p:cNvPr id="7" name="Table 6">
            <a:extLst>
              <a:ext uri="{FF2B5EF4-FFF2-40B4-BE49-F238E27FC236}">
                <a16:creationId xmlns:a16="http://schemas.microsoft.com/office/drawing/2014/main" id="{46CEC7A7-8A5C-41D0-84EC-2336968FD6A2}"/>
              </a:ext>
            </a:extLst>
          </p:cNvPr>
          <p:cNvGraphicFramePr>
            <a:graphicFrameLocks noGrp="1"/>
          </p:cNvGraphicFramePr>
          <p:nvPr>
            <p:extLst>
              <p:ext uri="{D42A27DB-BD31-4B8C-83A1-F6EECF244321}">
                <p14:modId xmlns:p14="http://schemas.microsoft.com/office/powerpoint/2010/main" val="13241918"/>
              </p:ext>
            </p:extLst>
          </p:nvPr>
        </p:nvGraphicFramePr>
        <p:xfrm>
          <a:off x="451748" y="1897854"/>
          <a:ext cx="8331471" cy="3230880"/>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304183532"/>
                    </a:ext>
                  </a:extLst>
                </a:gridCol>
                <a:gridCol w="7601221">
                  <a:extLst>
                    <a:ext uri="{9D8B030D-6E8A-4147-A177-3AD203B41FA5}">
                      <a16:colId xmlns:a16="http://schemas.microsoft.com/office/drawing/2014/main" val="2447550961"/>
                    </a:ext>
                  </a:extLst>
                </a:gridCol>
              </a:tblGrid>
              <a:tr h="370840">
                <a:tc>
                  <a:txBody>
                    <a:bodyPr/>
                    <a:lstStyle/>
                    <a:p>
                      <a:pPr algn="l" fontAlgn="t"/>
                      <a:r>
                        <a:rPr lang="en-US" dirty="0">
                          <a:effectLst/>
                        </a:rPr>
                        <a:t>S. NO</a:t>
                      </a:r>
                    </a:p>
                  </a:txBody>
                  <a:tcPr marL="76200" marR="76200" marT="76200" marB="76200"/>
                </a:tc>
                <a:tc>
                  <a:txBody>
                    <a:bodyPr/>
                    <a:lstStyle/>
                    <a:p>
                      <a:pPr algn="ctr" fontAlgn="t"/>
                      <a:r>
                        <a:rPr lang="en-US" dirty="0">
                          <a:effectLst/>
                        </a:rPr>
                        <a:t>Method and Description</a:t>
                      </a:r>
                    </a:p>
                  </a:txBody>
                  <a:tcPr marL="76200" marR="76200" marT="76200" marB="76200"/>
                </a:tc>
                <a:extLst>
                  <a:ext uri="{0D108BD9-81ED-4DB2-BD59-A6C34878D82A}">
                    <a16:rowId xmlns:a16="http://schemas.microsoft.com/office/drawing/2014/main" val="3159233021"/>
                  </a:ext>
                </a:extLst>
              </a:tr>
              <a:tr h="370840">
                <a:tc>
                  <a:txBody>
                    <a:bodyPr/>
                    <a:lstStyle/>
                    <a:p>
                      <a:pPr fontAlgn="t"/>
                      <a:r>
                        <a:rPr lang="en-US" dirty="0">
                          <a:effectLst/>
                        </a:rPr>
                        <a:t>5</a:t>
                      </a:r>
                    </a:p>
                  </a:txBody>
                  <a:tcPr marL="76200" marR="76200" marT="76200" marB="76200"/>
                </a:tc>
                <a:tc>
                  <a:txBody>
                    <a:bodyPr/>
                    <a:lstStyle/>
                    <a:p>
                      <a:pPr algn="just" fontAlgn="t"/>
                      <a:r>
                        <a:rPr lang="en-US" b="1" dirty="0">
                          <a:solidFill>
                            <a:srgbClr val="000000"/>
                          </a:solidFill>
                          <a:effectLst/>
                        </a:rPr>
                        <a:t>public void </a:t>
                      </a:r>
                      <a:r>
                        <a:rPr lang="en-US" b="1" dirty="0" err="1">
                          <a:solidFill>
                            <a:srgbClr val="000000"/>
                          </a:solidFill>
                          <a:effectLst/>
                        </a:rPr>
                        <a:t>beforeColumnInit</a:t>
                      </a:r>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Called before each column is initialized.</a:t>
                      </a:r>
                    </a:p>
                  </a:txBody>
                  <a:tcPr marL="76200" marR="76200" marT="76200" marB="76200"/>
                </a:tc>
                <a:extLst>
                  <a:ext uri="{0D108BD9-81ED-4DB2-BD59-A6C34878D82A}">
                    <a16:rowId xmlns:a16="http://schemas.microsoft.com/office/drawing/2014/main" val="2173159513"/>
                  </a:ext>
                </a:extLst>
              </a:tr>
              <a:tr h="370840">
                <a:tc>
                  <a:txBody>
                    <a:bodyPr/>
                    <a:lstStyle/>
                    <a:p>
                      <a:pPr fontAlgn="t"/>
                      <a:r>
                        <a:rPr lang="en-US">
                          <a:effectLst/>
                        </a:rPr>
                        <a:t>6</a:t>
                      </a:r>
                    </a:p>
                  </a:txBody>
                  <a:tcPr marL="76200" marR="76200" marT="76200" marB="76200"/>
                </a:tc>
                <a:tc>
                  <a:txBody>
                    <a:bodyPr/>
                    <a:lstStyle/>
                    <a:p>
                      <a:pPr algn="just" fontAlgn="t"/>
                      <a:r>
                        <a:rPr lang="en-US" b="1">
                          <a:solidFill>
                            <a:srgbClr val="000000"/>
                          </a:solidFill>
                          <a:effectLst/>
                        </a:rPr>
                        <a:t>public void afterColumnInit()</a:t>
                      </a:r>
                      <a:endParaRPr lang="en-US">
                        <a:solidFill>
                          <a:srgbClr val="000000"/>
                        </a:solidFill>
                        <a:effectLst/>
                      </a:endParaRPr>
                    </a:p>
                    <a:p>
                      <a:pPr algn="just" fontAlgn="t"/>
                      <a:r>
                        <a:rPr lang="en-US">
                          <a:solidFill>
                            <a:srgbClr val="000000"/>
                          </a:solidFill>
                          <a:effectLst/>
                        </a:rPr>
                        <a:t>Called after each column is initialized.</a:t>
                      </a:r>
                    </a:p>
                  </a:txBody>
                  <a:tcPr marL="76200" marR="76200" marT="76200" marB="76200"/>
                </a:tc>
                <a:extLst>
                  <a:ext uri="{0D108BD9-81ED-4DB2-BD59-A6C34878D82A}">
                    <a16:rowId xmlns:a16="http://schemas.microsoft.com/office/drawing/2014/main" val="3291645485"/>
                  </a:ext>
                </a:extLst>
              </a:tr>
              <a:tr h="370840">
                <a:tc>
                  <a:txBody>
                    <a:bodyPr/>
                    <a:lstStyle/>
                    <a:p>
                      <a:pPr fontAlgn="t"/>
                      <a:r>
                        <a:rPr lang="en-US">
                          <a:effectLst/>
                        </a:rPr>
                        <a:t>7</a:t>
                      </a:r>
                    </a:p>
                  </a:txBody>
                  <a:tcPr marL="76200" marR="76200" marT="76200" marB="76200"/>
                </a:tc>
                <a:tc>
                  <a:txBody>
                    <a:bodyPr/>
                    <a:lstStyle/>
                    <a:p>
                      <a:pPr algn="just" fontAlgn="t"/>
                      <a:r>
                        <a:rPr lang="en-US" b="1">
                          <a:solidFill>
                            <a:srgbClr val="000000"/>
                          </a:solidFill>
                          <a:effectLst/>
                        </a:rPr>
                        <a:t>public void beforeGroupInit(String groupName)</a:t>
                      </a:r>
                      <a:endParaRPr lang="en-US">
                        <a:solidFill>
                          <a:srgbClr val="000000"/>
                        </a:solidFill>
                        <a:effectLst/>
                      </a:endParaRPr>
                    </a:p>
                    <a:p>
                      <a:pPr algn="just" fontAlgn="t"/>
                      <a:r>
                        <a:rPr lang="en-US">
                          <a:solidFill>
                            <a:srgbClr val="000000"/>
                          </a:solidFill>
                          <a:effectLst/>
                        </a:rPr>
                        <a:t>Called before the group specified in the parameter is initialized.</a:t>
                      </a:r>
                    </a:p>
                  </a:txBody>
                  <a:tcPr marL="76200" marR="76200" marT="76200" marB="76200"/>
                </a:tc>
                <a:extLst>
                  <a:ext uri="{0D108BD9-81ED-4DB2-BD59-A6C34878D82A}">
                    <a16:rowId xmlns:a16="http://schemas.microsoft.com/office/drawing/2014/main" val="3086450469"/>
                  </a:ext>
                </a:extLst>
              </a:tr>
              <a:tr h="370840">
                <a:tc>
                  <a:txBody>
                    <a:bodyPr/>
                    <a:lstStyle/>
                    <a:p>
                      <a:pPr fontAlgn="t"/>
                      <a:r>
                        <a:rPr lang="en-US">
                          <a:effectLst/>
                        </a:rPr>
                        <a:t>8</a:t>
                      </a:r>
                    </a:p>
                  </a:txBody>
                  <a:tcPr marL="76200" marR="76200" marT="76200" marB="76200"/>
                </a:tc>
                <a:tc>
                  <a:txBody>
                    <a:bodyPr/>
                    <a:lstStyle/>
                    <a:p>
                      <a:pPr algn="just" fontAlgn="t"/>
                      <a:r>
                        <a:rPr lang="en-US" b="1" dirty="0">
                          <a:solidFill>
                            <a:srgbClr val="000000"/>
                          </a:solidFill>
                          <a:effectLst/>
                        </a:rPr>
                        <a:t>public void </a:t>
                      </a:r>
                      <a:r>
                        <a:rPr lang="en-US" b="1" dirty="0" err="1">
                          <a:solidFill>
                            <a:srgbClr val="000000"/>
                          </a:solidFill>
                          <a:effectLst/>
                        </a:rPr>
                        <a:t>afterGroupInit</a:t>
                      </a:r>
                      <a:r>
                        <a:rPr lang="en-US" b="1" dirty="0">
                          <a:solidFill>
                            <a:srgbClr val="000000"/>
                          </a:solidFill>
                          <a:effectLst/>
                        </a:rPr>
                        <a:t>(String </a:t>
                      </a:r>
                      <a:r>
                        <a:rPr lang="en-US" b="1" dirty="0" err="1">
                          <a:solidFill>
                            <a:srgbClr val="000000"/>
                          </a:solidFill>
                          <a:effectLst/>
                        </a:rPr>
                        <a:t>groupName</a:t>
                      </a:r>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Called after the group specified in the parameter is initialized.</a:t>
                      </a:r>
                    </a:p>
                  </a:txBody>
                  <a:tcPr marL="76200" marR="76200" marT="76200" marB="76200"/>
                </a:tc>
                <a:extLst>
                  <a:ext uri="{0D108BD9-81ED-4DB2-BD59-A6C34878D82A}">
                    <a16:rowId xmlns:a16="http://schemas.microsoft.com/office/drawing/2014/main" val="4293052441"/>
                  </a:ext>
                </a:extLst>
              </a:tr>
            </a:tbl>
          </a:graphicData>
        </a:graphic>
      </p:graphicFrame>
    </p:spTree>
    <p:extLst>
      <p:ext uri="{BB962C8B-B14F-4D97-AF65-F5344CB8AC3E}">
        <p14:creationId xmlns:p14="http://schemas.microsoft.com/office/powerpoint/2010/main" val="131221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 </a:t>
            </a:r>
            <a:r>
              <a:rPr lang="en-US" altLang="zh-TW" b="1" dirty="0" err="1">
                <a:solidFill>
                  <a:srgbClr val="FFFF00"/>
                </a:solidFill>
              </a:rPr>
              <a:t>Scriptlet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Scriptlet</a:t>
            </a:r>
            <a:r>
              <a:rPr lang="en-US" sz="1800" b="1" dirty="0">
                <a:solidFill>
                  <a:schemeClr val="tx1"/>
                </a:solidFill>
              </a:rPr>
              <a:t> class (3)</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graphicFrame>
        <p:nvGraphicFramePr>
          <p:cNvPr id="7" name="Table 6">
            <a:extLst>
              <a:ext uri="{FF2B5EF4-FFF2-40B4-BE49-F238E27FC236}">
                <a16:creationId xmlns:a16="http://schemas.microsoft.com/office/drawing/2014/main" id="{46CEC7A7-8A5C-41D0-84EC-2336968FD6A2}"/>
              </a:ext>
            </a:extLst>
          </p:cNvPr>
          <p:cNvGraphicFramePr>
            <a:graphicFrameLocks noGrp="1"/>
          </p:cNvGraphicFramePr>
          <p:nvPr>
            <p:extLst>
              <p:ext uri="{D42A27DB-BD31-4B8C-83A1-F6EECF244321}">
                <p14:modId xmlns:p14="http://schemas.microsoft.com/office/powerpoint/2010/main" val="28686929"/>
              </p:ext>
            </p:extLst>
          </p:nvPr>
        </p:nvGraphicFramePr>
        <p:xfrm>
          <a:off x="406264" y="1916832"/>
          <a:ext cx="8331471" cy="1828800"/>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304183532"/>
                    </a:ext>
                  </a:extLst>
                </a:gridCol>
                <a:gridCol w="7601221">
                  <a:extLst>
                    <a:ext uri="{9D8B030D-6E8A-4147-A177-3AD203B41FA5}">
                      <a16:colId xmlns:a16="http://schemas.microsoft.com/office/drawing/2014/main" val="2447550961"/>
                    </a:ext>
                  </a:extLst>
                </a:gridCol>
              </a:tblGrid>
              <a:tr h="370840">
                <a:tc>
                  <a:txBody>
                    <a:bodyPr/>
                    <a:lstStyle/>
                    <a:p>
                      <a:pPr algn="l" fontAlgn="t"/>
                      <a:r>
                        <a:rPr lang="en-US" dirty="0">
                          <a:effectLst/>
                        </a:rPr>
                        <a:t>S. NO</a:t>
                      </a:r>
                    </a:p>
                  </a:txBody>
                  <a:tcPr marL="76200" marR="76200" marT="76200" marB="76200"/>
                </a:tc>
                <a:tc>
                  <a:txBody>
                    <a:bodyPr/>
                    <a:lstStyle/>
                    <a:p>
                      <a:pPr algn="ctr" fontAlgn="t"/>
                      <a:r>
                        <a:rPr lang="en-US">
                          <a:effectLst/>
                        </a:rPr>
                        <a:t>Method and Description</a:t>
                      </a:r>
                    </a:p>
                  </a:txBody>
                  <a:tcPr marL="76200" marR="76200" marT="76200" marB="76200"/>
                </a:tc>
                <a:extLst>
                  <a:ext uri="{0D108BD9-81ED-4DB2-BD59-A6C34878D82A}">
                    <a16:rowId xmlns:a16="http://schemas.microsoft.com/office/drawing/2014/main" val="3159233021"/>
                  </a:ext>
                </a:extLst>
              </a:tr>
              <a:tr h="370840">
                <a:tc>
                  <a:txBody>
                    <a:bodyPr/>
                    <a:lstStyle/>
                    <a:p>
                      <a:pPr fontAlgn="t"/>
                      <a:r>
                        <a:rPr lang="en-US" dirty="0">
                          <a:effectLst/>
                        </a:rPr>
                        <a:t>9</a:t>
                      </a:r>
                    </a:p>
                  </a:txBody>
                  <a:tcPr marL="76200" marR="76200" marT="76200" marB="76200"/>
                </a:tc>
                <a:tc>
                  <a:txBody>
                    <a:bodyPr/>
                    <a:lstStyle/>
                    <a:p>
                      <a:pPr algn="just" fontAlgn="t"/>
                      <a:r>
                        <a:rPr lang="en-US" b="1" dirty="0">
                          <a:solidFill>
                            <a:srgbClr val="000000"/>
                          </a:solidFill>
                          <a:effectLst/>
                        </a:rPr>
                        <a:t>public void </a:t>
                      </a:r>
                      <a:r>
                        <a:rPr lang="en-US" b="1" dirty="0" err="1">
                          <a:solidFill>
                            <a:srgbClr val="000000"/>
                          </a:solidFill>
                          <a:effectLst/>
                        </a:rPr>
                        <a:t>beforeDetailEval</a:t>
                      </a:r>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Called before each record in the detail section of the report is evaluated.</a:t>
                      </a:r>
                    </a:p>
                  </a:txBody>
                  <a:tcPr marL="76200" marR="76200" marT="76200" marB="76200"/>
                </a:tc>
                <a:extLst>
                  <a:ext uri="{0D108BD9-81ED-4DB2-BD59-A6C34878D82A}">
                    <a16:rowId xmlns:a16="http://schemas.microsoft.com/office/drawing/2014/main" val="453661959"/>
                  </a:ext>
                </a:extLst>
              </a:tr>
              <a:tr h="370840">
                <a:tc>
                  <a:txBody>
                    <a:bodyPr/>
                    <a:lstStyle/>
                    <a:p>
                      <a:pPr fontAlgn="t"/>
                      <a:r>
                        <a:rPr lang="en-US">
                          <a:effectLst/>
                        </a:rPr>
                        <a:t>10</a:t>
                      </a:r>
                    </a:p>
                  </a:txBody>
                  <a:tcPr marL="76200" marR="76200" marT="76200" marB="76200"/>
                </a:tc>
                <a:tc>
                  <a:txBody>
                    <a:bodyPr/>
                    <a:lstStyle/>
                    <a:p>
                      <a:pPr algn="just" fontAlgn="t"/>
                      <a:r>
                        <a:rPr lang="en-US" b="1" dirty="0">
                          <a:solidFill>
                            <a:srgbClr val="000000"/>
                          </a:solidFill>
                          <a:effectLst/>
                        </a:rPr>
                        <a:t>public void </a:t>
                      </a:r>
                      <a:r>
                        <a:rPr lang="en-US" b="1" dirty="0" err="1">
                          <a:solidFill>
                            <a:srgbClr val="000000"/>
                          </a:solidFill>
                          <a:effectLst/>
                        </a:rPr>
                        <a:t>afterDetailEval</a:t>
                      </a:r>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Called after each record in the detail section of the report is evaluated.</a:t>
                      </a:r>
                    </a:p>
                  </a:txBody>
                  <a:tcPr marL="76200" marR="76200" marT="76200" marB="76200"/>
                </a:tc>
                <a:extLst>
                  <a:ext uri="{0D108BD9-81ED-4DB2-BD59-A6C34878D82A}">
                    <a16:rowId xmlns:a16="http://schemas.microsoft.com/office/drawing/2014/main" val="488177194"/>
                  </a:ext>
                </a:extLst>
              </a:tr>
            </a:tbl>
          </a:graphicData>
        </a:graphic>
      </p:graphicFrame>
      <p:sp>
        <p:nvSpPr>
          <p:cNvPr id="8" name="副標題 2">
            <a:extLst>
              <a:ext uri="{FF2B5EF4-FFF2-40B4-BE49-F238E27FC236}">
                <a16:creationId xmlns:a16="http://schemas.microsoft.com/office/drawing/2014/main" id="{65FAC6EA-D7CD-409C-BCF2-9F70B9E1924A}"/>
              </a:ext>
            </a:extLst>
          </p:cNvPr>
          <p:cNvSpPr txBox="1">
            <a:spLocks/>
          </p:cNvSpPr>
          <p:nvPr/>
        </p:nvSpPr>
        <p:spPr>
          <a:xfrm>
            <a:off x="457200" y="3924731"/>
            <a:ext cx="8352928" cy="159250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Any number of </a:t>
            </a:r>
            <a:r>
              <a:rPr lang="en-US" sz="1800" dirty="0" err="1">
                <a:solidFill>
                  <a:schemeClr val="tx1"/>
                </a:solidFill>
              </a:rPr>
              <a:t>scriptlets</a:t>
            </a:r>
            <a:r>
              <a:rPr lang="en-US" sz="1800" dirty="0">
                <a:solidFill>
                  <a:schemeClr val="tx1"/>
                </a:solidFill>
              </a:rPr>
              <a:t> can be specified per report. If no </a:t>
            </a:r>
            <a:r>
              <a:rPr lang="en-US" sz="1800" dirty="0" err="1">
                <a:solidFill>
                  <a:schemeClr val="tx1"/>
                </a:solidFill>
              </a:rPr>
              <a:t>scriptlet</a:t>
            </a:r>
            <a:r>
              <a:rPr lang="en-US" sz="1800" dirty="0">
                <a:solidFill>
                  <a:schemeClr val="tx1"/>
                </a:solidFill>
              </a:rPr>
              <a:t> is specified for a report, the engine still creates a single </a:t>
            </a:r>
            <a:r>
              <a:rPr lang="en-US" sz="1800" dirty="0" err="1">
                <a:solidFill>
                  <a:schemeClr val="tx1"/>
                </a:solidFill>
              </a:rPr>
              <a:t>JRDefaultScriptlet</a:t>
            </a:r>
            <a:r>
              <a:rPr lang="en-US" sz="1800" dirty="0">
                <a:solidFill>
                  <a:schemeClr val="tx1"/>
                </a:solidFill>
              </a:rPr>
              <a:t> instance and registers it with the built-in REPORT_SCRIPTLET parameter.</a:t>
            </a:r>
          </a:p>
          <a:p>
            <a:pPr marL="342900" indent="-342900" algn="l">
              <a:buClr>
                <a:srgbClr val="0070C0"/>
              </a:buClr>
              <a:buSzPct val="80000"/>
              <a:buFont typeface="Wingdings" pitchFamily="2" charset="2"/>
              <a:buChar char="u"/>
            </a:pPr>
            <a:r>
              <a:rPr lang="en-US" sz="1800" dirty="0">
                <a:solidFill>
                  <a:schemeClr val="tx1"/>
                </a:solidFill>
              </a:rPr>
              <a:t>We can add any additional methods that we need to our </a:t>
            </a:r>
            <a:r>
              <a:rPr lang="en-US" sz="1800" dirty="0" err="1">
                <a:solidFill>
                  <a:schemeClr val="tx1"/>
                </a:solidFill>
              </a:rPr>
              <a:t>scriptlets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Reports can call these methods by using the built-in parameter REPORT_SCRIPTLET.</a:t>
            </a:r>
          </a:p>
        </p:txBody>
      </p:sp>
    </p:spTree>
    <p:extLst>
      <p:ext uri="{BB962C8B-B14F-4D97-AF65-F5344CB8AC3E}">
        <p14:creationId xmlns:p14="http://schemas.microsoft.com/office/powerpoint/2010/main" val="8353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 </a:t>
            </a:r>
            <a:r>
              <a:rPr lang="en-US" altLang="zh-TW" b="1" dirty="0" err="1">
                <a:solidFill>
                  <a:srgbClr val="FFFF00"/>
                </a:solidFill>
              </a:rPr>
              <a:t>Scriptlet</a:t>
            </a:r>
            <a:endParaRPr lang="zh-TW" altLang="en-US" b="1" dirty="0">
              <a:solidFill>
                <a:srgbClr val="FFFF00"/>
              </a:solidFill>
            </a:endParaRPr>
          </a:p>
        </p:txBody>
      </p:sp>
      <p:sp>
        <p:nvSpPr>
          <p:cNvPr id="3" name="副標題 2"/>
          <p:cNvSpPr>
            <a:spLocks noGrp="1"/>
          </p:cNvSpPr>
          <p:nvPr>
            <p:ph type="subTitle" idx="1"/>
          </p:nvPr>
        </p:nvSpPr>
        <p:spPr>
          <a:xfrm>
            <a:off x="457200" y="1421231"/>
            <a:ext cx="8352928" cy="45365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Global </a:t>
            </a:r>
            <a:r>
              <a:rPr lang="en-US" sz="1800" b="1" dirty="0" err="1">
                <a:solidFill>
                  <a:schemeClr val="tx1"/>
                </a:solidFill>
              </a:rPr>
              <a:t>Scriptlets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We can associate </a:t>
            </a:r>
            <a:r>
              <a:rPr lang="en-US" sz="1800" dirty="0" err="1">
                <a:solidFill>
                  <a:schemeClr val="tx1"/>
                </a:solidFill>
              </a:rPr>
              <a:t>scriptlets</a:t>
            </a:r>
            <a:r>
              <a:rPr lang="en-US" sz="1800" dirty="0">
                <a:solidFill>
                  <a:schemeClr val="tx1"/>
                </a:solidFill>
              </a:rPr>
              <a:t> in another way to reports, which is by declaring the </a:t>
            </a:r>
            <a:r>
              <a:rPr lang="en-US" sz="1800" dirty="0" err="1">
                <a:solidFill>
                  <a:schemeClr val="tx1"/>
                </a:solidFill>
              </a:rPr>
              <a:t>scriptlets</a:t>
            </a:r>
            <a:r>
              <a:rPr lang="en-US" sz="1800" dirty="0">
                <a:solidFill>
                  <a:schemeClr val="tx1"/>
                </a:solidFill>
              </a:rPr>
              <a:t> globally. </a:t>
            </a:r>
          </a:p>
          <a:p>
            <a:pPr marL="342900" indent="-342900" algn="l">
              <a:buClr>
                <a:srgbClr val="0070C0"/>
              </a:buClr>
              <a:buSzPct val="80000"/>
              <a:buFont typeface="Wingdings" pitchFamily="2" charset="2"/>
              <a:buChar char="u"/>
            </a:pPr>
            <a:r>
              <a:rPr lang="en-US" sz="1800" dirty="0">
                <a:solidFill>
                  <a:schemeClr val="tx1"/>
                </a:solidFill>
              </a:rPr>
              <a:t>This makes the </a:t>
            </a:r>
            <a:r>
              <a:rPr lang="en-US" sz="1800" dirty="0" err="1">
                <a:solidFill>
                  <a:schemeClr val="tx1"/>
                </a:solidFill>
              </a:rPr>
              <a:t>scriptlets</a:t>
            </a:r>
            <a:r>
              <a:rPr lang="en-US" sz="1800" dirty="0">
                <a:solidFill>
                  <a:schemeClr val="tx1"/>
                </a:solidFill>
              </a:rPr>
              <a:t> apply to all reports being filled in the given JasperReports deployment. </a:t>
            </a:r>
          </a:p>
          <a:p>
            <a:pPr marL="342900" indent="-342900" algn="l">
              <a:buClr>
                <a:srgbClr val="0070C0"/>
              </a:buClr>
              <a:buSzPct val="80000"/>
              <a:buFont typeface="Wingdings" pitchFamily="2" charset="2"/>
              <a:buChar char="u"/>
            </a:pPr>
            <a:r>
              <a:rPr lang="en-US" sz="1800" dirty="0">
                <a:solidFill>
                  <a:schemeClr val="tx1"/>
                </a:solidFill>
              </a:rPr>
              <a:t>This is made easy by the fact that </a:t>
            </a:r>
            <a:r>
              <a:rPr lang="en-US" sz="1800" dirty="0" err="1">
                <a:solidFill>
                  <a:schemeClr val="tx1"/>
                </a:solidFill>
              </a:rPr>
              <a:t>scriptlets</a:t>
            </a:r>
            <a:r>
              <a:rPr lang="en-US" sz="1800" dirty="0">
                <a:solidFill>
                  <a:schemeClr val="tx1"/>
                </a:solidFill>
              </a:rPr>
              <a:t> can be added to JasperReports as extensions. </a:t>
            </a:r>
            <a:br>
              <a:rPr lang="en-US" sz="1800" dirty="0">
                <a:solidFill>
                  <a:schemeClr val="tx1"/>
                </a:solidFill>
              </a:rPr>
            </a:br>
            <a:r>
              <a:rPr lang="en-US" sz="1800" dirty="0">
                <a:solidFill>
                  <a:schemeClr val="tx1"/>
                </a:solidFill>
              </a:rPr>
              <a:t>The </a:t>
            </a:r>
            <a:r>
              <a:rPr lang="en-US" sz="1800" dirty="0" err="1">
                <a:solidFill>
                  <a:schemeClr val="tx1"/>
                </a:solidFill>
              </a:rPr>
              <a:t>scriptlet</a:t>
            </a:r>
            <a:r>
              <a:rPr lang="en-US" sz="1800" dirty="0">
                <a:solidFill>
                  <a:schemeClr val="tx1"/>
                </a:solidFill>
              </a:rPr>
              <a:t> extension point is represented by the </a:t>
            </a:r>
            <a:r>
              <a:rPr lang="en-US" sz="1800" i="1" dirty="0" err="1">
                <a:solidFill>
                  <a:schemeClr val="tx1"/>
                </a:solidFill>
              </a:rPr>
              <a:t>net.sf.jasperreports.engine.scriptlets.ScriptletFactory</a:t>
            </a:r>
            <a:r>
              <a:rPr lang="en-US" sz="1800" i="1" dirty="0">
                <a:solidFill>
                  <a:schemeClr val="tx1"/>
                </a:solidFill>
              </a:rPr>
              <a:t> </a:t>
            </a:r>
            <a:r>
              <a:rPr lang="en-US" sz="1800" dirty="0">
                <a:solidFill>
                  <a:schemeClr val="tx1"/>
                </a:solidFill>
              </a:rPr>
              <a:t>interface. </a:t>
            </a:r>
          </a:p>
          <a:p>
            <a:pPr marL="342900" indent="-342900" algn="l">
              <a:buClr>
                <a:srgbClr val="0070C0"/>
              </a:buClr>
              <a:buSzPct val="80000"/>
              <a:buFont typeface="Wingdings" pitchFamily="2" charset="2"/>
              <a:buChar char="u"/>
            </a:pPr>
            <a:r>
              <a:rPr lang="en-US" sz="1800" dirty="0">
                <a:solidFill>
                  <a:schemeClr val="tx1"/>
                </a:solidFill>
              </a:rPr>
              <a:t>JasperReports will load all </a:t>
            </a:r>
            <a:r>
              <a:rPr lang="en-US" sz="1800" dirty="0" err="1">
                <a:solidFill>
                  <a:schemeClr val="tx1"/>
                </a:solidFill>
              </a:rPr>
              <a:t>scriptlet</a:t>
            </a:r>
            <a:r>
              <a:rPr lang="en-US" sz="1800" dirty="0">
                <a:solidFill>
                  <a:schemeClr val="tx1"/>
                </a:solidFill>
              </a:rPr>
              <a:t> factories available through extensions at runtime. Then, it will ask each one of them for the list of </a:t>
            </a:r>
            <a:r>
              <a:rPr lang="en-US" sz="1800" dirty="0" err="1">
                <a:solidFill>
                  <a:schemeClr val="tx1"/>
                </a:solidFill>
              </a:rPr>
              <a:t>scriptlets</a:t>
            </a:r>
            <a:r>
              <a:rPr lang="en-US" sz="1800" dirty="0">
                <a:solidFill>
                  <a:schemeClr val="tx1"/>
                </a:solidFill>
              </a:rPr>
              <a:t> instances that they want to apply to the current report that is being run. </a:t>
            </a:r>
          </a:p>
          <a:p>
            <a:pPr marL="342900" indent="-342900" algn="l">
              <a:buClr>
                <a:srgbClr val="0070C0"/>
              </a:buClr>
              <a:buSzPct val="80000"/>
              <a:buFont typeface="Wingdings" pitchFamily="2" charset="2"/>
              <a:buChar char="u"/>
            </a:pPr>
            <a:r>
              <a:rPr lang="en-US" sz="1800" dirty="0">
                <a:solidFill>
                  <a:schemeClr val="tx1"/>
                </a:solidFill>
              </a:rPr>
              <a:t>When asking for the list of </a:t>
            </a:r>
            <a:r>
              <a:rPr lang="en-US" sz="1800" dirty="0" err="1">
                <a:solidFill>
                  <a:schemeClr val="tx1"/>
                </a:solidFill>
              </a:rPr>
              <a:t>scriptlet</a:t>
            </a:r>
            <a:r>
              <a:rPr lang="en-US" sz="1800" dirty="0">
                <a:solidFill>
                  <a:schemeClr val="tx1"/>
                </a:solidFill>
              </a:rPr>
              <a:t> instances, the engine gives some context information that the factory could use in order to decide, which </a:t>
            </a:r>
            <a:r>
              <a:rPr lang="en-US" sz="1800" dirty="0" err="1">
                <a:solidFill>
                  <a:schemeClr val="tx1"/>
                </a:solidFill>
              </a:rPr>
              <a:t>scriptlets</a:t>
            </a:r>
            <a:r>
              <a:rPr lang="en-US" sz="1800" dirty="0">
                <a:solidFill>
                  <a:schemeClr val="tx1"/>
                </a:solidFill>
              </a:rPr>
              <a:t> actually apply to the current report.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27527971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4824</TotalTime>
  <Words>1480</Words>
  <Application>Microsoft Office PowerPoint</Application>
  <PresentationFormat>On-screen Show (4:3)</PresentationFormat>
  <Paragraphs>237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Wingdings</vt:lpstr>
      <vt:lpstr>Office 佈景主題</vt:lpstr>
      <vt:lpstr>20 Scriptlet</vt:lpstr>
      <vt:lpstr>20 Scriptlet</vt:lpstr>
      <vt:lpstr>20 Scriptlet</vt:lpstr>
      <vt:lpstr>20 Scriptlet</vt:lpstr>
      <vt:lpstr>20 Scriptlet</vt:lpstr>
      <vt:lpstr>20 Scriptlet</vt:lpstr>
      <vt:lpstr>20 Scriptlet</vt:lpstr>
      <vt:lpstr>20 Scriptlet</vt:lpstr>
      <vt:lpstr>20 Scriptlet</vt:lpstr>
      <vt:lpstr>20 Scriptlet</vt:lpstr>
      <vt:lpstr>20 Scriptlet</vt:lpstr>
      <vt:lpstr>20 Scriptlet</vt:lpstr>
      <vt:lpstr>20.1 MyScript.java</vt:lpstr>
      <vt:lpstr>20.1 MyScript.java</vt:lpstr>
      <vt:lpstr>20.1 MyScript.java</vt:lpstr>
      <vt:lpstr>20.2 jasper_report_template.jrxml</vt:lpstr>
      <vt:lpstr>20.1 jasper_report_template.jrxml</vt:lpstr>
      <vt:lpstr>20.1 jasper_report_template.jrmxl</vt:lpstr>
      <vt:lpstr>20.3 JasperReportFill.java</vt:lpstr>
      <vt:lpstr>20.3 JasperReportFill.java</vt:lpstr>
      <vt:lpstr>20.4 POJO DataBean.java</vt:lpstr>
      <vt:lpstr>20.4 POJO DataBean.java</vt:lpstr>
      <vt:lpstr>20.5 DataBeanList.java</vt:lpstr>
      <vt:lpstr>20.5 DataBeanList.java</vt:lpstr>
      <vt:lpstr>20.6 DataBeanList.java</vt:lpstr>
      <vt:lpstr>20.6 DataBeanList.java</vt:lpstr>
      <vt:lpstr>20.7 buildScriptlet.xml</vt:lpstr>
      <vt:lpstr>20.7 buildScriptlet.xml</vt:lpstr>
      <vt:lpstr>20.8 exe_Scriptlet.bat</vt:lpstr>
      <vt:lpstr>20.8 exe_Scriptlet.bat</vt:lpstr>
      <vt:lpstr>20.9 Run exe_Scriptlet.bat</vt:lpstr>
      <vt:lpstr>20.9 Run exe_Scriptlet.bat</vt:lpstr>
      <vt:lpstr>20.9 Run exe_Scriptlet.bat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1790</cp:revision>
  <dcterms:created xsi:type="dcterms:W3CDTF">2018-09-28T16:40:41Z</dcterms:created>
  <dcterms:modified xsi:type="dcterms:W3CDTF">2018-12-27T19:41:28Z</dcterms:modified>
</cp:coreProperties>
</file>