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90" r:id="rId4"/>
    <p:sldId id="333" r:id="rId5"/>
    <p:sldId id="334" r:id="rId6"/>
    <p:sldId id="335" r:id="rId7"/>
    <p:sldId id="336" r:id="rId8"/>
    <p:sldId id="321" r:id="rId9"/>
    <p:sldId id="332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5" d="100"/>
          <a:sy n="95" d="100"/>
        </p:scale>
        <p:origin x="8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jasper_reports/jasper_environment_setup.ht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</a:t>
            </a:r>
            <a:r>
              <a:rPr lang="en-US" altLang="zh-TW" sz="4800" b="1" dirty="0" err="1">
                <a:solidFill>
                  <a:srgbClr val="FFFF00"/>
                </a:solidFill>
              </a:rPr>
              <a:t>Subreport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</a:t>
            </a:r>
            <a:r>
              <a:rPr lang="en-US" altLang="zh-TW" b="1" dirty="0" err="1">
                <a:solidFill>
                  <a:srgbClr val="FFFF00"/>
                </a:solidFill>
              </a:rPr>
              <a:t>address_report_template.jrxml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address_report_template.jrxml</a:t>
            </a:r>
            <a:r>
              <a:rPr lang="en-US" sz="1800" dirty="0">
                <a:solidFill>
                  <a:schemeClr val="tx1"/>
                </a:solidFill>
              </a:rPr>
              <a:t>) template is as given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C:\tools\jasperreports-5.0.1\test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5154F-E601-485F-8A12-9759B4DF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18266"/>
            <a:ext cx="5206445" cy="45811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759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POJO SubReportBean.java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POJO SubReportBean.java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corresponding POJO file </a:t>
            </a:r>
            <a:r>
              <a:rPr lang="en-US" sz="1800" b="1" dirty="0">
                <a:solidFill>
                  <a:schemeClr val="tx1"/>
                </a:solidFill>
              </a:rPr>
              <a:t>SubReportBean.java </a:t>
            </a:r>
            <a:r>
              <a:rPr lang="en-US" sz="1800" dirty="0">
                <a:solidFill>
                  <a:schemeClr val="tx1"/>
                </a:solidFill>
              </a:rPr>
              <a:t>as shown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directory C:\tools\jasperreports-5.0.1\test\src\com\tutorialspoint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have declared two fields </a:t>
            </a:r>
            <a:r>
              <a:rPr lang="en-US" sz="1800" i="1" dirty="0">
                <a:solidFill>
                  <a:schemeClr val="tx1"/>
                </a:solidFill>
              </a:rPr>
              <a:t>'city'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i="1" dirty="0">
                <a:solidFill>
                  <a:schemeClr val="tx1"/>
                </a:solidFill>
              </a:rPr>
              <a:t>'street'</a:t>
            </a:r>
            <a:r>
              <a:rPr lang="en-US" sz="1800" dirty="0">
                <a:solidFill>
                  <a:schemeClr val="tx1"/>
                </a:solidFill>
              </a:rPr>
              <a:t> and respective getter and setter methods are defined.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31373-E5D9-405E-82EA-91469C88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60255"/>
            <a:ext cx="6015614" cy="36007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71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b="1" dirty="0">
                <a:solidFill>
                  <a:schemeClr val="tx1"/>
                </a:solidFill>
              </a:rPr>
              <a:t>DataBean.java</a:t>
            </a:r>
            <a:r>
              <a:rPr lang="en-US" sz="1800" dirty="0">
                <a:solidFill>
                  <a:schemeClr val="tx1"/>
                </a:solidFill>
              </a:rPr>
              <a:t> 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add a new field </a:t>
            </a:r>
            <a:r>
              <a:rPr lang="en-US" sz="1800" i="1" dirty="0" err="1">
                <a:solidFill>
                  <a:schemeClr val="tx1"/>
                </a:solidFill>
              </a:rPr>
              <a:t>subReportBeanList</a:t>
            </a:r>
            <a:r>
              <a:rPr lang="en-US" sz="1800" dirty="0">
                <a:solidFill>
                  <a:schemeClr val="tx1"/>
                </a:solidFill>
              </a:rPr>
              <a:t>, which is a </a:t>
            </a:r>
            <a:r>
              <a:rPr lang="en-US" sz="1800" dirty="0" err="1">
                <a:solidFill>
                  <a:schemeClr val="tx1"/>
                </a:solidFill>
              </a:rPr>
              <a:t>java.util.List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field will hold the list of </a:t>
            </a:r>
            <a:r>
              <a:rPr lang="en-US" sz="1800" dirty="0" err="1">
                <a:solidFill>
                  <a:schemeClr val="tx1"/>
                </a:solidFill>
              </a:rPr>
              <a:t>SubReportBean</a:t>
            </a:r>
            <a:r>
              <a:rPr lang="en-US" sz="1800" dirty="0">
                <a:solidFill>
                  <a:schemeClr val="tx1"/>
                </a:solidFill>
              </a:rPr>
              <a:t>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7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contents of the file DataBean.java are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directory C:\tools\jasperreports-5.0.1\test\src\com\tutorialspoint.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238DA-BA22-4153-898F-8CAEB0F4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38295"/>
            <a:ext cx="6264696" cy="41244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043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b="1" dirty="0">
                <a:solidFill>
                  <a:schemeClr val="tx1"/>
                </a:solidFill>
              </a:rPr>
              <a:t>DataBeanList.java</a:t>
            </a:r>
            <a:r>
              <a:rPr lang="en-US" sz="1800" dirty="0">
                <a:solidFill>
                  <a:schemeClr val="tx1"/>
                </a:solidFill>
              </a:rPr>
              <a:t> to C:\tools\jasperreports-5.0.1\test\src\com\tutorialspoint\</a:t>
            </a:r>
            <a:r>
              <a:rPr lang="en-US" sz="1800" b="1" dirty="0">
                <a:solidFill>
                  <a:schemeClr val="tx1"/>
                </a:solidFill>
              </a:rPr>
              <a:t>DataBeanList.java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contents of this file are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4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contents of the file DataBeanList.java are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method produce() in the above file, we are setting the list of </a:t>
            </a:r>
            <a:r>
              <a:rPr lang="en-US" sz="1800" dirty="0" err="1">
                <a:solidFill>
                  <a:schemeClr val="tx1"/>
                </a:solidFill>
              </a:rPr>
              <a:t>SubReportBean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8FF6A-7EEE-4B19-89F8-BAE023C6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38295"/>
            <a:ext cx="4406582" cy="43029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A3AAF8-A3D2-47B6-8A1A-9A3040ED8D12}"/>
              </a:ext>
            </a:extLst>
          </p:cNvPr>
          <p:cNvSpPr/>
          <p:nvPr/>
        </p:nvSpPr>
        <p:spPr>
          <a:xfrm>
            <a:off x="4211960" y="4149080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D9BC8-9DD3-4E65-B938-8CC37C5D972B}"/>
              </a:ext>
            </a:extLst>
          </p:cNvPr>
          <p:cNvSpPr/>
          <p:nvPr/>
        </p:nvSpPr>
        <p:spPr>
          <a:xfrm>
            <a:off x="4211960" y="3074105"/>
            <a:ext cx="1944216" cy="8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81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21.5 </a:t>
            </a:r>
            <a:r>
              <a:rPr lang="en-US" altLang="zh-TW" sz="4800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0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chapter discusses the Style.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172780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172409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368811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172780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2730842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139645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288903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new master report template (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this file to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master report composes two </a:t>
            </a:r>
            <a:r>
              <a:rPr lang="en-US" sz="1800" dirty="0" err="1">
                <a:solidFill>
                  <a:schemeClr val="tx1"/>
                </a:solidFill>
              </a:rPr>
              <a:t>subvreports</a:t>
            </a:r>
            <a:r>
              <a:rPr lang="en-US" sz="1800" dirty="0">
                <a:solidFill>
                  <a:schemeClr val="tx1"/>
                </a:solidFill>
              </a:rPr>
              <a:t> inside.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7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master report template (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 is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ADEC9-593D-47F8-B26C-35A4946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2370"/>
            <a:ext cx="6804248" cy="40002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21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3249754" cy="3888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this template, we have defined a new parameter "SUBREPORT_DIR," which defines the path of the </a:t>
            </a:r>
            <a:r>
              <a:rPr lang="en-US" sz="1400" dirty="0" err="1">
                <a:solidFill>
                  <a:schemeClr val="tx1"/>
                </a:solidFill>
              </a:rPr>
              <a:t>subreport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have defined a field </a:t>
            </a:r>
            <a:r>
              <a:rPr lang="en-US" sz="1400" i="1" dirty="0" err="1">
                <a:solidFill>
                  <a:schemeClr val="tx1"/>
                </a:solidFill>
              </a:rPr>
              <a:t>subReportBeanList</a:t>
            </a:r>
            <a:r>
              <a:rPr lang="en-US" sz="1400" dirty="0">
                <a:solidFill>
                  <a:schemeClr val="tx1"/>
                </a:solidFill>
              </a:rPr>
              <a:t> of type </a:t>
            </a:r>
            <a:r>
              <a:rPr lang="en-US" sz="1400" i="1" dirty="0" err="1">
                <a:solidFill>
                  <a:schemeClr val="tx1"/>
                </a:solidFill>
              </a:rPr>
              <a:t>java.util.List</a:t>
            </a:r>
            <a:r>
              <a:rPr lang="en-US" sz="1400" i="1" dirty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 which corresponds to property in the file </a:t>
            </a:r>
            <a:r>
              <a:rPr lang="en-US" sz="1400" dirty="0" err="1">
                <a:solidFill>
                  <a:schemeClr val="tx1"/>
                </a:solidFill>
              </a:rPr>
              <a:t>DataBean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element &lt;</a:t>
            </a:r>
            <a:r>
              <a:rPr lang="en-US" sz="1400" dirty="0" err="1">
                <a:solidFill>
                  <a:schemeClr val="tx1"/>
                </a:solidFill>
              </a:rPr>
              <a:t>subreport</a:t>
            </a:r>
            <a:r>
              <a:rPr lang="en-US" sz="1400" dirty="0">
                <a:solidFill>
                  <a:schemeClr val="tx1"/>
                </a:solidFill>
              </a:rPr>
              <a:t>&gt; has sub-element &lt;</a:t>
            </a:r>
            <a:r>
              <a:rPr lang="en-US" sz="1400" dirty="0" err="1">
                <a:solidFill>
                  <a:schemeClr val="tx1"/>
                </a:solidFill>
              </a:rPr>
              <a:t>dataSourceExpression</a:t>
            </a:r>
            <a:r>
              <a:rPr lang="en-US" sz="1400" dirty="0">
                <a:solidFill>
                  <a:schemeClr val="tx1"/>
                </a:solidFill>
              </a:rPr>
              <a:t>&gt;.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have put the list </a:t>
            </a:r>
            <a:r>
              <a:rPr lang="en-US" sz="1400" i="1" dirty="0" err="1">
                <a:solidFill>
                  <a:schemeClr val="tx1"/>
                </a:solidFill>
              </a:rPr>
              <a:t>subReportBeanList</a:t>
            </a:r>
            <a:r>
              <a:rPr lang="en-US" sz="1400" dirty="0">
                <a:solidFill>
                  <a:schemeClr val="tx1"/>
                </a:solidFill>
              </a:rPr>
              <a:t> in an instance of </a:t>
            </a:r>
            <a:r>
              <a:rPr lang="en-US" sz="1400" dirty="0" err="1">
                <a:solidFill>
                  <a:schemeClr val="tx1"/>
                </a:solidFill>
              </a:rPr>
              <a:t>JRBeanCollectionDataSource</a:t>
            </a:r>
            <a:r>
              <a:rPr lang="en-US" sz="1400" dirty="0">
                <a:solidFill>
                  <a:schemeClr val="tx1"/>
                </a:solidFill>
              </a:rPr>
              <a:t>. In the sub-element &lt;</a:t>
            </a:r>
            <a:r>
              <a:rPr lang="en-US" sz="1400" dirty="0" err="1">
                <a:solidFill>
                  <a:schemeClr val="tx1"/>
                </a:solidFill>
              </a:rPr>
              <a:t>subreportExpression</a:t>
            </a:r>
            <a:r>
              <a:rPr lang="en-US" sz="1400" dirty="0">
                <a:solidFill>
                  <a:schemeClr val="tx1"/>
                </a:solidFill>
              </a:rPr>
              <a:t>/&gt;, we have given the </a:t>
            </a:r>
            <a:r>
              <a:rPr lang="en-US" sz="1400" dirty="0" err="1">
                <a:solidFill>
                  <a:schemeClr val="tx1"/>
                </a:solidFill>
              </a:rPr>
              <a:t>subreport</a:t>
            </a:r>
            <a:r>
              <a:rPr lang="en-US" sz="1400" dirty="0">
                <a:solidFill>
                  <a:schemeClr val="tx1"/>
                </a:solidFill>
              </a:rPr>
              <a:t> name (</a:t>
            </a:r>
            <a:r>
              <a:rPr lang="en-US" sz="1400" dirty="0" err="1">
                <a:solidFill>
                  <a:schemeClr val="tx1"/>
                </a:solidFill>
              </a:rPr>
              <a:t>AddressReport.jasper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25C83-FB85-4046-B90D-48CA35EC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340767"/>
            <a:ext cx="5132488" cy="48260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261A7-9BC6-42E6-9E27-6781412B3F3A}"/>
              </a:ext>
            </a:extLst>
          </p:cNvPr>
          <p:cNvSpPr/>
          <p:nvPr/>
        </p:nvSpPr>
        <p:spPr>
          <a:xfrm>
            <a:off x="4753000" y="1736897"/>
            <a:ext cx="393285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21.6 CreateReport.java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21.6 CreateReport.java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new class </a:t>
            </a:r>
            <a:r>
              <a:rPr lang="en-US" sz="1800" b="1" dirty="0" err="1">
                <a:solidFill>
                  <a:schemeClr val="tx1"/>
                </a:solidFill>
              </a:rPr>
              <a:t>CreateReport</a:t>
            </a:r>
            <a:r>
              <a:rPr lang="en-US" sz="1800" dirty="0">
                <a:solidFill>
                  <a:schemeClr val="tx1"/>
                </a:solidFill>
              </a:rPr>
              <a:t> for all java (*.java) to report templates (master and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*.</a:t>
            </a:r>
            <a:r>
              <a:rPr lang="en-US" sz="1800" dirty="0" err="1">
                <a:solidFill>
                  <a:schemeClr val="tx1"/>
                </a:solidFill>
              </a:rPr>
              <a:t>jsxml</a:t>
            </a:r>
            <a:r>
              <a:rPr lang="en-US" sz="1800" dirty="0">
                <a:solidFill>
                  <a:schemeClr val="tx1"/>
                </a:solidFill>
              </a:rPr>
              <a:t>) and pass to the (*.jasper)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as 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C:\tools\jasperreports-5.0.1\test\src\com\tutorialspoint\CreateReport.java</a:t>
            </a:r>
            <a:r>
              <a:rPr lang="en-US" sz="1800" dirty="0">
                <a:solidFill>
                  <a:schemeClr val="tx1"/>
                </a:solidFill>
              </a:rPr>
              <a:t> are as given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6C4EC-7EA5-4FE7-8A21-48247907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2716388"/>
            <a:ext cx="6471043" cy="36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21.7 buildSubreport.xml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21.7 buildSubreport.xml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buildSubreport.xml (saved under directory C:\tools\jasperreports-5.0.1\test) are as given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import file - baseBuild.xml is picked up from the chapter 03 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Setup</a:t>
            </a:r>
            <a:r>
              <a:rPr lang="en-US" sz="1800" dirty="0">
                <a:solidFill>
                  <a:schemeClr val="tx1"/>
                </a:solidFill>
              </a:rPr>
              <a:t> and should be placed in the same directory as the buildSubreport.xml.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7F71B-1935-451C-8629-00019944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23453"/>
            <a:ext cx="5796136" cy="35361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1479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21.8 exe_Subreport.bat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21.8 exe_Subreport.bat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exe_Subreport.bat with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ant -f buildSubreport.xml -</a:t>
            </a:r>
            <a:r>
              <a:rPr lang="en-US" sz="1800" dirty="0" err="1">
                <a:solidFill>
                  <a:schemeClr val="tx1"/>
                </a:solidFill>
              </a:rPr>
              <a:t>Dmain</a:t>
            </a:r>
            <a:r>
              <a:rPr lang="en-US" sz="1800" dirty="0">
                <a:solidFill>
                  <a:schemeClr val="tx1"/>
                </a:solidFill>
              </a:rPr>
              <a:t>-class=</a:t>
            </a:r>
            <a:r>
              <a:rPr lang="en-US" sz="1800" dirty="0" err="1">
                <a:solidFill>
                  <a:schemeClr val="tx1"/>
                </a:solidFill>
              </a:rPr>
              <a:t>com.tutorialspoint.CreateReport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E6963-98C2-4883-B83F-50CCD91D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4898"/>
            <a:ext cx="6156176" cy="25793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5160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21.9 Run exe_Subreport.bat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are one of the nice features of the JasperReports.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feature allows incorporating a report within another report, that is, one report can be a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of another.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help us keep report designs simple, as we can create many simple reports and encapsulate them into a master report.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are compiled and filled just like normal reports.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report template can be used as a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when incorporated into another report template, without anything changed inside (of the report template).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are like normal report templates. They are in fact </a:t>
            </a:r>
            <a:r>
              <a:rPr lang="en-US" sz="1800" i="1" dirty="0" err="1">
                <a:solidFill>
                  <a:schemeClr val="tx1"/>
                </a:solidFill>
              </a:rPr>
              <a:t>net.sf.jasperreports.engine.JasperReport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objects, which are obtained after compiling a </a:t>
            </a:r>
            <a:r>
              <a:rPr lang="en-US" sz="1800" i="1" dirty="0" err="1">
                <a:solidFill>
                  <a:schemeClr val="tx1"/>
                </a:solidFill>
              </a:rPr>
              <a:t>net.sf.jasperreports.engine.design.JasperDesign</a:t>
            </a:r>
            <a:r>
              <a:rPr lang="en-US" sz="1800" i="1" dirty="0">
                <a:solidFill>
                  <a:schemeClr val="tx1"/>
                </a:solidFill>
              </a:rPr>
              <a:t> object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22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21.9 Run exe_Subreport.bat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exe_Subreport.bat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5A562-7F11-4464-AA1F-7320DCA7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1916832"/>
            <a:ext cx="7236296" cy="3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21.9 Run exe_Subreport.bat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Compose 4 peoples in two pages. The second page </a:t>
            </a:r>
            <a:r>
              <a:rPr lang="en-US" sz="1800">
                <a:solidFill>
                  <a:schemeClr val="tx1"/>
                </a:solidFill>
              </a:rPr>
              <a:t>is empty.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F452A-135B-4A5A-AB13-42A56429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1" y="1906193"/>
            <a:ext cx="4012095" cy="29629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4040E-0602-4EEA-8781-6055B2D6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8799"/>
            <a:ext cx="4258816" cy="31346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79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subreport</a:t>
            </a:r>
            <a:r>
              <a:rPr lang="en-US" sz="1800" b="1" dirty="0">
                <a:solidFill>
                  <a:schemeClr val="tx1"/>
                </a:solidFill>
              </a:rPr>
              <a:t>&gt;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&gt; element is used when introducing </a:t>
            </a: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into master reports. Here is the list of sub-elements in the &lt;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&gt; JRXML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reportElement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parametersMapExpression</a:t>
            </a:r>
            <a:r>
              <a:rPr lang="en-US" sz="1800" dirty="0">
                <a:solidFill>
                  <a:schemeClr val="tx1"/>
                </a:solidFill>
              </a:rPr>
              <a:t>&gt; − This is used to pass a map containing report parameters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The map is usually obtained from a parameter in the master report, or by using the built-in REPORTS_PARAMETERS_MAP parameter to pass the parent report's parameters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This expression should always return a </a:t>
            </a:r>
            <a:r>
              <a:rPr lang="en-US" sz="1800" i="1" dirty="0" err="1">
                <a:solidFill>
                  <a:schemeClr val="tx1"/>
                </a:solidFill>
              </a:rPr>
              <a:t>java.util.Map</a:t>
            </a:r>
            <a:r>
              <a:rPr lang="en-US" sz="1800" dirty="0">
                <a:solidFill>
                  <a:schemeClr val="tx1"/>
                </a:solidFill>
              </a:rPr>
              <a:t> object in which the keys are the parameter names.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subreportParameter</a:t>
            </a:r>
            <a:r>
              <a:rPr lang="en-US" sz="1800" dirty="0">
                <a:solidFill>
                  <a:schemeClr val="tx1"/>
                </a:solidFill>
              </a:rPr>
              <a:t>&gt; − This element is used to pass parameters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It has an attribute </a:t>
            </a:r>
            <a:r>
              <a:rPr lang="en-US" sz="1800" i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, which is mandatory.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connectionExpression</a:t>
            </a:r>
            <a:r>
              <a:rPr lang="en-US" sz="1800" dirty="0">
                <a:solidFill>
                  <a:schemeClr val="tx1"/>
                </a:solidFill>
              </a:rPr>
              <a:t> &gt; − This is used to pass a </a:t>
            </a:r>
            <a:r>
              <a:rPr lang="en-US" sz="1800" i="1" dirty="0" err="1">
                <a:solidFill>
                  <a:schemeClr val="tx1"/>
                </a:solidFill>
              </a:rPr>
              <a:t>java.sql.Connection</a:t>
            </a:r>
            <a:r>
              <a:rPr lang="en-US" sz="1800" dirty="0" err="1">
                <a:solidFill>
                  <a:schemeClr val="tx1"/>
                </a:solidFill>
              </a:rPr>
              <a:t>to</a:t>
            </a:r>
            <a:r>
              <a:rPr lang="en-US" sz="1800" dirty="0">
                <a:solidFill>
                  <a:schemeClr val="tx1"/>
                </a:solidFill>
              </a:rPr>
              <a:t>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It is used only when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template needs a database connection during report filling phase.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1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dataSourceExpression</a:t>
            </a:r>
            <a:r>
              <a:rPr lang="en-US" sz="1800" dirty="0">
                <a:solidFill>
                  <a:schemeClr val="tx1"/>
                </a:solidFill>
              </a:rPr>
              <a:t>&gt; − This is used to pass a </a:t>
            </a:r>
            <a:r>
              <a:rPr lang="en-US" sz="1800" dirty="0" err="1">
                <a:solidFill>
                  <a:schemeClr val="tx1"/>
                </a:solidFill>
              </a:rPr>
              <a:t>datasource</a:t>
            </a:r>
            <a:r>
              <a:rPr lang="en-US" sz="1800" dirty="0">
                <a:solidFill>
                  <a:schemeClr val="tx1"/>
                </a:solidFill>
              </a:rPr>
              <a:t>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This </a:t>
            </a:r>
            <a:r>
              <a:rPr lang="en-US" sz="1800" dirty="0" err="1">
                <a:solidFill>
                  <a:schemeClr val="tx1"/>
                </a:solidFill>
              </a:rPr>
              <a:t>datasource</a:t>
            </a:r>
            <a:r>
              <a:rPr lang="en-US" sz="1800" dirty="0">
                <a:solidFill>
                  <a:schemeClr val="tx1"/>
                </a:solidFill>
              </a:rPr>
              <a:t> is usually obtained from a parameter in the master report or by using the built-in REPORT_DATA_SOURCE parameter to pass the parent report's </a:t>
            </a:r>
            <a:r>
              <a:rPr lang="en-US" sz="1800" dirty="0" err="1">
                <a:solidFill>
                  <a:schemeClr val="tx1"/>
                </a:solidFill>
              </a:rPr>
              <a:t>datasource</a:t>
            </a:r>
            <a:r>
              <a:rPr lang="en-US" sz="1800" dirty="0">
                <a:solidFill>
                  <a:schemeClr val="tx1"/>
                </a:solidFill>
              </a:rPr>
              <a:t>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(</a:t>
            </a:r>
            <a:r>
              <a:rPr lang="en-US" sz="1800" i="1" dirty="0" err="1">
                <a:solidFill>
                  <a:schemeClr val="tx1"/>
                </a:solidFill>
              </a:rPr>
              <a:t>connectionExpression</a:t>
            </a:r>
            <a:r>
              <a:rPr lang="en-US" sz="1800" i="1" dirty="0">
                <a:solidFill>
                  <a:schemeClr val="tx1"/>
                </a:solidFill>
              </a:rPr>
              <a:t> and </a:t>
            </a:r>
            <a:r>
              <a:rPr lang="en-US" sz="1800" i="1" dirty="0" err="1">
                <a:solidFill>
                  <a:schemeClr val="tx1"/>
                </a:solidFill>
              </a:rPr>
              <a:t>dataSourceExpression</a:t>
            </a:r>
            <a:r>
              <a:rPr lang="en-US" sz="1800" dirty="0">
                <a:solidFill>
                  <a:schemeClr val="tx1"/>
                </a:solidFill>
              </a:rPr>
              <a:t>) cannot be present at the same time in a &lt;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&gt; element declaration. This is because we cannot supply both a data source and a connection to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We must decide on one of them and stick to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returnValue</a:t>
            </a:r>
            <a:r>
              <a:rPr lang="en-US" sz="1800" dirty="0">
                <a:solidFill>
                  <a:schemeClr val="tx1"/>
                </a:solidFill>
              </a:rPr>
              <a:t>&gt; − This is used to assign the value of one of the </a:t>
            </a:r>
            <a:r>
              <a:rPr lang="en-US" sz="1800" dirty="0" err="1">
                <a:solidFill>
                  <a:schemeClr val="tx1"/>
                </a:solidFill>
              </a:rPr>
              <a:t>subreport's</a:t>
            </a:r>
            <a:r>
              <a:rPr lang="en-US" sz="1800" dirty="0">
                <a:solidFill>
                  <a:schemeClr val="tx1"/>
                </a:solidFill>
              </a:rPr>
              <a:t> variables to one of the master report's variables. This sub element has attributes as follows −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subreportVariable</a:t>
            </a:r>
            <a:r>
              <a:rPr lang="en-US" sz="1800" dirty="0">
                <a:solidFill>
                  <a:schemeClr val="tx1"/>
                </a:solidFill>
              </a:rPr>
              <a:t> − This attribute specifies the name of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variable whose value is to be returned.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toVariable</a:t>
            </a:r>
            <a:r>
              <a:rPr lang="en-US" sz="1800" dirty="0">
                <a:solidFill>
                  <a:schemeClr val="tx1"/>
                </a:solidFill>
              </a:rPr>
              <a:t> − This attribute specifies the name of the parent report variable whose value is to be copied/incremented with the value from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calculation</a:t>
            </a:r>
            <a:r>
              <a:rPr lang="en-US" sz="1800" dirty="0">
                <a:solidFill>
                  <a:schemeClr val="tx1"/>
                </a:solidFill>
              </a:rPr>
              <a:t> − This attribute can take values : Nothing, Count, </a:t>
            </a:r>
            <a:r>
              <a:rPr lang="en-US" sz="1800" dirty="0" err="1">
                <a:solidFill>
                  <a:schemeClr val="tx1"/>
                </a:solidFill>
              </a:rPr>
              <a:t>DistinctCount</a:t>
            </a:r>
            <a:r>
              <a:rPr lang="en-US" sz="1800" dirty="0">
                <a:solidFill>
                  <a:schemeClr val="tx1"/>
                </a:solidFill>
              </a:rPr>
              <a:t>, Sum, Average, Lowest, Highest, </a:t>
            </a:r>
            <a:r>
              <a:rPr lang="en-US" sz="1800" dirty="0" err="1">
                <a:solidFill>
                  <a:schemeClr val="tx1"/>
                </a:solidFill>
              </a:rPr>
              <a:t>StandardDeviation</a:t>
            </a:r>
            <a:r>
              <a:rPr lang="en-US" sz="1800" dirty="0">
                <a:solidFill>
                  <a:schemeClr val="tx1"/>
                </a:solidFill>
              </a:rPr>
              <a:t>, Variance. Default value for attribute </a:t>
            </a:r>
            <a:r>
              <a:rPr lang="en-US" sz="1800" i="1" dirty="0">
                <a:solidFill>
                  <a:schemeClr val="tx1"/>
                </a:solidFill>
              </a:rPr>
              <a:t>calculation</a:t>
            </a:r>
            <a:r>
              <a:rPr lang="en-US" sz="1800" dirty="0">
                <a:solidFill>
                  <a:schemeClr val="tx1"/>
                </a:solidFill>
              </a:rPr>
              <a:t> is "Nothing".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incrementerFactoryClass</a:t>
            </a:r>
            <a:r>
              <a:rPr lang="en-US" sz="1800" dirty="0">
                <a:solidFill>
                  <a:schemeClr val="tx1"/>
                </a:solidFill>
              </a:rPr>
              <a:t> − This attribute specifies the factory class for creating the </a:t>
            </a:r>
            <a:r>
              <a:rPr lang="en-US" sz="1800" dirty="0" err="1">
                <a:solidFill>
                  <a:schemeClr val="tx1"/>
                </a:solidFill>
              </a:rPr>
              <a:t>incrementer</a:t>
            </a:r>
            <a:r>
              <a:rPr lang="en-US" sz="1800" dirty="0">
                <a:solidFill>
                  <a:schemeClr val="tx1"/>
                </a:solidFill>
              </a:rPr>
              <a:t>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subreportExpression</a:t>
            </a:r>
            <a:r>
              <a:rPr lang="en-US" sz="1800" dirty="0">
                <a:solidFill>
                  <a:schemeClr val="tx1"/>
                </a:solidFill>
              </a:rPr>
              <a:t>&gt; − This indicates where to find the compiled report template for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. This element has a </a:t>
            </a:r>
            <a:r>
              <a:rPr lang="en-US" sz="1800" b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 attribute. The </a:t>
            </a:r>
            <a:r>
              <a:rPr lang="en-US" sz="1800" i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 attribute can take any of these </a:t>
            </a:r>
            <a:r>
              <a:rPr lang="en-US" sz="1800" dirty="0" err="1">
                <a:solidFill>
                  <a:schemeClr val="tx1"/>
                </a:solidFill>
              </a:rPr>
              <a:t>values:java.lang.String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java.io.File</a:t>
            </a:r>
            <a:r>
              <a:rPr lang="en-US" sz="1800" dirty="0">
                <a:solidFill>
                  <a:schemeClr val="tx1"/>
                </a:solidFill>
              </a:rPr>
              <a:t>, java.net.URL, </a:t>
            </a:r>
            <a:r>
              <a:rPr lang="en-US" sz="1800" dirty="0" err="1">
                <a:solidFill>
                  <a:schemeClr val="tx1"/>
                </a:solidFill>
              </a:rPr>
              <a:t>java.io.InputStream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net.sf.jasperreports.engine.JasperReport</a:t>
            </a:r>
            <a:r>
              <a:rPr lang="en-US" sz="1800" dirty="0">
                <a:solidFill>
                  <a:schemeClr val="tx1"/>
                </a:solidFill>
              </a:rPr>
              <a:t>. Default value is </a:t>
            </a:r>
            <a:r>
              <a:rPr lang="en-US" sz="1800" i="1" dirty="0" err="1">
                <a:solidFill>
                  <a:schemeClr val="tx1"/>
                </a:solidFill>
              </a:rPr>
              <a:t>java.lang.String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isUsingCache</a:t>
            </a:r>
            <a:r>
              <a:rPr lang="en-US" sz="1800" dirty="0">
                <a:solidFill>
                  <a:schemeClr val="tx1"/>
                </a:solidFill>
              </a:rPr>
              <a:t> − This is an attribute of the &lt;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&gt; element. This is a Boolean, when set to </a:t>
            </a:r>
            <a:r>
              <a:rPr lang="en-US" sz="1800" i="1" dirty="0">
                <a:solidFill>
                  <a:schemeClr val="tx1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, the reporting engine will try to recognize previously loaded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template objects, using their specified source. This caching functionality is available only for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elements that have expressions returning </a:t>
            </a:r>
            <a:r>
              <a:rPr lang="en-US" sz="1800" dirty="0" err="1">
                <a:solidFill>
                  <a:schemeClr val="tx1"/>
                </a:solidFill>
              </a:rPr>
              <a:t>java.lang.String</a:t>
            </a:r>
            <a:r>
              <a:rPr lang="en-US" sz="1800" dirty="0">
                <a:solidFill>
                  <a:schemeClr val="tx1"/>
                </a:solidFill>
              </a:rPr>
              <a:t> objects as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template source, representing file names, URLs, or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 resources.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9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</a:t>
            </a:r>
            <a:r>
              <a:rPr lang="en-US" altLang="zh-TW" sz="4800" b="1" dirty="0" err="1">
                <a:solidFill>
                  <a:srgbClr val="FFFF00"/>
                </a:solidFill>
              </a:rPr>
              <a:t>address_report_template.jrxml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</a:t>
            </a:r>
            <a:r>
              <a:rPr lang="en-US" altLang="zh-TW" b="1" dirty="0" err="1">
                <a:solidFill>
                  <a:srgbClr val="FFFF00"/>
                </a:solidFill>
              </a:rPr>
              <a:t>address_report_template.jrxml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dirty="0" err="1">
                <a:solidFill>
                  <a:schemeClr val="tx1"/>
                </a:solidFill>
              </a:rPr>
              <a:t>subreports</a:t>
            </a:r>
            <a:r>
              <a:rPr lang="en-US" sz="1800" dirty="0">
                <a:solidFill>
                  <a:schemeClr val="tx1"/>
                </a:solidFill>
              </a:rPr>
              <a:t> using </a:t>
            </a:r>
            <a:r>
              <a:rPr lang="en-US" sz="1800" dirty="0" err="1">
                <a:solidFill>
                  <a:schemeClr val="tx1"/>
                </a:solidFill>
              </a:rPr>
              <a:t>JRDataSource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write two new report templates, one being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and the other Master report.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contents of the </a:t>
            </a:r>
            <a:r>
              <a:rPr lang="en-US" sz="1800" dirty="0" err="1">
                <a:solidFill>
                  <a:schemeClr val="tx1"/>
                </a:solidFill>
              </a:rPr>
              <a:t>subreport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address_report_template.jrxml</a:t>
            </a:r>
            <a:r>
              <a:rPr lang="en-US" sz="1800" dirty="0">
                <a:solidFill>
                  <a:schemeClr val="tx1"/>
                </a:solidFill>
              </a:rPr>
              <a:t>) template is as given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9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1248</Words>
  <Application>Microsoft Office PowerPoint</Application>
  <PresentationFormat>On-screen Show (4:3)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佈景主題</vt:lpstr>
      <vt:lpstr>21 Subreport</vt:lpstr>
      <vt:lpstr>21 Subreport</vt:lpstr>
      <vt:lpstr>21 Subreport</vt:lpstr>
      <vt:lpstr>21 Subreport</vt:lpstr>
      <vt:lpstr>21 Subreport</vt:lpstr>
      <vt:lpstr>21 Subreport</vt:lpstr>
      <vt:lpstr>21 Subreport</vt:lpstr>
      <vt:lpstr>21.1 address_report_template.jrxml</vt:lpstr>
      <vt:lpstr>21.1 address_report_template.jrxml</vt:lpstr>
      <vt:lpstr>21.1 address_report_template.jrxml</vt:lpstr>
      <vt:lpstr>21.2 POJO SubReportBean.java</vt:lpstr>
      <vt:lpstr>21.2 POJO SubReportBean.java</vt:lpstr>
      <vt:lpstr>21.3 DataBean.java</vt:lpstr>
      <vt:lpstr>21.3 DataBean.java</vt:lpstr>
      <vt:lpstr>21.3 DataBean.java</vt:lpstr>
      <vt:lpstr>21.4 DataBeanList.java</vt:lpstr>
      <vt:lpstr>21.4 DataBeanList.java</vt:lpstr>
      <vt:lpstr>21.4 DataBeanList.java</vt:lpstr>
      <vt:lpstr>21.5 jasper_report_template.jrxml</vt:lpstr>
      <vt:lpstr>21.5 jasper_report_template.jrxml</vt:lpstr>
      <vt:lpstr>21.5 jasper_report_template.jrxml</vt:lpstr>
      <vt:lpstr>21.5 jasper_report_template.jrxml</vt:lpstr>
      <vt:lpstr>21.6 CreateReport.java</vt:lpstr>
      <vt:lpstr>21.6 CreateReport.java</vt:lpstr>
      <vt:lpstr>21.7 buildSubreport.xml</vt:lpstr>
      <vt:lpstr>21.7 buildSubreport.xml</vt:lpstr>
      <vt:lpstr>21.8 exe_Subreport.bat</vt:lpstr>
      <vt:lpstr>21.8 exe_Subreport.bat</vt:lpstr>
      <vt:lpstr>21.9 Run exe_Subreport.bat</vt:lpstr>
      <vt:lpstr>21.9 Run exe_Subreport.bat</vt:lpstr>
      <vt:lpstr>21.9 Run exe_Subreport.bat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1860</cp:revision>
  <dcterms:created xsi:type="dcterms:W3CDTF">2018-09-28T16:40:41Z</dcterms:created>
  <dcterms:modified xsi:type="dcterms:W3CDTF">2018-12-27T22:38:15Z</dcterms:modified>
</cp:coreProperties>
</file>