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3" r:id="rId3"/>
    <p:sldId id="290"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6" r:id="rId26"/>
    <p:sldId id="355" r:id="rId27"/>
    <p:sldId id="357" r:id="rId28"/>
    <p:sldId id="358" r:id="rId29"/>
    <p:sldId id="359" r:id="rId30"/>
    <p:sldId id="360" r:id="rId31"/>
    <p:sldId id="361" r:id="rId32"/>
    <p:sldId id="321" r:id="rId33"/>
    <p:sldId id="332"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7" r:id="rId49"/>
    <p:sldId id="376" r:id="rId50"/>
    <p:sldId id="259" r:id="rId5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86" d="100"/>
          <a:sy n="86" d="100"/>
        </p:scale>
        <p:origin x="11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jasper_reports/jasper_environment_setup.htm"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 Chart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392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Chart Datasets</a:t>
            </a:r>
          </a:p>
          <a:p>
            <a:pPr marL="342900" indent="-342900" algn="l">
              <a:buClr>
                <a:srgbClr val="0070C0"/>
              </a:buClr>
              <a:buSzPct val="80000"/>
              <a:buFont typeface="Wingdings" pitchFamily="2" charset="2"/>
              <a:buChar char="u"/>
            </a:pPr>
            <a:r>
              <a:rPr lang="en-US" sz="1800" dirty="0">
                <a:solidFill>
                  <a:schemeClr val="tx1"/>
                </a:solidFill>
              </a:rPr>
              <a:t>One of the common properties across all chart types is &lt;</a:t>
            </a:r>
            <a:r>
              <a:rPr lang="en-US" sz="1800" b="1" dirty="0">
                <a:solidFill>
                  <a:schemeClr val="tx1"/>
                </a:solidFill>
              </a:rPr>
              <a:t>dataset</a:t>
            </a:r>
            <a:r>
              <a:rPr lang="en-US" sz="1800" dirty="0">
                <a:solidFill>
                  <a:schemeClr val="tx1"/>
                </a:solidFill>
              </a:rPr>
              <a:t>&gt; element. </a:t>
            </a:r>
          </a:p>
          <a:p>
            <a:pPr marL="342900" indent="-342900" algn="l">
              <a:buClr>
                <a:srgbClr val="0070C0"/>
              </a:buClr>
              <a:buSzPct val="80000"/>
              <a:buFont typeface="Wingdings" pitchFamily="2" charset="2"/>
              <a:buChar char="u"/>
            </a:pPr>
            <a:r>
              <a:rPr lang="en-US" sz="1800" dirty="0">
                <a:solidFill>
                  <a:schemeClr val="tx1"/>
                </a:solidFill>
              </a:rPr>
              <a:t>Chart datasets help mapping report data and retrieving chart data at runtime. </a:t>
            </a:r>
          </a:p>
          <a:p>
            <a:pPr marL="342900" indent="-342900" algn="l">
              <a:buClr>
                <a:srgbClr val="0070C0"/>
              </a:buClr>
              <a:buSzPct val="80000"/>
              <a:buFont typeface="Wingdings" pitchFamily="2" charset="2"/>
              <a:buChar char="u"/>
            </a:pPr>
            <a:r>
              <a:rPr lang="en-US" sz="1800" dirty="0">
                <a:solidFill>
                  <a:schemeClr val="tx1"/>
                </a:solidFill>
              </a:rPr>
              <a:t>Each chart type contains different sub-elements to define chart's expressions. </a:t>
            </a:r>
          </a:p>
          <a:p>
            <a:pPr marL="342900" indent="-342900" algn="l">
              <a:buClr>
                <a:srgbClr val="0070C0"/>
              </a:buClr>
              <a:buSzPct val="80000"/>
              <a:buFont typeface="Wingdings" pitchFamily="2" charset="2"/>
              <a:buChar char="u"/>
            </a:pPr>
            <a:r>
              <a:rPr lang="en-US" sz="1800" dirty="0">
                <a:solidFill>
                  <a:schemeClr val="tx1"/>
                </a:solidFill>
              </a:rPr>
              <a:t>These expressions define the data used to generate the chart. </a:t>
            </a:r>
          </a:p>
          <a:p>
            <a:pPr marL="342900" indent="-342900" algn="l">
              <a:buClr>
                <a:srgbClr val="0070C0"/>
              </a:buClr>
              <a:buSzPct val="80000"/>
              <a:buFont typeface="Wingdings" pitchFamily="2" charset="2"/>
              <a:buChar char="u"/>
            </a:pPr>
            <a:r>
              <a:rPr lang="en-US" sz="1800" dirty="0">
                <a:solidFill>
                  <a:schemeClr val="tx1"/>
                </a:solidFill>
              </a:rPr>
              <a:t>All of these sub-elements contain a &lt;dataset&gt; element that defines when the chart's expressions are evaluated and reset.</a:t>
            </a:r>
          </a:p>
          <a:p>
            <a:pPr marL="342900" indent="-342900" algn="l">
              <a:buClr>
                <a:srgbClr val="0070C0"/>
              </a:buClr>
              <a:buSzPct val="80000"/>
              <a:buFont typeface="Wingdings" pitchFamily="2" charset="2"/>
              <a:buChar char="u"/>
            </a:pPr>
            <a:r>
              <a:rPr lang="en-US" sz="1800" dirty="0">
                <a:solidFill>
                  <a:schemeClr val="tx1"/>
                </a:solidFill>
              </a:rPr>
              <a:t>Several types of chart datasets are available in JasperReports because each type of chart works with certain datasets: Pie, Category, XY, Time Series, Time Period, XYZ, and High-Low. </a:t>
            </a:r>
          </a:p>
          <a:p>
            <a:pPr marL="342900" indent="-342900" algn="l">
              <a:buClr>
                <a:srgbClr val="0070C0"/>
              </a:buClr>
              <a:buSzPct val="80000"/>
              <a:buFont typeface="Wingdings" pitchFamily="2" charset="2"/>
              <a:buChar char="u"/>
            </a:pPr>
            <a:r>
              <a:rPr lang="en-US" sz="1800" dirty="0">
                <a:solidFill>
                  <a:schemeClr val="tx1"/>
                </a:solidFill>
              </a:rPr>
              <a:t>Each of these dataset types implements </a:t>
            </a:r>
            <a:r>
              <a:rPr lang="en-US" sz="1800" i="1" dirty="0" err="1">
                <a:solidFill>
                  <a:schemeClr val="tx1"/>
                </a:solidFill>
              </a:rPr>
              <a:t>net.sf.jasperreports.engine.JRChartDataset</a:t>
            </a:r>
            <a:r>
              <a:rPr lang="en-US" sz="1800" i="1" dirty="0">
                <a:solidFill>
                  <a:schemeClr val="tx1"/>
                </a:solidFill>
              </a:rPr>
              <a:t> </a:t>
            </a:r>
            <a:r>
              <a:rPr lang="en-US" sz="1800" dirty="0">
                <a:solidFill>
                  <a:schemeClr val="tx1"/>
                </a:solidFill>
              </a:rPr>
              <a:t>interface that define chart datasets. </a:t>
            </a:r>
          </a:p>
          <a:p>
            <a:pPr marL="342900" indent="-342900" algn="l">
              <a:buClr>
                <a:srgbClr val="0070C0"/>
              </a:buClr>
              <a:buSzPct val="80000"/>
              <a:buFont typeface="Wingdings" pitchFamily="2" charset="2"/>
              <a:buChar char="u"/>
            </a:pPr>
            <a:r>
              <a:rPr lang="en-US" sz="1800" dirty="0">
                <a:solidFill>
                  <a:schemeClr val="tx1"/>
                </a:solidFill>
              </a:rPr>
              <a:t>All chart datasets initialize and increment in the same way; however, they differ only in the type of data or data series they map.</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23028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Properties (1)</a:t>
            </a:r>
          </a:p>
          <a:p>
            <a:pPr marL="342900" indent="-342900" algn="l">
              <a:buClr>
                <a:srgbClr val="0070C0"/>
              </a:buClr>
              <a:buSzPct val="80000"/>
              <a:buFont typeface="Wingdings" pitchFamily="2" charset="2"/>
              <a:buChar char="u"/>
            </a:pPr>
            <a:r>
              <a:rPr lang="en-US" sz="1800" dirty="0">
                <a:solidFill>
                  <a:schemeClr val="tx1"/>
                </a:solidFill>
              </a:rPr>
              <a:t>Table given below summarizes the attributes of the element &lt;dataset&gt;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graphicFrame>
        <p:nvGraphicFramePr>
          <p:cNvPr id="7" name="Table 6">
            <a:extLst>
              <a:ext uri="{FF2B5EF4-FFF2-40B4-BE49-F238E27FC236}">
                <a16:creationId xmlns:a16="http://schemas.microsoft.com/office/drawing/2014/main" id="{1A5F652E-B3F0-49E7-84A1-911DE4938F76}"/>
              </a:ext>
            </a:extLst>
          </p:cNvPr>
          <p:cNvGraphicFramePr>
            <a:graphicFrameLocks noGrp="1"/>
          </p:cNvGraphicFramePr>
          <p:nvPr>
            <p:extLst>
              <p:ext uri="{D42A27DB-BD31-4B8C-83A1-F6EECF244321}">
                <p14:modId xmlns:p14="http://schemas.microsoft.com/office/powerpoint/2010/main" val="301817777"/>
              </p:ext>
            </p:extLst>
          </p:nvPr>
        </p:nvGraphicFramePr>
        <p:xfrm>
          <a:off x="527100" y="2113505"/>
          <a:ext cx="8064896" cy="2651760"/>
        </p:xfrm>
        <a:graphic>
          <a:graphicData uri="http://schemas.openxmlformats.org/drawingml/2006/table">
            <a:tbl>
              <a:tblPr firstRow="1" bandRow="1">
                <a:tableStyleId>{5C22544A-7EE6-4342-B048-85BDC9FD1C3A}</a:tableStyleId>
              </a:tblPr>
              <a:tblGrid>
                <a:gridCol w="1739075">
                  <a:extLst>
                    <a:ext uri="{9D8B030D-6E8A-4147-A177-3AD203B41FA5}">
                      <a16:colId xmlns:a16="http://schemas.microsoft.com/office/drawing/2014/main" val="356855518"/>
                    </a:ext>
                  </a:extLst>
                </a:gridCol>
                <a:gridCol w="3385945">
                  <a:extLst>
                    <a:ext uri="{9D8B030D-6E8A-4147-A177-3AD203B41FA5}">
                      <a16:colId xmlns:a16="http://schemas.microsoft.com/office/drawing/2014/main" val="3536492848"/>
                    </a:ext>
                  </a:extLst>
                </a:gridCol>
                <a:gridCol w="2939876">
                  <a:extLst>
                    <a:ext uri="{9D8B030D-6E8A-4147-A177-3AD203B41FA5}">
                      <a16:colId xmlns:a16="http://schemas.microsoft.com/office/drawing/2014/main" val="4049982075"/>
                    </a:ext>
                  </a:extLst>
                </a:gridCol>
              </a:tblGrid>
              <a:tr h="370840">
                <a:tc>
                  <a:txBody>
                    <a:bodyPr/>
                    <a:lstStyle/>
                    <a:p>
                      <a:pPr algn="l" fontAlgn="t"/>
                      <a:r>
                        <a:rPr lang="en-US" dirty="0">
                          <a:effectLst/>
                        </a:rPr>
                        <a:t>Attribute</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Values</a:t>
                      </a:r>
                    </a:p>
                  </a:txBody>
                  <a:tcPr marL="76200" marR="76200" marT="76200" marB="76200"/>
                </a:tc>
                <a:extLst>
                  <a:ext uri="{0D108BD9-81ED-4DB2-BD59-A6C34878D82A}">
                    <a16:rowId xmlns:a16="http://schemas.microsoft.com/office/drawing/2014/main" val="202190501"/>
                  </a:ext>
                </a:extLst>
              </a:tr>
              <a:tr h="370840">
                <a:tc>
                  <a:txBody>
                    <a:bodyPr/>
                    <a:lstStyle/>
                    <a:p>
                      <a:pPr fontAlgn="t"/>
                      <a:r>
                        <a:rPr lang="en-US">
                          <a:effectLst/>
                        </a:rPr>
                        <a:t>resetType</a:t>
                      </a:r>
                    </a:p>
                  </a:txBody>
                  <a:tcPr marL="76200" marR="76200" marT="76200" marB="76200"/>
                </a:tc>
                <a:tc>
                  <a:txBody>
                    <a:bodyPr/>
                    <a:lstStyle/>
                    <a:p>
                      <a:pPr fontAlgn="t"/>
                      <a:r>
                        <a:rPr lang="en-US">
                          <a:effectLst/>
                        </a:rPr>
                        <a:t>This attribute determines when the value of the chart expression is to be reset.</a:t>
                      </a:r>
                    </a:p>
                  </a:txBody>
                  <a:tcPr marL="76200" marR="76200" marT="76200" marB="76200"/>
                </a:tc>
                <a:tc>
                  <a:txBody>
                    <a:bodyPr/>
                    <a:lstStyle/>
                    <a:p>
                      <a:pPr fontAlgn="t"/>
                      <a:r>
                        <a:rPr lang="en-US">
                          <a:effectLst/>
                        </a:rPr>
                        <a:t>None, Report, Page, Column, Group. Default value is </a:t>
                      </a:r>
                      <a:r>
                        <a:rPr lang="en-US" b="1">
                          <a:effectLst/>
                        </a:rPr>
                        <a:t>Report</a:t>
                      </a:r>
                      <a:r>
                        <a:rPr lang="en-US">
                          <a:effectLst/>
                        </a:rPr>
                        <a:t>.</a:t>
                      </a:r>
                    </a:p>
                  </a:txBody>
                  <a:tcPr marL="76200" marR="76200" marT="76200" marB="76200"/>
                </a:tc>
                <a:extLst>
                  <a:ext uri="{0D108BD9-81ED-4DB2-BD59-A6C34878D82A}">
                    <a16:rowId xmlns:a16="http://schemas.microsoft.com/office/drawing/2014/main" val="44493419"/>
                  </a:ext>
                </a:extLst>
              </a:tr>
              <a:tr h="370840">
                <a:tc>
                  <a:txBody>
                    <a:bodyPr/>
                    <a:lstStyle/>
                    <a:p>
                      <a:pPr fontAlgn="t"/>
                      <a:r>
                        <a:rPr lang="en-US">
                          <a:effectLst/>
                        </a:rPr>
                        <a:t>resetGroup</a:t>
                      </a:r>
                    </a:p>
                  </a:txBody>
                  <a:tcPr marL="76200" marR="76200" marT="76200" marB="76200"/>
                </a:tc>
                <a:tc>
                  <a:txBody>
                    <a:bodyPr/>
                    <a:lstStyle/>
                    <a:p>
                      <a:pPr fontAlgn="t"/>
                      <a:r>
                        <a:rPr lang="en-US">
                          <a:effectLst/>
                        </a:rPr>
                        <a:t>This attribute determines the name of the group at which the chart expression value is reset.</a:t>
                      </a:r>
                    </a:p>
                  </a:txBody>
                  <a:tcPr marL="76200" marR="76200" marT="76200" marB="76200"/>
                </a:tc>
                <a:tc>
                  <a:txBody>
                    <a:bodyPr/>
                    <a:lstStyle/>
                    <a:p>
                      <a:pPr fontAlgn="t"/>
                      <a:r>
                        <a:rPr lang="en-US" dirty="0">
                          <a:effectLst/>
                        </a:rPr>
                        <a:t>The value for this attribute must match the name of any group declared in the JRXML report template.</a:t>
                      </a:r>
                    </a:p>
                  </a:txBody>
                  <a:tcPr marL="76200" marR="76200" marT="76200" marB="76200"/>
                </a:tc>
                <a:extLst>
                  <a:ext uri="{0D108BD9-81ED-4DB2-BD59-A6C34878D82A}">
                    <a16:rowId xmlns:a16="http://schemas.microsoft.com/office/drawing/2014/main" val="2182084947"/>
                  </a:ext>
                </a:extLst>
              </a:tr>
            </a:tbl>
          </a:graphicData>
        </a:graphic>
      </p:graphicFrame>
    </p:spTree>
    <p:extLst>
      <p:ext uri="{BB962C8B-B14F-4D97-AF65-F5344CB8AC3E}">
        <p14:creationId xmlns:p14="http://schemas.microsoft.com/office/powerpoint/2010/main" val="271864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Properties (2)</a:t>
            </a:r>
          </a:p>
          <a:p>
            <a:pPr marL="342900" indent="-342900" algn="l">
              <a:buClr>
                <a:srgbClr val="0070C0"/>
              </a:buClr>
              <a:buSzPct val="80000"/>
              <a:buFont typeface="Wingdings" pitchFamily="2" charset="2"/>
              <a:buChar char="u"/>
            </a:pPr>
            <a:r>
              <a:rPr lang="en-US" sz="1800" dirty="0">
                <a:solidFill>
                  <a:schemeClr val="tx1"/>
                </a:solidFill>
              </a:rPr>
              <a:t>Table given below summarizes the attributes of the element &lt;dataset&gt;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graphicFrame>
        <p:nvGraphicFramePr>
          <p:cNvPr id="7" name="Table 6">
            <a:extLst>
              <a:ext uri="{FF2B5EF4-FFF2-40B4-BE49-F238E27FC236}">
                <a16:creationId xmlns:a16="http://schemas.microsoft.com/office/drawing/2014/main" id="{1A5F652E-B3F0-49E7-84A1-911DE4938F76}"/>
              </a:ext>
            </a:extLst>
          </p:cNvPr>
          <p:cNvGraphicFramePr>
            <a:graphicFrameLocks noGrp="1"/>
          </p:cNvGraphicFramePr>
          <p:nvPr>
            <p:extLst>
              <p:ext uri="{D42A27DB-BD31-4B8C-83A1-F6EECF244321}">
                <p14:modId xmlns:p14="http://schemas.microsoft.com/office/powerpoint/2010/main" val="1005144407"/>
              </p:ext>
            </p:extLst>
          </p:nvPr>
        </p:nvGraphicFramePr>
        <p:xfrm>
          <a:off x="527100" y="2113505"/>
          <a:ext cx="8064896" cy="2651760"/>
        </p:xfrm>
        <a:graphic>
          <a:graphicData uri="http://schemas.openxmlformats.org/drawingml/2006/table">
            <a:tbl>
              <a:tblPr firstRow="1" bandRow="1">
                <a:tableStyleId>{5C22544A-7EE6-4342-B048-85BDC9FD1C3A}</a:tableStyleId>
              </a:tblPr>
              <a:tblGrid>
                <a:gridCol w="1739075">
                  <a:extLst>
                    <a:ext uri="{9D8B030D-6E8A-4147-A177-3AD203B41FA5}">
                      <a16:colId xmlns:a16="http://schemas.microsoft.com/office/drawing/2014/main" val="356855518"/>
                    </a:ext>
                  </a:extLst>
                </a:gridCol>
                <a:gridCol w="3097913">
                  <a:extLst>
                    <a:ext uri="{9D8B030D-6E8A-4147-A177-3AD203B41FA5}">
                      <a16:colId xmlns:a16="http://schemas.microsoft.com/office/drawing/2014/main" val="3536492848"/>
                    </a:ext>
                  </a:extLst>
                </a:gridCol>
                <a:gridCol w="3227908">
                  <a:extLst>
                    <a:ext uri="{9D8B030D-6E8A-4147-A177-3AD203B41FA5}">
                      <a16:colId xmlns:a16="http://schemas.microsoft.com/office/drawing/2014/main" val="4049982075"/>
                    </a:ext>
                  </a:extLst>
                </a:gridCol>
              </a:tblGrid>
              <a:tr h="370840">
                <a:tc>
                  <a:txBody>
                    <a:bodyPr/>
                    <a:lstStyle/>
                    <a:p>
                      <a:pPr algn="l" fontAlgn="t"/>
                      <a:r>
                        <a:rPr lang="en-US" dirty="0">
                          <a:effectLst/>
                        </a:rPr>
                        <a:t>Attribute</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Values</a:t>
                      </a:r>
                    </a:p>
                  </a:txBody>
                  <a:tcPr marL="76200" marR="76200" marT="76200" marB="76200"/>
                </a:tc>
                <a:extLst>
                  <a:ext uri="{0D108BD9-81ED-4DB2-BD59-A6C34878D82A}">
                    <a16:rowId xmlns:a16="http://schemas.microsoft.com/office/drawing/2014/main" val="202190501"/>
                  </a:ext>
                </a:extLst>
              </a:tr>
              <a:tr h="370840">
                <a:tc>
                  <a:txBody>
                    <a:bodyPr/>
                    <a:lstStyle/>
                    <a:p>
                      <a:pPr fontAlgn="t"/>
                      <a:r>
                        <a:rPr lang="en-US" dirty="0" err="1">
                          <a:effectLst/>
                        </a:rPr>
                        <a:t>incrementType</a:t>
                      </a:r>
                      <a:endParaRPr lang="en-US" dirty="0">
                        <a:effectLst/>
                      </a:endParaRPr>
                    </a:p>
                  </a:txBody>
                  <a:tcPr marL="76200" marR="76200" marT="76200" marB="76200"/>
                </a:tc>
                <a:tc>
                  <a:txBody>
                    <a:bodyPr/>
                    <a:lstStyle/>
                    <a:p>
                      <a:pPr fontAlgn="t"/>
                      <a:r>
                        <a:rPr lang="en-US" dirty="0">
                          <a:effectLst/>
                        </a:rPr>
                        <a:t>This attribute determines when to recalculate the value of the chart expression.</a:t>
                      </a:r>
                    </a:p>
                  </a:txBody>
                  <a:tcPr marL="76200" marR="76200" marT="76200" marB="76200"/>
                </a:tc>
                <a:tc>
                  <a:txBody>
                    <a:bodyPr/>
                    <a:lstStyle/>
                    <a:p>
                      <a:pPr fontAlgn="t"/>
                      <a:r>
                        <a:rPr lang="en-US" dirty="0">
                          <a:effectLst/>
                        </a:rPr>
                        <a:t>None, Report, Page, Column, Group. Default value is </a:t>
                      </a:r>
                      <a:r>
                        <a:rPr lang="en-US" b="1" dirty="0">
                          <a:effectLst/>
                        </a:rPr>
                        <a:t>"None"</a:t>
                      </a:r>
                      <a:r>
                        <a:rPr lang="en-US" dirty="0">
                          <a:effectLst/>
                        </a:rPr>
                        <a:t>.</a:t>
                      </a:r>
                    </a:p>
                  </a:txBody>
                  <a:tcPr marL="76200" marR="76200" marT="76200" marB="76200"/>
                </a:tc>
                <a:extLst>
                  <a:ext uri="{0D108BD9-81ED-4DB2-BD59-A6C34878D82A}">
                    <a16:rowId xmlns:a16="http://schemas.microsoft.com/office/drawing/2014/main" val="2352931625"/>
                  </a:ext>
                </a:extLst>
              </a:tr>
              <a:tr h="370840">
                <a:tc>
                  <a:txBody>
                    <a:bodyPr/>
                    <a:lstStyle/>
                    <a:p>
                      <a:pPr fontAlgn="t"/>
                      <a:r>
                        <a:rPr lang="en-US">
                          <a:effectLst/>
                        </a:rPr>
                        <a:t>incrementGroup</a:t>
                      </a:r>
                    </a:p>
                  </a:txBody>
                  <a:tcPr marL="76200" marR="76200" marT="76200" marB="76200"/>
                </a:tc>
                <a:tc>
                  <a:txBody>
                    <a:bodyPr/>
                    <a:lstStyle/>
                    <a:p>
                      <a:pPr fontAlgn="t"/>
                      <a:r>
                        <a:rPr lang="en-US">
                          <a:effectLst/>
                        </a:rPr>
                        <a:t>This attribute determines the name of the group at which the chart expression is recalculated.</a:t>
                      </a:r>
                    </a:p>
                  </a:txBody>
                  <a:tcPr marL="76200" marR="76200" marT="76200" marB="76200"/>
                </a:tc>
                <a:tc>
                  <a:txBody>
                    <a:bodyPr/>
                    <a:lstStyle/>
                    <a:p>
                      <a:pPr fontAlgn="t"/>
                      <a:r>
                        <a:rPr lang="en-US" dirty="0">
                          <a:effectLst/>
                        </a:rPr>
                        <a:t>The value for this attribute must match the name of a group declared in the JRXML report template.</a:t>
                      </a:r>
                    </a:p>
                  </a:txBody>
                  <a:tcPr marL="76200" marR="76200" marT="76200" marB="76200"/>
                </a:tc>
                <a:extLst>
                  <a:ext uri="{0D108BD9-81ED-4DB2-BD59-A6C34878D82A}">
                    <a16:rowId xmlns:a16="http://schemas.microsoft.com/office/drawing/2014/main" val="2196988257"/>
                  </a:ext>
                </a:extLst>
              </a:tr>
            </a:tbl>
          </a:graphicData>
        </a:graphic>
      </p:graphicFrame>
    </p:spTree>
    <p:extLst>
      <p:ext uri="{BB962C8B-B14F-4D97-AF65-F5344CB8AC3E}">
        <p14:creationId xmlns:p14="http://schemas.microsoft.com/office/powerpoint/2010/main" val="51800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Properties (3)</a:t>
            </a:r>
          </a:p>
          <a:p>
            <a:pPr marL="342900" indent="-342900" algn="l">
              <a:buClr>
                <a:srgbClr val="0070C0"/>
              </a:buClr>
              <a:buSzPct val="80000"/>
              <a:buFont typeface="Wingdings" pitchFamily="2" charset="2"/>
              <a:buChar char="u"/>
            </a:pPr>
            <a:r>
              <a:rPr lang="en-US" sz="1800" dirty="0">
                <a:solidFill>
                  <a:schemeClr val="tx1"/>
                </a:solidFill>
              </a:rPr>
              <a:t>The following table summarizes the sub-elements of the element &lt;dataset&gt;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graphicFrame>
        <p:nvGraphicFramePr>
          <p:cNvPr id="7" name="Table 6">
            <a:extLst>
              <a:ext uri="{FF2B5EF4-FFF2-40B4-BE49-F238E27FC236}">
                <a16:creationId xmlns:a16="http://schemas.microsoft.com/office/drawing/2014/main" id="{1A5F652E-B3F0-49E7-84A1-911DE4938F76}"/>
              </a:ext>
            </a:extLst>
          </p:cNvPr>
          <p:cNvGraphicFramePr>
            <a:graphicFrameLocks noGrp="1"/>
          </p:cNvGraphicFramePr>
          <p:nvPr>
            <p:extLst>
              <p:ext uri="{D42A27DB-BD31-4B8C-83A1-F6EECF244321}">
                <p14:modId xmlns:p14="http://schemas.microsoft.com/office/powerpoint/2010/main" val="1813590123"/>
              </p:ext>
            </p:extLst>
          </p:nvPr>
        </p:nvGraphicFramePr>
        <p:xfrm>
          <a:off x="457200" y="2296795"/>
          <a:ext cx="8363272" cy="2103120"/>
        </p:xfrm>
        <a:graphic>
          <a:graphicData uri="http://schemas.openxmlformats.org/drawingml/2006/table">
            <a:tbl>
              <a:tblPr firstRow="1" bandRow="1">
                <a:tableStyleId>{5C22544A-7EE6-4342-B048-85BDC9FD1C3A}</a:tableStyleId>
              </a:tblPr>
              <a:tblGrid>
                <a:gridCol w="2936748">
                  <a:extLst>
                    <a:ext uri="{9D8B030D-6E8A-4147-A177-3AD203B41FA5}">
                      <a16:colId xmlns:a16="http://schemas.microsoft.com/office/drawing/2014/main" val="356855518"/>
                    </a:ext>
                  </a:extLst>
                </a:gridCol>
                <a:gridCol w="5426524">
                  <a:extLst>
                    <a:ext uri="{9D8B030D-6E8A-4147-A177-3AD203B41FA5}">
                      <a16:colId xmlns:a16="http://schemas.microsoft.com/office/drawing/2014/main" val="3536492848"/>
                    </a:ext>
                  </a:extLst>
                </a:gridCol>
              </a:tblGrid>
              <a:tr h="370840">
                <a:tc>
                  <a:txBody>
                    <a:bodyPr/>
                    <a:lstStyle/>
                    <a:p>
                      <a:pPr algn="l" fontAlgn="t"/>
                      <a:r>
                        <a:rPr lang="en-US" dirty="0">
                          <a:effectLst/>
                        </a:rPr>
                        <a:t>Sub element</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202190501"/>
                  </a:ext>
                </a:extLst>
              </a:tr>
              <a:tr h="370840">
                <a:tc>
                  <a:txBody>
                    <a:bodyPr/>
                    <a:lstStyle/>
                    <a:p>
                      <a:pPr fontAlgn="t"/>
                      <a:r>
                        <a:rPr lang="en-US">
                          <a:effectLst/>
                        </a:rPr>
                        <a:t>&lt;incrementWhenExpression&gt;</a:t>
                      </a:r>
                    </a:p>
                  </a:txBody>
                  <a:tcPr marL="76200" marR="76200" marT="76200" marB="76200"/>
                </a:tc>
                <a:tc>
                  <a:txBody>
                    <a:bodyPr/>
                    <a:lstStyle/>
                    <a:p>
                      <a:pPr fontAlgn="t"/>
                      <a:r>
                        <a:rPr lang="en-US" dirty="0">
                          <a:effectLst/>
                        </a:rPr>
                        <a:t>The way a chart dataset is incremented can be customized by filtering out unwanted data through the use of this sub element.</a:t>
                      </a:r>
                    </a:p>
                  </a:txBody>
                  <a:tcPr marL="76200" marR="76200" marT="76200" marB="76200"/>
                </a:tc>
                <a:extLst>
                  <a:ext uri="{0D108BD9-81ED-4DB2-BD59-A6C34878D82A}">
                    <a16:rowId xmlns:a16="http://schemas.microsoft.com/office/drawing/2014/main" val="2352931625"/>
                  </a:ext>
                </a:extLst>
              </a:tr>
              <a:tr h="370840">
                <a:tc>
                  <a:txBody>
                    <a:bodyPr/>
                    <a:lstStyle/>
                    <a:p>
                      <a:pPr fontAlgn="t"/>
                      <a:r>
                        <a:rPr lang="en-US">
                          <a:effectLst/>
                        </a:rPr>
                        <a:t>&lt;datasetRun&gt;</a:t>
                      </a:r>
                    </a:p>
                  </a:txBody>
                  <a:tcPr marL="76200" marR="76200" marT="76200" marB="76200"/>
                </a:tc>
                <a:tc>
                  <a:txBody>
                    <a:bodyPr/>
                    <a:lstStyle/>
                    <a:p>
                      <a:pPr fontAlgn="t"/>
                      <a:r>
                        <a:rPr lang="en-US" dirty="0">
                          <a:effectLst/>
                        </a:rPr>
                        <a:t>This contains information required to instantiate a report </a:t>
                      </a:r>
                      <a:r>
                        <a:rPr lang="en-US" dirty="0" err="1">
                          <a:effectLst/>
                        </a:rPr>
                        <a:t>subdataset</a:t>
                      </a:r>
                      <a:r>
                        <a:rPr lang="en-US" dirty="0">
                          <a:effectLst/>
                        </a:rPr>
                        <a:t>.</a:t>
                      </a:r>
                    </a:p>
                  </a:txBody>
                  <a:tcPr marL="76200" marR="76200" marT="76200" marB="76200"/>
                </a:tc>
                <a:extLst>
                  <a:ext uri="{0D108BD9-81ED-4DB2-BD59-A6C34878D82A}">
                    <a16:rowId xmlns:a16="http://schemas.microsoft.com/office/drawing/2014/main" val="2196988257"/>
                  </a:ext>
                </a:extLst>
              </a:tr>
            </a:tbl>
          </a:graphicData>
        </a:graphic>
      </p:graphicFrame>
    </p:spTree>
    <p:extLst>
      <p:ext uri="{BB962C8B-B14F-4D97-AF65-F5344CB8AC3E}">
        <p14:creationId xmlns:p14="http://schemas.microsoft.com/office/powerpoint/2010/main" val="336506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8884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Types</a:t>
            </a:r>
          </a:p>
          <a:p>
            <a:pPr marL="342900" indent="-342900" algn="l">
              <a:buClr>
                <a:srgbClr val="0070C0"/>
              </a:buClr>
              <a:buSzPct val="80000"/>
              <a:buFont typeface="Wingdings" pitchFamily="2" charset="2"/>
              <a:buChar char="u"/>
            </a:pPr>
            <a:r>
              <a:rPr lang="en-US" sz="1800" dirty="0">
                <a:solidFill>
                  <a:schemeClr val="tx1"/>
                </a:solidFill>
              </a:rPr>
              <a:t>Specific dataset types are explained below −</a:t>
            </a:r>
          </a:p>
          <a:p>
            <a:pPr marL="342900" indent="-342900" algn="l">
              <a:buClr>
                <a:srgbClr val="0070C0"/>
              </a:buClr>
              <a:buSzPct val="80000"/>
              <a:buFont typeface="Wingdings" pitchFamily="2" charset="2"/>
              <a:buChar char="u"/>
            </a:pPr>
            <a:r>
              <a:rPr lang="en-US" sz="1800" b="1" dirty="0">
                <a:solidFill>
                  <a:schemeClr val="tx1"/>
                </a:solidFill>
              </a:rPr>
              <a:t>Pie Dataset</a:t>
            </a:r>
          </a:p>
          <a:p>
            <a:pPr marL="342900" indent="-342900" algn="l">
              <a:buClr>
                <a:srgbClr val="0070C0"/>
              </a:buClr>
              <a:buSzPct val="80000"/>
              <a:buFont typeface="Wingdings" pitchFamily="2" charset="2"/>
              <a:buChar char="u"/>
            </a:pPr>
            <a:r>
              <a:rPr lang="en-US" sz="1800" dirty="0">
                <a:solidFill>
                  <a:schemeClr val="tx1"/>
                </a:solidFill>
              </a:rPr>
              <a:t>A pie dataset is characterized by the following expressions: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keyExpression</a:t>
            </a:r>
            <a:r>
              <a:rPr lang="en-US" sz="1800" dirty="0">
                <a:solidFill>
                  <a:schemeClr val="tx1"/>
                </a:solidFill>
              </a:rPr>
              <a:t>&gt; − represents the categories that will make up the slices in the pie chart. This expression can return any </a:t>
            </a:r>
            <a:r>
              <a:rPr lang="en-US" sz="1800" dirty="0" err="1">
                <a:solidFill>
                  <a:schemeClr val="tx1"/>
                </a:solidFill>
              </a:rPr>
              <a:t>java.lang.Comparable</a:t>
            </a:r>
            <a:r>
              <a:rPr lang="en-US" sz="1800" dirty="0">
                <a:solidFill>
                  <a:schemeClr val="tx1"/>
                </a:solidFill>
              </a:rPr>
              <a:t> object.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valueExpression</a:t>
            </a:r>
            <a:r>
              <a:rPr lang="en-US" sz="1800" dirty="0">
                <a:solidFill>
                  <a:schemeClr val="tx1"/>
                </a:solidFill>
              </a:rPr>
              <a:t>&gt; − produces the values that correspond to each category/key in the dataset. Values are always </a:t>
            </a:r>
            <a:r>
              <a:rPr lang="en-US" sz="1800" dirty="0" err="1">
                <a:solidFill>
                  <a:schemeClr val="tx1"/>
                </a:solidFill>
              </a:rPr>
              <a:t>java.lang.Number</a:t>
            </a:r>
            <a:r>
              <a:rPr lang="en-US" sz="1800" dirty="0">
                <a:solidFill>
                  <a:schemeClr val="tx1"/>
                </a:solidFill>
              </a:rPr>
              <a:t> objects.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labelExpression</a:t>
            </a:r>
            <a:r>
              <a:rPr lang="en-US" sz="1800" dirty="0">
                <a:solidFill>
                  <a:schemeClr val="tx1"/>
                </a:solidFill>
              </a:rPr>
              <a:t>&gt; − if this expression is missing, the chart will display default labels for each slice in the pie chart. Use this expression, which returns </a:t>
            </a:r>
            <a:r>
              <a:rPr lang="en-US" sz="1800" dirty="0" err="1">
                <a:solidFill>
                  <a:schemeClr val="tx1"/>
                </a:solidFill>
              </a:rPr>
              <a:t>java.lang.String</a:t>
            </a:r>
            <a:r>
              <a:rPr lang="en-US" sz="1800" dirty="0">
                <a:solidFill>
                  <a:schemeClr val="tx1"/>
                </a:solidFill>
              </a:rPr>
              <a:t> values, to customize the item labels for the pie chart.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sectionHyperlink</a:t>
            </a:r>
            <a:r>
              <a:rPr lang="en-US" sz="1800" dirty="0">
                <a:solidFill>
                  <a:schemeClr val="tx1"/>
                </a:solidFill>
              </a:rPr>
              <a:t>&gt; − sets hyperlinks associated with the pie sections.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212284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248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Category Dataset</a:t>
            </a:r>
          </a:p>
          <a:p>
            <a:pPr marL="342900" indent="-342900" algn="l">
              <a:buClr>
                <a:srgbClr val="0070C0"/>
              </a:buClr>
              <a:buSzPct val="80000"/>
              <a:buFont typeface="Wingdings" pitchFamily="2" charset="2"/>
              <a:buChar char="u"/>
            </a:pPr>
            <a:r>
              <a:rPr lang="en-US" sz="1800" dirty="0">
                <a:solidFill>
                  <a:schemeClr val="tx1"/>
                </a:solidFill>
              </a:rPr>
              <a:t>A category dataset is characterized by the &lt;</a:t>
            </a:r>
            <a:r>
              <a:rPr lang="en-US" sz="1800" dirty="0" err="1">
                <a:solidFill>
                  <a:schemeClr val="tx1"/>
                </a:solidFill>
              </a:rPr>
              <a:t>categorySeries</a:t>
            </a:r>
            <a:r>
              <a:rPr lang="en-US" sz="1800" dirty="0">
                <a:solidFill>
                  <a:schemeClr val="tx1"/>
                </a:solidFill>
              </a:rPr>
              <a:t>&gt; element, which contains: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seriesExpression</a:t>
            </a:r>
            <a:r>
              <a:rPr lang="en-US" sz="1800" dirty="0">
                <a:solidFill>
                  <a:schemeClr val="tx1"/>
                </a:solidFill>
              </a:rPr>
              <a:t>&gt; − indicates the name of the series. This expression can return any </a:t>
            </a:r>
            <a:r>
              <a:rPr lang="en-US" sz="1800" dirty="0" err="1">
                <a:solidFill>
                  <a:schemeClr val="tx1"/>
                </a:solidFill>
              </a:rPr>
              <a:t>java.lang.Comparable</a:t>
            </a:r>
            <a:r>
              <a:rPr lang="en-US" sz="1800" dirty="0">
                <a:solidFill>
                  <a:schemeClr val="tx1"/>
                </a:solidFill>
              </a:rPr>
              <a:t> object.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categoryExpression</a:t>
            </a:r>
            <a:r>
              <a:rPr lang="en-US" sz="1800" dirty="0">
                <a:solidFill>
                  <a:schemeClr val="tx1"/>
                </a:solidFill>
              </a:rPr>
              <a:t>&gt; − returns the name of the category for each value inside the series specified by the series expression. Categories are </a:t>
            </a:r>
            <a:r>
              <a:rPr lang="en-US" sz="1800" dirty="0" err="1">
                <a:solidFill>
                  <a:schemeClr val="tx1"/>
                </a:solidFill>
              </a:rPr>
              <a:t>java.lang.Comparable</a:t>
            </a:r>
            <a:r>
              <a:rPr lang="en-US" sz="1800" dirty="0">
                <a:solidFill>
                  <a:schemeClr val="tx1"/>
                </a:solidFill>
              </a:rPr>
              <a:t> objects.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valueExpression</a:t>
            </a:r>
            <a:r>
              <a:rPr lang="en-US" sz="1800" dirty="0">
                <a:solidFill>
                  <a:schemeClr val="tx1"/>
                </a:solidFill>
              </a:rPr>
              <a:t>&gt; − produces the values that correspond to each category in the dataset. Values are always </a:t>
            </a:r>
            <a:r>
              <a:rPr lang="en-US" sz="1800" dirty="0" err="1">
                <a:solidFill>
                  <a:schemeClr val="tx1"/>
                </a:solidFill>
              </a:rPr>
              <a:t>java.lang.Number</a:t>
            </a:r>
            <a:r>
              <a:rPr lang="en-US" sz="1800" dirty="0">
                <a:solidFill>
                  <a:schemeClr val="tx1"/>
                </a:solidFill>
              </a:rPr>
              <a:t> objects.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labelExpression</a:t>
            </a:r>
            <a:r>
              <a:rPr lang="en-US" sz="1800" dirty="0">
                <a:solidFill>
                  <a:schemeClr val="tx1"/>
                </a:solidFill>
              </a:rPr>
              <a:t>&gt; − if this expression is missing, the chart will display default labels for each item in the chart. Use this expression, which returns </a:t>
            </a:r>
            <a:r>
              <a:rPr lang="en-US" sz="1800" dirty="0" err="1">
                <a:solidFill>
                  <a:schemeClr val="tx1"/>
                </a:solidFill>
              </a:rPr>
              <a:t>java.lang.String</a:t>
            </a:r>
            <a:r>
              <a:rPr lang="en-US" sz="1800" dirty="0">
                <a:solidFill>
                  <a:schemeClr val="tx1"/>
                </a:solidFill>
              </a:rPr>
              <a:t> values, to customize the item labels for the chart.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itemHyperlink</a:t>
            </a:r>
            <a:r>
              <a:rPr lang="en-US" sz="1800" dirty="0">
                <a:solidFill>
                  <a:schemeClr val="tx1"/>
                </a:solidFill>
              </a:rPr>
              <a:t>&gt; − sets hyperlinks associated with chart items.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257852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248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XYZ Dataset</a:t>
            </a:r>
          </a:p>
          <a:p>
            <a:pPr marL="342900" indent="-342900" algn="l">
              <a:buClr>
                <a:srgbClr val="0070C0"/>
              </a:buClr>
              <a:buSzPct val="80000"/>
              <a:buFont typeface="Wingdings" pitchFamily="2" charset="2"/>
              <a:buChar char="u"/>
            </a:pPr>
            <a:r>
              <a:rPr lang="en-US" sz="1800" dirty="0">
                <a:solidFill>
                  <a:schemeClr val="tx1"/>
                </a:solidFill>
              </a:rPr>
              <a:t>An XYZ dataset is characterized by the &lt;</a:t>
            </a:r>
            <a:r>
              <a:rPr lang="en-US" sz="1800" dirty="0" err="1">
                <a:solidFill>
                  <a:schemeClr val="tx1"/>
                </a:solidFill>
              </a:rPr>
              <a:t>xyzSeries</a:t>
            </a:r>
            <a:r>
              <a:rPr lang="en-US" sz="1800" dirty="0">
                <a:solidFill>
                  <a:schemeClr val="tx1"/>
                </a:solidFill>
              </a:rPr>
              <a:t>&gt; element, which contains:0</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seriesExpression</a:t>
            </a:r>
            <a:r>
              <a:rPr lang="en-US" sz="1800" dirty="0">
                <a:solidFill>
                  <a:schemeClr val="tx1"/>
                </a:solidFill>
              </a:rPr>
              <a:t>&gt; − indicates the name of the series. This expression can return any </a:t>
            </a:r>
            <a:r>
              <a:rPr lang="en-US" sz="1800" dirty="0" err="1">
                <a:solidFill>
                  <a:schemeClr val="tx1"/>
                </a:solidFill>
              </a:rPr>
              <a:t>java.lang.Comparable</a:t>
            </a:r>
            <a:r>
              <a:rPr lang="en-US" sz="1800" dirty="0">
                <a:solidFill>
                  <a:schemeClr val="tx1"/>
                </a:solidFill>
              </a:rPr>
              <a:t> object.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xValueExpression</a:t>
            </a:r>
            <a:r>
              <a:rPr lang="en-US" sz="1800" dirty="0">
                <a:solidFill>
                  <a:schemeClr val="tx1"/>
                </a:solidFill>
              </a:rPr>
              <a:t>&gt; − returns the </a:t>
            </a:r>
            <a:r>
              <a:rPr lang="en-US" sz="1800" dirty="0" err="1">
                <a:solidFill>
                  <a:schemeClr val="tx1"/>
                </a:solidFill>
              </a:rPr>
              <a:t>java.lang.Number</a:t>
            </a:r>
            <a:r>
              <a:rPr lang="en-US" sz="1800" dirty="0">
                <a:solidFill>
                  <a:schemeClr val="tx1"/>
                </a:solidFill>
              </a:rPr>
              <a:t> value representing the X value from the (x, y, z) item that will be added to the current data series.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yValueExpression</a:t>
            </a:r>
            <a:r>
              <a:rPr lang="en-US" sz="1800" dirty="0">
                <a:solidFill>
                  <a:schemeClr val="tx1"/>
                </a:solidFill>
              </a:rPr>
              <a:t>&gt; − returns the </a:t>
            </a:r>
            <a:r>
              <a:rPr lang="en-US" sz="1800" dirty="0" err="1">
                <a:solidFill>
                  <a:schemeClr val="tx1"/>
                </a:solidFill>
              </a:rPr>
              <a:t>java.lang.Number</a:t>
            </a:r>
            <a:r>
              <a:rPr lang="en-US" sz="1800" dirty="0">
                <a:solidFill>
                  <a:schemeClr val="tx1"/>
                </a:solidFill>
              </a:rPr>
              <a:t> value representing the Y value from the (x, y, z) item that will be added to the current data series.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zValueExpression</a:t>
            </a:r>
            <a:r>
              <a:rPr lang="en-US" sz="1800" dirty="0">
                <a:solidFill>
                  <a:schemeClr val="tx1"/>
                </a:solidFill>
              </a:rPr>
              <a:t>&gt; − returns the </a:t>
            </a:r>
            <a:r>
              <a:rPr lang="en-US" sz="1800" dirty="0" err="1">
                <a:solidFill>
                  <a:schemeClr val="tx1"/>
                </a:solidFill>
              </a:rPr>
              <a:t>java.lang.Number</a:t>
            </a:r>
            <a:r>
              <a:rPr lang="en-US" sz="1800" dirty="0">
                <a:solidFill>
                  <a:schemeClr val="tx1"/>
                </a:solidFill>
              </a:rPr>
              <a:t> value representing the Z value from the (x, y, z) item that will be added to the current data series.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labelExpression</a:t>
            </a:r>
            <a:r>
              <a:rPr lang="en-US" sz="1800" dirty="0">
                <a:solidFill>
                  <a:schemeClr val="tx1"/>
                </a:solidFill>
              </a:rPr>
              <a:t>&gt; − if this expression is missing, the chart will display default labels for each item in the chart. Use this expression, which returns </a:t>
            </a:r>
            <a:r>
              <a:rPr lang="en-US" sz="1800" dirty="0" err="1">
                <a:solidFill>
                  <a:schemeClr val="tx1"/>
                </a:solidFill>
              </a:rPr>
              <a:t>java.lang.String</a:t>
            </a:r>
            <a:r>
              <a:rPr lang="en-US" sz="1800" dirty="0">
                <a:solidFill>
                  <a:schemeClr val="tx1"/>
                </a:solidFill>
              </a:rPr>
              <a:t> values, to customize the item labels for the chart.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itemHyperlink</a:t>
            </a:r>
            <a:r>
              <a:rPr lang="en-US" sz="1800" dirty="0">
                <a:solidFill>
                  <a:schemeClr val="tx1"/>
                </a:solidFill>
              </a:rPr>
              <a:t>&gt; − sets hyperlinks associated with the chart items.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55762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Time Series Dataset (1)</a:t>
            </a:r>
          </a:p>
          <a:p>
            <a:pPr marL="342900" indent="-342900" algn="l">
              <a:buClr>
                <a:srgbClr val="0070C0"/>
              </a:buClr>
              <a:buSzPct val="80000"/>
              <a:buFont typeface="Wingdings" pitchFamily="2" charset="2"/>
              <a:buChar char="u"/>
            </a:pPr>
            <a:r>
              <a:rPr lang="en-US" sz="1800" dirty="0">
                <a:solidFill>
                  <a:schemeClr val="tx1"/>
                </a:solidFill>
              </a:rPr>
              <a:t>A time series dataset is characterized by the </a:t>
            </a:r>
            <a:r>
              <a:rPr lang="en-US" sz="1800" dirty="0" err="1">
                <a:solidFill>
                  <a:schemeClr val="tx1"/>
                </a:solidFill>
              </a:rPr>
              <a:t>timePeriod</a:t>
            </a:r>
            <a:r>
              <a:rPr lang="en-US" sz="1800" dirty="0">
                <a:solidFill>
                  <a:schemeClr val="tx1"/>
                </a:solidFill>
              </a:rPr>
              <a:t> attribute, and the &lt;</a:t>
            </a:r>
            <a:r>
              <a:rPr lang="en-US" sz="1800" dirty="0" err="1">
                <a:solidFill>
                  <a:schemeClr val="tx1"/>
                </a:solidFill>
              </a:rPr>
              <a:t>timeSeries</a:t>
            </a:r>
            <a:r>
              <a:rPr lang="en-US" sz="1800" dirty="0">
                <a:solidFill>
                  <a:schemeClr val="tx1"/>
                </a:solidFill>
              </a:rPr>
              <a:t>&gt; element. </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timePeriod</a:t>
            </a:r>
            <a:r>
              <a:rPr lang="en-US" sz="1800" dirty="0">
                <a:solidFill>
                  <a:schemeClr val="tx1"/>
                </a:solidFill>
              </a:rPr>
              <a:t> attribute specifies the type of the data series inside the dataset. </a:t>
            </a:r>
          </a:p>
          <a:p>
            <a:pPr marL="342900" indent="-342900" algn="l">
              <a:buClr>
                <a:srgbClr val="0070C0"/>
              </a:buClr>
              <a:buSzPct val="80000"/>
              <a:buFont typeface="Wingdings" pitchFamily="2" charset="2"/>
              <a:buChar char="u"/>
            </a:pPr>
            <a:r>
              <a:rPr lang="en-US" sz="1800" dirty="0">
                <a:solidFill>
                  <a:schemeClr val="tx1"/>
                </a:solidFill>
              </a:rPr>
              <a:t>Time series can contain numeric values associated with days, months, years, or other predefined time periods. </a:t>
            </a:r>
          </a:p>
          <a:p>
            <a:pPr marL="342900" indent="-342900" algn="l">
              <a:buClr>
                <a:srgbClr val="0070C0"/>
              </a:buClr>
              <a:buSzPct val="80000"/>
              <a:buFont typeface="Wingdings" pitchFamily="2" charset="2"/>
              <a:buChar char="u"/>
            </a:pPr>
            <a:r>
              <a:rPr lang="en-US" sz="1800" dirty="0">
                <a:solidFill>
                  <a:schemeClr val="tx1"/>
                </a:solidFill>
              </a:rPr>
              <a:t>Possible values are: </a:t>
            </a:r>
            <a:r>
              <a:rPr lang="en-US" sz="1800" i="1" dirty="0">
                <a:solidFill>
                  <a:schemeClr val="tx1"/>
                </a:solidFill>
              </a:rPr>
              <a:t>Year, Quarter, Month, Week, Day - this is the default value, Hour, Minute, Second, Millisecond.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72589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248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Time Series Dataset (2)</a:t>
            </a:r>
          </a:p>
          <a:p>
            <a:pPr marL="342900" indent="-342900" algn="l">
              <a:buClr>
                <a:srgbClr val="0070C0"/>
              </a:buClr>
              <a:buSzPct val="80000"/>
              <a:buFont typeface="Wingdings" pitchFamily="2" charset="2"/>
              <a:buChar char="u"/>
            </a:pPr>
            <a:r>
              <a:rPr lang="en-US" sz="1800" dirty="0">
                <a:solidFill>
                  <a:schemeClr val="tx1"/>
                </a:solidFill>
              </a:rPr>
              <a:t>The &lt;</a:t>
            </a:r>
            <a:r>
              <a:rPr lang="en-US" sz="1800" dirty="0" err="1">
                <a:solidFill>
                  <a:schemeClr val="tx1"/>
                </a:solidFill>
              </a:rPr>
              <a:t>timeSeries</a:t>
            </a:r>
            <a:r>
              <a:rPr lang="en-US" sz="1800" dirty="0">
                <a:solidFill>
                  <a:schemeClr val="tx1"/>
                </a:solidFill>
              </a:rPr>
              <a:t>&gt; element contains: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seriesExpression</a:t>
            </a:r>
            <a:r>
              <a:rPr lang="en-US" sz="1800" dirty="0">
                <a:solidFill>
                  <a:schemeClr val="tx1"/>
                </a:solidFill>
              </a:rPr>
              <a:t>&gt; − indicates the name of the series. This expression can return any </a:t>
            </a:r>
            <a:r>
              <a:rPr lang="en-US" sz="1800" dirty="0" err="1">
                <a:solidFill>
                  <a:schemeClr val="tx1"/>
                </a:solidFill>
              </a:rPr>
              <a:t>java.lang.Comparable</a:t>
            </a:r>
            <a:r>
              <a:rPr lang="en-US" sz="1800" dirty="0">
                <a:solidFill>
                  <a:schemeClr val="tx1"/>
                </a:solidFill>
              </a:rPr>
              <a:t> object.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timePeriodExpression</a:t>
            </a:r>
            <a:r>
              <a:rPr lang="en-US" sz="1800" dirty="0">
                <a:solidFill>
                  <a:schemeClr val="tx1"/>
                </a:solidFill>
              </a:rPr>
              <a:t>&gt; − returns a </a:t>
            </a:r>
            <a:r>
              <a:rPr lang="en-US" sz="1800" dirty="0" err="1">
                <a:solidFill>
                  <a:schemeClr val="tx1"/>
                </a:solidFill>
              </a:rPr>
              <a:t>java.util.Date</a:t>
            </a:r>
            <a:r>
              <a:rPr lang="en-US" sz="1800" dirty="0">
                <a:solidFill>
                  <a:schemeClr val="tx1"/>
                </a:solidFill>
              </a:rPr>
              <a:t> value from which the engine will extract the corresponding time period depending on the value set for the </a:t>
            </a:r>
            <a:r>
              <a:rPr lang="en-US" sz="1800" dirty="0" err="1">
                <a:solidFill>
                  <a:schemeClr val="tx1"/>
                </a:solidFill>
              </a:rPr>
              <a:t>timePeriod</a:t>
            </a:r>
            <a:r>
              <a:rPr lang="en-US" sz="1800" dirty="0">
                <a:solidFill>
                  <a:schemeClr val="tx1"/>
                </a:solidFill>
              </a:rPr>
              <a:t> attribute mentioned above.</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valueExpression</a:t>
            </a:r>
            <a:r>
              <a:rPr lang="en-US" sz="1800" dirty="0">
                <a:solidFill>
                  <a:schemeClr val="tx1"/>
                </a:solidFill>
              </a:rPr>
              <a:t>&gt; − returns the </a:t>
            </a:r>
            <a:r>
              <a:rPr lang="en-US" sz="1800" dirty="0" err="1">
                <a:solidFill>
                  <a:schemeClr val="tx1"/>
                </a:solidFill>
              </a:rPr>
              <a:t>java.lang.Number</a:t>
            </a:r>
            <a:r>
              <a:rPr lang="en-US" sz="1800" dirty="0">
                <a:solidFill>
                  <a:schemeClr val="tx1"/>
                </a:solidFill>
              </a:rPr>
              <a:t> value to associate with the corresponding time period value when incrementing the current series of the dataset.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labelExpression</a:t>
            </a:r>
            <a:r>
              <a:rPr lang="en-US" sz="1800" dirty="0">
                <a:solidFill>
                  <a:schemeClr val="tx1"/>
                </a:solidFill>
              </a:rPr>
              <a:t>&gt; − if this expression is missing, the chart will display default labels for each item in the chart. Use this expression, which returns </a:t>
            </a:r>
            <a:r>
              <a:rPr lang="en-US" sz="1800" dirty="0" err="1">
                <a:solidFill>
                  <a:schemeClr val="tx1"/>
                </a:solidFill>
              </a:rPr>
              <a:t>java.lang.String</a:t>
            </a:r>
            <a:r>
              <a:rPr lang="en-US" sz="1800" dirty="0">
                <a:solidFill>
                  <a:schemeClr val="tx1"/>
                </a:solidFill>
              </a:rPr>
              <a:t> values, to customize the item labels for the chart.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itemHyperlink</a:t>
            </a:r>
            <a:r>
              <a:rPr lang="en-US" sz="1800" dirty="0">
                <a:solidFill>
                  <a:schemeClr val="tx1"/>
                </a:solidFill>
              </a:rPr>
              <a:t>&gt; − sets hyperlinks associated with the chart items.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215179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616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Time Period Dataset</a:t>
            </a:r>
          </a:p>
          <a:p>
            <a:pPr marL="342900" indent="-342900" algn="l">
              <a:buClr>
                <a:srgbClr val="0070C0"/>
              </a:buClr>
              <a:buSzPct val="80000"/>
              <a:buFont typeface="Wingdings" pitchFamily="2" charset="2"/>
              <a:buChar char="u"/>
            </a:pPr>
            <a:r>
              <a:rPr lang="en-US" sz="1800" dirty="0">
                <a:solidFill>
                  <a:schemeClr val="tx1"/>
                </a:solidFill>
              </a:rPr>
              <a:t>A time period dataset is characterized by the &lt;</a:t>
            </a:r>
            <a:r>
              <a:rPr lang="en-US" sz="1800" dirty="0" err="1">
                <a:solidFill>
                  <a:schemeClr val="tx1"/>
                </a:solidFill>
              </a:rPr>
              <a:t>timePeriodSeries</a:t>
            </a:r>
            <a:r>
              <a:rPr lang="en-US" sz="1800" dirty="0">
                <a:solidFill>
                  <a:schemeClr val="tx1"/>
                </a:solidFill>
              </a:rPr>
              <a:t>&gt; element, which contains: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seriesExpression</a:t>
            </a:r>
            <a:r>
              <a:rPr lang="en-US" sz="1800" dirty="0">
                <a:solidFill>
                  <a:schemeClr val="tx1"/>
                </a:solidFill>
              </a:rPr>
              <a:t>&gt; − indicates the name of the series. This expression can return any </a:t>
            </a:r>
            <a:r>
              <a:rPr lang="en-US" sz="1800" dirty="0" err="1">
                <a:solidFill>
                  <a:schemeClr val="tx1"/>
                </a:solidFill>
              </a:rPr>
              <a:t>java.lang.Comparable</a:t>
            </a:r>
            <a:r>
              <a:rPr lang="en-US" sz="1800" dirty="0">
                <a:solidFill>
                  <a:schemeClr val="tx1"/>
                </a:solidFill>
              </a:rPr>
              <a:t> object.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startDateExpression</a:t>
            </a:r>
            <a:r>
              <a:rPr lang="en-US" sz="1800" dirty="0">
                <a:solidFill>
                  <a:schemeClr val="tx1"/>
                </a:solidFill>
              </a:rPr>
              <a:t>&gt; − specifies the beginning of the date interval with which the numeric value will be associated when it is added to the time period series.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endDateExpression</a:t>
            </a:r>
            <a:r>
              <a:rPr lang="en-US" sz="1800" dirty="0">
                <a:solidFill>
                  <a:schemeClr val="tx1"/>
                </a:solidFill>
              </a:rPr>
              <a:t>&gt; − specifies the end of the date interval with which the numeric value will be associated when it is added to the time period series.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valueExpression</a:t>
            </a:r>
            <a:r>
              <a:rPr lang="en-US" sz="1800" dirty="0">
                <a:solidFill>
                  <a:schemeClr val="tx1"/>
                </a:solidFill>
              </a:rPr>
              <a:t>&gt; − returns the </a:t>
            </a:r>
            <a:r>
              <a:rPr lang="en-US" sz="1800" dirty="0" err="1">
                <a:solidFill>
                  <a:schemeClr val="tx1"/>
                </a:solidFill>
              </a:rPr>
              <a:t>java.lang.Number</a:t>
            </a:r>
            <a:r>
              <a:rPr lang="en-US" sz="1800" dirty="0">
                <a:solidFill>
                  <a:schemeClr val="tx1"/>
                </a:solidFill>
              </a:rPr>
              <a:t> value to associate with the current date interval specified by the start date and end date expressions.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labelExpression</a:t>
            </a:r>
            <a:r>
              <a:rPr lang="en-US" sz="1800" dirty="0">
                <a:solidFill>
                  <a:schemeClr val="tx1"/>
                </a:solidFill>
              </a:rPr>
              <a:t>&gt; − if this expression is missing, the chart will display default labels for each item in the chart. Use this expression, which returns </a:t>
            </a:r>
            <a:r>
              <a:rPr lang="en-US" sz="1800" dirty="0" err="1">
                <a:solidFill>
                  <a:schemeClr val="tx1"/>
                </a:solidFill>
              </a:rPr>
              <a:t>java.lang.String</a:t>
            </a:r>
            <a:r>
              <a:rPr lang="en-US" sz="1800" dirty="0">
                <a:solidFill>
                  <a:schemeClr val="tx1"/>
                </a:solidFill>
              </a:rPr>
              <a:t> values, to customize the item labels for the chart.</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itemHyperlink</a:t>
            </a:r>
            <a:r>
              <a:rPr lang="en-US" sz="1800" dirty="0">
                <a:solidFill>
                  <a:schemeClr val="tx1"/>
                </a:solidFill>
              </a:rPr>
              <a:t>&gt; − sets hyperlinks associated with the chart items.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395468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806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chapter discusses the Style.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172780"/>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172409"/>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368811"/>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172780"/>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2730842"/>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139645"/>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288903"/>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248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High Low Dataset (1)</a:t>
            </a:r>
          </a:p>
          <a:p>
            <a:pPr marL="342900" indent="-342900" algn="l">
              <a:buClr>
                <a:srgbClr val="0070C0"/>
              </a:buClr>
              <a:buSzPct val="80000"/>
              <a:buFont typeface="Wingdings" pitchFamily="2" charset="2"/>
              <a:buChar char="u"/>
            </a:pPr>
            <a:r>
              <a:rPr lang="en-US" sz="1800" dirty="0">
                <a:solidFill>
                  <a:schemeClr val="tx1"/>
                </a:solidFill>
              </a:rPr>
              <a:t>A high low dataset is characterized by the following expressions −</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seriesExpression</a:t>
            </a:r>
            <a:r>
              <a:rPr lang="en-US" sz="1800" dirty="0">
                <a:solidFill>
                  <a:schemeClr val="tx1"/>
                </a:solidFill>
              </a:rPr>
              <a:t>&gt; − currently, only one series is supported inside a High-Low or Candlestick chart. However, this single series must be identified by a </a:t>
            </a:r>
            <a:r>
              <a:rPr lang="en-US" sz="1800" dirty="0" err="1">
                <a:solidFill>
                  <a:schemeClr val="tx1"/>
                </a:solidFill>
              </a:rPr>
              <a:t>java.lang.Comparable</a:t>
            </a:r>
            <a:r>
              <a:rPr lang="en-US" sz="1800" dirty="0">
                <a:solidFill>
                  <a:schemeClr val="tx1"/>
                </a:solidFill>
              </a:rPr>
              <a:t> value returned by this expression, and it must also be used as the series name in the chart's legend.</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dateExpression</a:t>
            </a:r>
            <a:r>
              <a:rPr lang="en-US" sz="1800" dirty="0">
                <a:solidFill>
                  <a:schemeClr val="tx1"/>
                </a:solidFill>
              </a:rPr>
              <a:t>&gt; − returns the date to which the current (high, low, open, close, volume) item refers.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highExpression</a:t>
            </a:r>
            <a:r>
              <a:rPr lang="en-US" sz="1800" dirty="0">
                <a:solidFill>
                  <a:schemeClr val="tx1"/>
                </a:solidFill>
              </a:rPr>
              <a:t>&gt; − returns a </a:t>
            </a:r>
            <a:r>
              <a:rPr lang="en-US" sz="1800" dirty="0" err="1">
                <a:solidFill>
                  <a:schemeClr val="tx1"/>
                </a:solidFill>
              </a:rPr>
              <a:t>java.lang.Number</a:t>
            </a:r>
            <a:r>
              <a:rPr lang="en-US" sz="1800" dirty="0">
                <a:solidFill>
                  <a:schemeClr val="tx1"/>
                </a:solidFill>
              </a:rPr>
              <a:t> value, which will be part of the data item added to the series when the dataset gets incremented.</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lowExpression</a:t>
            </a:r>
            <a:r>
              <a:rPr lang="en-US" sz="1800" dirty="0">
                <a:solidFill>
                  <a:schemeClr val="tx1"/>
                </a:solidFill>
              </a:rPr>
              <a:t>&gt; − returns a </a:t>
            </a:r>
            <a:r>
              <a:rPr lang="en-US" sz="1800" dirty="0" err="1">
                <a:solidFill>
                  <a:schemeClr val="tx1"/>
                </a:solidFill>
              </a:rPr>
              <a:t>java.lang.Number</a:t>
            </a:r>
            <a:r>
              <a:rPr lang="en-US" sz="1800" dirty="0">
                <a:solidFill>
                  <a:schemeClr val="tx1"/>
                </a:solidFill>
              </a:rPr>
              <a:t> value, which will be part of the data item added to the series when the dataset gets incremented.</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openExpression</a:t>
            </a:r>
            <a:r>
              <a:rPr lang="en-US" sz="1800" dirty="0">
                <a:solidFill>
                  <a:schemeClr val="tx1"/>
                </a:solidFill>
              </a:rPr>
              <a:t>&gt; − returns a </a:t>
            </a:r>
            <a:r>
              <a:rPr lang="en-US" sz="1800" dirty="0" err="1">
                <a:solidFill>
                  <a:schemeClr val="tx1"/>
                </a:solidFill>
              </a:rPr>
              <a:t>java.lang.Number</a:t>
            </a:r>
            <a:r>
              <a:rPr lang="en-US" sz="1800" dirty="0">
                <a:solidFill>
                  <a:schemeClr val="tx1"/>
                </a:solidFill>
              </a:rPr>
              <a:t> value, which will be part of the data item added to the series when the dataset gets incremented.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366416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872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High Low Dataset (2)</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closeExpression</a:t>
            </a:r>
            <a:r>
              <a:rPr lang="en-US" sz="1800" dirty="0">
                <a:solidFill>
                  <a:schemeClr val="tx1"/>
                </a:solidFill>
              </a:rPr>
              <a:t>&gt; − returns a </a:t>
            </a:r>
            <a:r>
              <a:rPr lang="en-US" sz="1800" dirty="0" err="1">
                <a:solidFill>
                  <a:schemeClr val="tx1"/>
                </a:solidFill>
              </a:rPr>
              <a:t>java.lang.Number</a:t>
            </a:r>
            <a:r>
              <a:rPr lang="en-US" sz="1800" dirty="0">
                <a:solidFill>
                  <a:schemeClr val="tx1"/>
                </a:solidFill>
              </a:rPr>
              <a:t> value, which will be part of the data item added to the series when the dataset gets incremented.</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volumeExpression</a:t>
            </a:r>
            <a:r>
              <a:rPr lang="en-US" sz="1800" dirty="0">
                <a:solidFill>
                  <a:schemeClr val="tx1"/>
                </a:solidFill>
              </a:rPr>
              <a:t>&gt; − a numeric expression that returns the volume value to use for the current data item. It is used only for Candlestick charts.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itemHyperlink</a:t>
            </a:r>
            <a:r>
              <a:rPr lang="en-US" sz="1800" dirty="0">
                <a:solidFill>
                  <a:schemeClr val="tx1"/>
                </a:solidFill>
              </a:rPr>
              <a:t>&gt; − sets hyperlinks associated with the chart items.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506342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Value Dataset</a:t>
            </a:r>
          </a:p>
          <a:p>
            <a:pPr marL="342900" indent="-342900" algn="l">
              <a:buClr>
                <a:srgbClr val="0070C0"/>
              </a:buClr>
              <a:buSzPct val="80000"/>
              <a:buFont typeface="Wingdings" pitchFamily="2" charset="2"/>
              <a:buChar char="u"/>
            </a:pPr>
            <a:r>
              <a:rPr lang="en-US" sz="1800" dirty="0">
                <a:solidFill>
                  <a:schemeClr val="tx1"/>
                </a:solidFill>
              </a:rPr>
              <a:t>This is a special chart dataset implementation that contains a single value and is used for rendering Meter and Thermometer charts. </a:t>
            </a:r>
          </a:p>
          <a:p>
            <a:pPr marL="342900" indent="-342900" algn="l">
              <a:buClr>
                <a:srgbClr val="0070C0"/>
              </a:buClr>
              <a:buSzPct val="80000"/>
              <a:buFont typeface="Wingdings" pitchFamily="2" charset="2"/>
              <a:buChar char="u"/>
            </a:pPr>
            <a:r>
              <a:rPr lang="en-US" sz="1800" dirty="0">
                <a:solidFill>
                  <a:schemeClr val="tx1"/>
                </a:solidFill>
              </a:rPr>
              <a:t>The value is collected using the &lt;</a:t>
            </a:r>
            <a:r>
              <a:rPr lang="en-US" sz="1800" dirty="0" err="1">
                <a:solidFill>
                  <a:schemeClr val="tx1"/>
                </a:solidFill>
              </a:rPr>
              <a:t>valueExpression</a:t>
            </a:r>
            <a:r>
              <a:rPr lang="en-US" sz="1800" dirty="0">
                <a:solidFill>
                  <a:schemeClr val="tx1"/>
                </a:solidFill>
              </a:rPr>
              <a:t>&gt; expression.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2119473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584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Chart Plots</a:t>
            </a:r>
          </a:p>
          <a:p>
            <a:pPr marL="342900" indent="-342900" algn="l">
              <a:buClr>
                <a:srgbClr val="0070C0"/>
              </a:buClr>
              <a:buSzPct val="80000"/>
              <a:buFont typeface="Wingdings" pitchFamily="2" charset="2"/>
              <a:buChar char="u"/>
            </a:pPr>
            <a:r>
              <a:rPr lang="en-US" sz="1800" dirty="0">
                <a:solidFill>
                  <a:schemeClr val="tx1"/>
                </a:solidFill>
              </a:rPr>
              <a:t>Another common JRXML element through all chart types is the &lt;</a:t>
            </a:r>
            <a:r>
              <a:rPr lang="en-US" sz="1800" b="1" dirty="0">
                <a:solidFill>
                  <a:schemeClr val="tx1"/>
                </a:solidFill>
              </a:rPr>
              <a:t>plot</a:t>
            </a:r>
            <a:r>
              <a:rPr lang="en-US" sz="1800" dirty="0">
                <a:solidFill>
                  <a:schemeClr val="tx1"/>
                </a:solidFill>
              </a:rPr>
              <a:t>&gt; element. </a:t>
            </a:r>
          </a:p>
          <a:p>
            <a:pPr marL="342900" indent="-342900" algn="l">
              <a:buClr>
                <a:srgbClr val="0070C0"/>
              </a:buClr>
              <a:buSzPct val="80000"/>
              <a:buFont typeface="Wingdings" pitchFamily="2" charset="2"/>
              <a:buChar char="u"/>
            </a:pPr>
            <a:r>
              <a:rPr lang="en-US" sz="1800" dirty="0">
                <a:solidFill>
                  <a:schemeClr val="tx1"/>
                </a:solidFill>
              </a:rPr>
              <a:t>This allows us to define several of chart's characteristics like orientation and background color. </a:t>
            </a:r>
          </a:p>
          <a:p>
            <a:pPr marL="342900" indent="-342900" algn="l">
              <a:buClr>
                <a:srgbClr val="0070C0"/>
              </a:buClr>
              <a:buSzPct val="80000"/>
              <a:buFont typeface="Wingdings" pitchFamily="2" charset="2"/>
              <a:buChar char="u"/>
            </a:pPr>
            <a:r>
              <a:rPr lang="en-US" sz="1800" dirty="0">
                <a:solidFill>
                  <a:schemeClr val="tx1"/>
                </a:solidFill>
              </a:rPr>
              <a:t>Plots differ, based on the type of chart.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413431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8045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Attribute (1)</a:t>
            </a:r>
          </a:p>
          <a:p>
            <a:pPr marL="342900" indent="-342900" algn="l">
              <a:buClr>
                <a:srgbClr val="0070C0"/>
              </a:buClr>
              <a:buSzPct val="80000"/>
              <a:buFont typeface="Wingdings" pitchFamily="2" charset="2"/>
              <a:buChar char="u"/>
            </a:pPr>
            <a:r>
              <a:rPr lang="en-US" sz="1800" dirty="0">
                <a:solidFill>
                  <a:schemeClr val="tx1"/>
                </a:solidFill>
              </a:rPr>
              <a:t>The table given below summarizes the attributes of &lt;plot&gt; element.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graphicFrame>
        <p:nvGraphicFramePr>
          <p:cNvPr id="7" name="Table 6">
            <a:extLst>
              <a:ext uri="{FF2B5EF4-FFF2-40B4-BE49-F238E27FC236}">
                <a16:creationId xmlns:a16="http://schemas.microsoft.com/office/drawing/2014/main" id="{59E94057-E2F3-4D10-B18B-E8F2524C3CFC}"/>
              </a:ext>
            </a:extLst>
          </p:cNvPr>
          <p:cNvGraphicFramePr>
            <a:graphicFrameLocks noGrp="1"/>
          </p:cNvGraphicFramePr>
          <p:nvPr>
            <p:extLst>
              <p:ext uri="{D42A27DB-BD31-4B8C-83A1-F6EECF244321}">
                <p14:modId xmlns:p14="http://schemas.microsoft.com/office/powerpoint/2010/main" val="1561221131"/>
              </p:ext>
            </p:extLst>
          </p:nvPr>
        </p:nvGraphicFramePr>
        <p:xfrm>
          <a:off x="423182" y="2335283"/>
          <a:ext cx="8263618" cy="2377440"/>
        </p:xfrm>
        <a:graphic>
          <a:graphicData uri="http://schemas.openxmlformats.org/drawingml/2006/table">
            <a:tbl>
              <a:tblPr firstRow="1" bandRow="1">
                <a:tableStyleId>{5C22544A-7EE6-4342-B048-85BDC9FD1C3A}</a:tableStyleId>
              </a:tblPr>
              <a:tblGrid>
                <a:gridCol w="1836230">
                  <a:extLst>
                    <a:ext uri="{9D8B030D-6E8A-4147-A177-3AD203B41FA5}">
                      <a16:colId xmlns:a16="http://schemas.microsoft.com/office/drawing/2014/main" val="3684319056"/>
                    </a:ext>
                  </a:extLst>
                </a:gridCol>
                <a:gridCol w="2283671">
                  <a:extLst>
                    <a:ext uri="{9D8B030D-6E8A-4147-A177-3AD203B41FA5}">
                      <a16:colId xmlns:a16="http://schemas.microsoft.com/office/drawing/2014/main" val="3845932871"/>
                    </a:ext>
                  </a:extLst>
                </a:gridCol>
                <a:gridCol w="4143717">
                  <a:extLst>
                    <a:ext uri="{9D8B030D-6E8A-4147-A177-3AD203B41FA5}">
                      <a16:colId xmlns:a16="http://schemas.microsoft.com/office/drawing/2014/main" val="4066300646"/>
                    </a:ext>
                  </a:extLst>
                </a:gridCol>
              </a:tblGrid>
              <a:tr h="423514">
                <a:tc>
                  <a:txBody>
                    <a:bodyPr/>
                    <a:lstStyle/>
                    <a:p>
                      <a:pPr algn="l" fontAlgn="t"/>
                      <a:r>
                        <a:rPr lang="en-US" dirty="0">
                          <a:effectLst/>
                        </a:rPr>
                        <a:t>Attribute</a:t>
                      </a:r>
                    </a:p>
                  </a:txBody>
                  <a:tcPr marL="76200" marR="76200" marT="76200" marB="76200"/>
                </a:tc>
                <a:tc>
                  <a:txBody>
                    <a:bodyPr/>
                    <a:lstStyle/>
                    <a:p>
                      <a:pPr algn="l" fontAlgn="t"/>
                      <a:r>
                        <a:rPr lang="en-US" dirty="0">
                          <a:effectLst/>
                        </a:rPr>
                        <a:t>Description</a:t>
                      </a:r>
                    </a:p>
                  </a:txBody>
                  <a:tcPr marL="76200" marR="76200" marT="76200" marB="76200"/>
                </a:tc>
                <a:tc>
                  <a:txBody>
                    <a:bodyPr/>
                    <a:lstStyle/>
                    <a:p>
                      <a:pPr algn="l" fontAlgn="t"/>
                      <a:r>
                        <a:rPr lang="en-US" dirty="0">
                          <a:effectLst/>
                        </a:rPr>
                        <a:t>Values</a:t>
                      </a:r>
                    </a:p>
                  </a:txBody>
                  <a:tcPr marL="76200" marR="76200" marT="76200" marB="76200"/>
                </a:tc>
                <a:extLst>
                  <a:ext uri="{0D108BD9-81ED-4DB2-BD59-A6C34878D82A}">
                    <a16:rowId xmlns:a16="http://schemas.microsoft.com/office/drawing/2014/main" val="3698139026"/>
                  </a:ext>
                </a:extLst>
              </a:tr>
              <a:tr h="908001">
                <a:tc>
                  <a:txBody>
                    <a:bodyPr/>
                    <a:lstStyle/>
                    <a:p>
                      <a:pPr fontAlgn="t"/>
                      <a:r>
                        <a:rPr lang="en-US">
                          <a:effectLst/>
                        </a:rPr>
                        <a:t>backcolor</a:t>
                      </a:r>
                    </a:p>
                  </a:txBody>
                  <a:tcPr marL="76200" marR="76200" marT="76200" marB="76200"/>
                </a:tc>
                <a:tc>
                  <a:txBody>
                    <a:bodyPr/>
                    <a:lstStyle/>
                    <a:p>
                      <a:pPr fontAlgn="t"/>
                      <a:r>
                        <a:rPr lang="en-US" dirty="0">
                          <a:effectLst/>
                        </a:rPr>
                        <a:t>This attribute defines the chart's background color.</a:t>
                      </a:r>
                    </a:p>
                  </a:txBody>
                  <a:tcPr marL="76200" marR="76200" marT="76200" marB="76200"/>
                </a:tc>
                <a:tc>
                  <a:txBody>
                    <a:bodyPr/>
                    <a:lstStyle/>
                    <a:p>
                      <a:pPr fontAlgn="t"/>
                      <a:r>
                        <a:rPr lang="en-US" dirty="0">
                          <a:effectLst/>
                        </a:rPr>
                        <a:t>Any six digit hexadecimal value is a valid value for this attribute. The hexadecimal value must be preceded by a #.</a:t>
                      </a:r>
                    </a:p>
                  </a:txBody>
                  <a:tcPr marL="76200" marR="76200" marT="76200" marB="76200"/>
                </a:tc>
                <a:extLst>
                  <a:ext uri="{0D108BD9-81ED-4DB2-BD59-A6C34878D82A}">
                    <a16:rowId xmlns:a16="http://schemas.microsoft.com/office/drawing/2014/main" val="3303964872"/>
                  </a:ext>
                </a:extLst>
              </a:tr>
              <a:tr h="695772">
                <a:tc>
                  <a:txBody>
                    <a:bodyPr/>
                    <a:lstStyle/>
                    <a:p>
                      <a:pPr fontAlgn="t"/>
                      <a:r>
                        <a:rPr lang="en-US">
                          <a:effectLst/>
                        </a:rPr>
                        <a:t>orientation</a:t>
                      </a:r>
                    </a:p>
                  </a:txBody>
                  <a:tcPr marL="76200" marR="76200" marT="76200" marB="76200"/>
                </a:tc>
                <a:tc>
                  <a:txBody>
                    <a:bodyPr/>
                    <a:lstStyle/>
                    <a:p>
                      <a:pPr fontAlgn="t"/>
                      <a:r>
                        <a:rPr lang="en-US">
                          <a:effectLst/>
                        </a:rPr>
                        <a:t>This attribute defines the chart's orientation.</a:t>
                      </a:r>
                    </a:p>
                  </a:txBody>
                  <a:tcPr marL="76200" marR="76200" marT="76200" marB="76200"/>
                </a:tc>
                <a:tc>
                  <a:txBody>
                    <a:bodyPr/>
                    <a:lstStyle/>
                    <a:p>
                      <a:pPr fontAlgn="t"/>
                      <a:r>
                        <a:rPr lang="en-US" dirty="0" err="1">
                          <a:effectLst/>
                        </a:rPr>
                        <a:t>Horizontal,Vertical</a:t>
                      </a:r>
                      <a:r>
                        <a:rPr lang="en-US" dirty="0">
                          <a:effectLst/>
                        </a:rPr>
                        <a:t> Default value is "Vertical"</a:t>
                      </a:r>
                    </a:p>
                  </a:txBody>
                  <a:tcPr marL="76200" marR="76200" marT="76200" marB="76200"/>
                </a:tc>
                <a:extLst>
                  <a:ext uri="{0D108BD9-81ED-4DB2-BD59-A6C34878D82A}">
                    <a16:rowId xmlns:a16="http://schemas.microsoft.com/office/drawing/2014/main" val="2675890369"/>
                  </a:ext>
                </a:extLst>
              </a:tr>
            </a:tbl>
          </a:graphicData>
        </a:graphic>
      </p:graphicFrame>
    </p:spTree>
    <p:extLst>
      <p:ext uri="{BB962C8B-B14F-4D97-AF65-F5344CB8AC3E}">
        <p14:creationId xmlns:p14="http://schemas.microsoft.com/office/powerpoint/2010/main" val="3651953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Attribute (2)</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graphicFrame>
        <p:nvGraphicFramePr>
          <p:cNvPr id="7" name="Table 6">
            <a:extLst>
              <a:ext uri="{FF2B5EF4-FFF2-40B4-BE49-F238E27FC236}">
                <a16:creationId xmlns:a16="http://schemas.microsoft.com/office/drawing/2014/main" id="{59E94057-E2F3-4D10-B18B-E8F2524C3CFC}"/>
              </a:ext>
            </a:extLst>
          </p:cNvPr>
          <p:cNvGraphicFramePr>
            <a:graphicFrameLocks noGrp="1"/>
          </p:cNvGraphicFramePr>
          <p:nvPr>
            <p:extLst>
              <p:ext uri="{D42A27DB-BD31-4B8C-83A1-F6EECF244321}">
                <p14:modId xmlns:p14="http://schemas.microsoft.com/office/powerpoint/2010/main" val="1709803283"/>
              </p:ext>
            </p:extLst>
          </p:nvPr>
        </p:nvGraphicFramePr>
        <p:xfrm>
          <a:off x="407529" y="1944841"/>
          <a:ext cx="8263618" cy="3669874"/>
        </p:xfrm>
        <a:graphic>
          <a:graphicData uri="http://schemas.openxmlformats.org/drawingml/2006/table">
            <a:tbl>
              <a:tblPr firstRow="1" bandRow="1">
                <a:tableStyleId>{5C22544A-7EE6-4342-B048-85BDC9FD1C3A}</a:tableStyleId>
              </a:tblPr>
              <a:tblGrid>
                <a:gridCol w="1836230">
                  <a:extLst>
                    <a:ext uri="{9D8B030D-6E8A-4147-A177-3AD203B41FA5}">
                      <a16:colId xmlns:a16="http://schemas.microsoft.com/office/drawing/2014/main" val="3684319056"/>
                    </a:ext>
                  </a:extLst>
                </a:gridCol>
                <a:gridCol w="2283671">
                  <a:extLst>
                    <a:ext uri="{9D8B030D-6E8A-4147-A177-3AD203B41FA5}">
                      <a16:colId xmlns:a16="http://schemas.microsoft.com/office/drawing/2014/main" val="3845932871"/>
                    </a:ext>
                  </a:extLst>
                </a:gridCol>
                <a:gridCol w="4143717">
                  <a:extLst>
                    <a:ext uri="{9D8B030D-6E8A-4147-A177-3AD203B41FA5}">
                      <a16:colId xmlns:a16="http://schemas.microsoft.com/office/drawing/2014/main" val="4066300646"/>
                    </a:ext>
                  </a:extLst>
                </a:gridCol>
              </a:tblGrid>
              <a:tr h="423514">
                <a:tc>
                  <a:txBody>
                    <a:bodyPr/>
                    <a:lstStyle/>
                    <a:p>
                      <a:pPr algn="l" fontAlgn="t"/>
                      <a:r>
                        <a:rPr lang="en-US" dirty="0">
                          <a:effectLst/>
                        </a:rPr>
                        <a:t>Attribute</a:t>
                      </a:r>
                    </a:p>
                  </a:txBody>
                  <a:tcPr marL="76200" marR="76200" marT="76200" marB="76200"/>
                </a:tc>
                <a:tc>
                  <a:txBody>
                    <a:bodyPr/>
                    <a:lstStyle/>
                    <a:p>
                      <a:pPr algn="l" fontAlgn="t"/>
                      <a:r>
                        <a:rPr lang="en-US" dirty="0">
                          <a:effectLst/>
                        </a:rPr>
                        <a:t>Description</a:t>
                      </a:r>
                    </a:p>
                  </a:txBody>
                  <a:tcPr marL="76200" marR="76200" marT="76200" marB="76200"/>
                </a:tc>
                <a:tc>
                  <a:txBody>
                    <a:bodyPr/>
                    <a:lstStyle/>
                    <a:p>
                      <a:pPr algn="l" fontAlgn="t"/>
                      <a:r>
                        <a:rPr lang="en-US" dirty="0">
                          <a:effectLst/>
                        </a:rPr>
                        <a:t>Values</a:t>
                      </a:r>
                    </a:p>
                  </a:txBody>
                  <a:tcPr marL="76200" marR="76200" marT="76200" marB="76200"/>
                </a:tc>
                <a:extLst>
                  <a:ext uri="{0D108BD9-81ED-4DB2-BD59-A6C34878D82A}">
                    <a16:rowId xmlns:a16="http://schemas.microsoft.com/office/drawing/2014/main" val="3698139026"/>
                  </a:ext>
                </a:extLst>
              </a:tr>
              <a:tr h="1621577">
                <a:tc>
                  <a:txBody>
                    <a:bodyPr/>
                    <a:lstStyle/>
                    <a:p>
                      <a:pPr fontAlgn="t"/>
                      <a:r>
                        <a:rPr lang="en-US" dirty="0" err="1">
                          <a:effectLst/>
                        </a:rPr>
                        <a:t>backgroundAlpha</a:t>
                      </a:r>
                      <a:endParaRPr lang="en-US" dirty="0">
                        <a:effectLst/>
                      </a:endParaRPr>
                    </a:p>
                  </a:txBody>
                  <a:tcPr marL="76200" marR="76200" marT="76200" marB="76200"/>
                </a:tc>
                <a:tc>
                  <a:txBody>
                    <a:bodyPr/>
                    <a:lstStyle/>
                    <a:p>
                      <a:pPr fontAlgn="t"/>
                      <a:r>
                        <a:rPr lang="en-US" dirty="0">
                          <a:effectLst/>
                        </a:rPr>
                        <a:t>This attribute defines the transparency of the chart's background color.</a:t>
                      </a:r>
                    </a:p>
                  </a:txBody>
                  <a:tcPr marL="76200" marR="76200" marT="76200" marB="76200"/>
                </a:tc>
                <a:tc>
                  <a:txBody>
                    <a:bodyPr/>
                    <a:lstStyle/>
                    <a:p>
                      <a:pPr fontAlgn="t"/>
                      <a:r>
                        <a:rPr lang="en-US" dirty="0">
                          <a:effectLst/>
                        </a:rPr>
                        <a:t>The valid values for this attribute include any decimal number between 0 and 1, inclusive. The higher the number, the less transparent the background will be. Default value is "1."</a:t>
                      </a:r>
                    </a:p>
                  </a:txBody>
                  <a:tcPr marL="76200" marR="76200" marT="76200" marB="76200"/>
                </a:tc>
                <a:extLst>
                  <a:ext uri="{0D108BD9-81ED-4DB2-BD59-A6C34878D82A}">
                    <a16:rowId xmlns:a16="http://schemas.microsoft.com/office/drawing/2014/main" val="1513125557"/>
                  </a:ext>
                </a:extLst>
              </a:tr>
              <a:tr h="1621577">
                <a:tc>
                  <a:txBody>
                    <a:bodyPr/>
                    <a:lstStyle/>
                    <a:p>
                      <a:pPr fontAlgn="t"/>
                      <a:r>
                        <a:rPr lang="en-US" dirty="0" err="1">
                          <a:effectLst/>
                        </a:rPr>
                        <a:t>foregroundAlpha</a:t>
                      </a:r>
                      <a:endParaRPr lang="en-US" dirty="0">
                        <a:effectLst/>
                      </a:endParaRPr>
                    </a:p>
                  </a:txBody>
                  <a:tcPr marL="76200" marR="76200" marT="76200" marB="76200"/>
                </a:tc>
                <a:tc>
                  <a:txBody>
                    <a:bodyPr/>
                    <a:lstStyle/>
                    <a:p>
                      <a:pPr fontAlgn="t"/>
                      <a:r>
                        <a:rPr lang="en-US">
                          <a:effectLst/>
                        </a:rPr>
                        <a:t>This attribute defines the transparency of the chart's foreground colors.</a:t>
                      </a:r>
                    </a:p>
                  </a:txBody>
                  <a:tcPr marL="76200" marR="76200" marT="76200" marB="76200"/>
                </a:tc>
                <a:tc>
                  <a:txBody>
                    <a:bodyPr/>
                    <a:lstStyle/>
                    <a:p>
                      <a:pPr fontAlgn="t"/>
                      <a:r>
                        <a:rPr lang="en-US" dirty="0">
                          <a:effectLst/>
                        </a:rPr>
                        <a:t>The valid values for this attribute include any decimal number between 0 and 1, inclusive. The higher the number, the less transparent the background will be. Default value is "1."</a:t>
                      </a:r>
                    </a:p>
                  </a:txBody>
                  <a:tcPr marL="76200" marR="76200" marT="76200" marB="76200"/>
                </a:tc>
                <a:extLst>
                  <a:ext uri="{0D108BD9-81ED-4DB2-BD59-A6C34878D82A}">
                    <a16:rowId xmlns:a16="http://schemas.microsoft.com/office/drawing/2014/main" val="3630695919"/>
                  </a:ext>
                </a:extLst>
              </a:tr>
            </a:tbl>
          </a:graphicData>
        </a:graphic>
      </p:graphicFrame>
    </p:spTree>
    <p:extLst>
      <p:ext uri="{BB962C8B-B14F-4D97-AF65-F5344CB8AC3E}">
        <p14:creationId xmlns:p14="http://schemas.microsoft.com/office/powerpoint/2010/main" val="124110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Attribute (3)</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graphicFrame>
        <p:nvGraphicFramePr>
          <p:cNvPr id="7" name="Table 6">
            <a:extLst>
              <a:ext uri="{FF2B5EF4-FFF2-40B4-BE49-F238E27FC236}">
                <a16:creationId xmlns:a16="http://schemas.microsoft.com/office/drawing/2014/main" id="{59E94057-E2F3-4D10-B18B-E8F2524C3CFC}"/>
              </a:ext>
            </a:extLst>
          </p:cNvPr>
          <p:cNvGraphicFramePr>
            <a:graphicFrameLocks noGrp="1"/>
          </p:cNvGraphicFramePr>
          <p:nvPr>
            <p:extLst>
              <p:ext uri="{D42A27DB-BD31-4B8C-83A1-F6EECF244321}">
                <p14:modId xmlns:p14="http://schemas.microsoft.com/office/powerpoint/2010/main" val="1987113179"/>
              </p:ext>
            </p:extLst>
          </p:nvPr>
        </p:nvGraphicFramePr>
        <p:xfrm>
          <a:off x="512199" y="1873647"/>
          <a:ext cx="8263618" cy="2225040"/>
        </p:xfrm>
        <a:graphic>
          <a:graphicData uri="http://schemas.openxmlformats.org/drawingml/2006/table">
            <a:tbl>
              <a:tblPr firstRow="1" bandRow="1">
                <a:tableStyleId>{5C22544A-7EE6-4342-B048-85BDC9FD1C3A}</a:tableStyleId>
              </a:tblPr>
              <a:tblGrid>
                <a:gridCol w="1836230">
                  <a:extLst>
                    <a:ext uri="{9D8B030D-6E8A-4147-A177-3AD203B41FA5}">
                      <a16:colId xmlns:a16="http://schemas.microsoft.com/office/drawing/2014/main" val="3684319056"/>
                    </a:ext>
                  </a:extLst>
                </a:gridCol>
                <a:gridCol w="3363791">
                  <a:extLst>
                    <a:ext uri="{9D8B030D-6E8A-4147-A177-3AD203B41FA5}">
                      <a16:colId xmlns:a16="http://schemas.microsoft.com/office/drawing/2014/main" val="3845932871"/>
                    </a:ext>
                  </a:extLst>
                </a:gridCol>
                <a:gridCol w="3063597">
                  <a:extLst>
                    <a:ext uri="{9D8B030D-6E8A-4147-A177-3AD203B41FA5}">
                      <a16:colId xmlns:a16="http://schemas.microsoft.com/office/drawing/2014/main" val="4066300646"/>
                    </a:ext>
                  </a:extLst>
                </a:gridCol>
              </a:tblGrid>
              <a:tr h="393961">
                <a:tc>
                  <a:txBody>
                    <a:bodyPr/>
                    <a:lstStyle/>
                    <a:p>
                      <a:pPr algn="l" fontAlgn="t"/>
                      <a:r>
                        <a:rPr lang="en-US" dirty="0">
                          <a:effectLst/>
                        </a:rPr>
                        <a:t>Attribute</a:t>
                      </a:r>
                    </a:p>
                  </a:txBody>
                  <a:tcPr marL="76200" marR="76200" marT="76200" marB="76200"/>
                </a:tc>
                <a:tc>
                  <a:txBody>
                    <a:bodyPr/>
                    <a:lstStyle/>
                    <a:p>
                      <a:pPr algn="l" fontAlgn="t"/>
                      <a:r>
                        <a:rPr lang="en-US" dirty="0">
                          <a:effectLst/>
                        </a:rPr>
                        <a:t>Description</a:t>
                      </a:r>
                    </a:p>
                  </a:txBody>
                  <a:tcPr marL="76200" marR="76200" marT="76200" marB="76200"/>
                </a:tc>
                <a:tc>
                  <a:txBody>
                    <a:bodyPr/>
                    <a:lstStyle/>
                    <a:p>
                      <a:pPr algn="l" fontAlgn="t"/>
                      <a:r>
                        <a:rPr lang="en-US" dirty="0">
                          <a:effectLst/>
                        </a:rPr>
                        <a:t>Values</a:t>
                      </a:r>
                    </a:p>
                  </a:txBody>
                  <a:tcPr marL="76200" marR="76200" marT="76200" marB="76200"/>
                </a:tc>
                <a:extLst>
                  <a:ext uri="{0D108BD9-81ED-4DB2-BD59-A6C34878D82A}">
                    <a16:rowId xmlns:a16="http://schemas.microsoft.com/office/drawing/2014/main" val="3698139026"/>
                  </a:ext>
                </a:extLst>
              </a:tr>
              <a:tr h="1557309">
                <a:tc>
                  <a:txBody>
                    <a:bodyPr/>
                    <a:lstStyle/>
                    <a:p>
                      <a:pPr fontAlgn="t"/>
                      <a:r>
                        <a:rPr lang="en-US" dirty="0" err="1">
                          <a:effectLst/>
                        </a:rPr>
                        <a:t>labelRotation</a:t>
                      </a:r>
                      <a:endParaRPr lang="en-US" dirty="0">
                        <a:effectLst/>
                      </a:endParaRPr>
                    </a:p>
                  </a:txBody>
                  <a:tcPr marL="76200" marR="76200" marT="76200" marB="76200"/>
                </a:tc>
                <a:tc>
                  <a:txBody>
                    <a:bodyPr/>
                    <a:lstStyle/>
                    <a:p>
                      <a:pPr fontAlgn="t"/>
                      <a:r>
                        <a:rPr lang="en-US">
                          <a:effectLst/>
                        </a:rPr>
                        <a:t>This attribute allows rotation of text labels on x-axis to rotate clockwise or anti-clockwise. This attribute applies only to charts for which the x axis is not numeric or does not display dates.</a:t>
                      </a:r>
                    </a:p>
                  </a:txBody>
                  <a:tcPr marL="76200" marR="76200" marT="76200" marB="76200"/>
                </a:tc>
                <a:tc>
                  <a:txBody>
                    <a:bodyPr/>
                    <a:lstStyle/>
                    <a:p>
                      <a:pPr fontAlgn="t"/>
                      <a:r>
                        <a:rPr lang="en-US" dirty="0">
                          <a:effectLst/>
                        </a:rPr>
                        <a:t>Default value is "0.0."</a:t>
                      </a:r>
                    </a:p>
                  </a:txBody>
                  <a:tcPr marL="76200" marR="76200" marT="76200" marB="76200"/>
                </a:tc>
                <a:extLst>
                  <a:ext uri="{0D108BD9-81ED-4DB2-BD59-A6C34878D82A}">
                    <a16:rowId xmlns:a16="http://schemas.microsoft.com/office/drawing/2014/main" val="2758175665"/>
                  </a:ext>
                </a:extLst>
              </a:tr>
            </a:tbl>
          </a:graphicData>
        </a:graphic>
      </p:graphicFrame>
      <p:sp>
        <p:nvSpPr>
          <p:cNvPr id="8" name="副標題 2">
            <a:extLst>
              <a:ext uri="{FF2B5EF4-FFF2-40B4-BE49-F238E27FC236}">
                <a16:creationId xmlns:a16="http://schemas.microsoft.com/office/drawing/2014/main" id="{EC5E4BE6-3D4A-4BF6-81D4-C320E7B2ED4C}"/>
              </a:ext>
            </a:extLst>
          </p:cNvPr>
          <p:cNvSpPr txBox="1">
            <a:spLocks/>
          </p:cNvSpPr>
          <p:nvPr/>
        </p:nvSpPr>
        <p:spPr>
          <a:xfrm>
            <a:off x="569955" y="4242078"/>
            <a:ext cx="8352928" cy="96365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&lt;plot&gt; element has a </a:t>
            </a:r>
            <a:r>
              <a:rPr lang="en-US" sz="1800" dirty="0" err="1">
                <a:solidFill>
                  <a:schemeClr val="tx1"/>
                </a:solidFill>
              </a:rPr>
              <a:t>subelement</a:t>
            </a:r>
            <a:r>
              <a:rPr lang="en-US" sz="1800" dirty="0">
                <a:solidFill>
                  <a:schemeClr val="tx1"/>
                </a:solidFill>
              </a:rPr>
              <a:t> &lt;</a:t>
            </a:r>
            <a:r>
              <a:rPr lang="en-US" sz="1800" dirty="0" err="1">
                <a:solidFill>
                  <a:schemeClr val="tx1"/>
                </a:solidFill>
              </a:rPr>
              <a:t>seriesColor</a:t>
            </a:r>
            <a:r>
              <a:rPr lang="en-US" sz="1800" dirty="0">
                <a:solidFill>
                  <a:schemeClr val="tx1"/>
                </a:solidFill>
              </a:rPr>
              <a:t>&gt; which attributes are: </a:t>
            </a:r>
            <a:r>
              <a:rPr lang="en-US" sz="1800" i="1" dirty="0" err="1">
                <a:solidFill>
                  <a:schemeClr val="tx1"/>
                </a:solidFill>
              </a:rPr>
              <a:t>seriesOrder</a:t>
            </a:r>
            <a:r>
              <a:rPr lang="en-US" sz="1800" dirty="0">
                <a:solidFill>
                  <a:schemeClr val="tx1"/>
                </a:solidFill>
              </a:rPr>
              <a:t> and </a:t>
            </a:r>
            <a:r>
              <a:rPr lang="en-US" sz="1800" i="1" dirty="0">
                <a:solidFill>
                  <a:schemeClr val="tx1"/>
                </a:solidFill>
              </a:rPr>
              <a:t>color</a:t>
            </a:r>
            <a:r>
              <a:rPr lang="en-US" sz="1800" dirty="0">
                <a:solidFill>
                  <a:schemeClr val="tx1"/>
                </a:solidFill>
              </a:rPr>
              <a:t>. This element customizes colors for series, and their position within in the color sequence.</a:t>
            </a:r>
          </a:p>
          <a:p>
            <a:pPr marL="342900" indent="-342900" algn="l">
              <a:buClr>
                <a:srgbClr val="0070C0"/>
              </a:buClr>
              <a:buSzPct val="80000"/>
              <a:buFont typeface="Wingdings" pitchFamily="2" charset="2"/>
              <a:buChar char="u"/>
            </a:pPr>
            <a:endParaRPr lang="en-US" sz="1800" dirty="0">
              <a:solidFill>
                <a:schemeClr val="tx1"/>
              </a:solidFill>
            </a:endParaRPr>
          </a:p>
        </p:txBody>
      </p:sp>
    </p:spTree>
    <p:extLst>
      <p:ext uri="{BB962C8B-B14F-4D97-AF65-F5344CB8AC3E}">
        <p14:creationId xmlns:p14="http://schemas.microsoft.com/office/powerpoint/2010/main" val="3559604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Specific Settings for Chart Plots (1)</a:t>
            </a:r>
          </a:p>
          <a:p>
            <a:pPr marL="800100" lvl="1" indent="-342900" algn="l">
              <a:buClr>
                <a:srgbClr val="0070C0"/>
              </a:buClr>
              <a:buSzPct val="80000"/>
              <a:buFont typeface="Wingdings" pitchFamily="2" charset="2"/>
              <a:buChar char="u"/>
            </a:pPr>
            <a:r>
              <a:rPr lang="en-US" sz="1800" b="1" dirty="0" err="1">
                <a:solidFill>
                  <a:schemeClr val="tx1"/>
                </a:solidFill>
              </a:rPr>
              <a:t>piePlot</a:t>
            </a:r>
            <a:r>
              <a:rPr lang="en-US" sz="1800" dirty="0">
                <a:solidFill>
                  <a:schemeClr val="tx1"/>
                </a:solidFill>
              </a:rPr>
              <a:t> − It has no specific settings</a:t>
            </a:r>
          </a:p>
          <a:p>
            <a:pPr marL="800100" lvl="1" indent="-342900" algn="l">
              <a:buClr>
                <a:srgbClr val="0070C0"/>
              </a:buClr>
              <a:buSzPct val="80000"/>
              <a:buFont typeface="Wingdings" pitchFamily="2" charset="2"/>
              <a:buChar char="u"/>
            </a:pPr>
            <a:r>
              <a:rPr lang="en-US" sz="1800" b="1" dirty="0">
                <a:solidFill>
                  <a:schemeClr val="tx1"/>
                </a:solidFill>
              </a:rPr>
              <a:t>pie3DPlot</a:t>
            </a:r>
            <a:r>
              <a:rPr lang="en-US" sz="1800" dirty="0">
                <a:solidFill>
                  <a:schemeClr val="tx1"/>
                </a:solidFill>
              </a:rPr>
              <a:t> − Contains the </a:t>
            </a:r>
            <a:r>
              <a:rPr lang="en-US" sz="1800" i="1" dirty="0" err="1">
                <a:solidFill>
                  <a:schemeClr val="tx1"/>
                </a:solidFill>
              </a:rPr>
              <a:t>depthFactor</a:t>
            </a:r>
            <a:r>
              <a:rPr lang="en-US" sz="1800" dirty="0">
                <a:solidFill>
                  <a:schemeClr val="tx1"/>
                </a:solidFill>
              </a:rPr>
              <a:t> attribute, a numeric value ranging from 0 to 1 that represents the depth of the pie as a percentage of the height of the plot area.</a:t>
            </a:r>
          </a:p>
          <a:p>
            <a:pPr marL="800100" lvl="1" indent="-342900" algn="l">
              <a:buClr>
                <a:srgbClr val="0070C0"/>
              </a:buClr>
              <a:buSzPct val="80000"/>
              <a:buFont typeface="Wingdings" pitchFamily="2" charset="2"/>
              <a:buChar char="u"/>
            </a:pPr>
            <a:r>
              <a:rPr lang="en-US" sz="1800" b="1" dirty="0" err="1">
                <a:solidFill>
                  <a:schemeClr val="tx1"/>
                </a:solidFill>
              </a:rPr>
              <a:t>barPlot</a:t>
            </a:r>
            <a:r>
              <a:rPr lang="en-US" sz="1800" dirty="0">
                <a:solidFill>
                  <a:schemeClr val="tx1"/>
                </a:solidFill>
              </a:rPr>
              <a:t> − One can show or hide tick labels, tick marks or item labels, and provides settings for both axis.</a:t>
            </a:r>
          </a:p>
          <a:p>
            <a:pPr marL="800100" lvl="1" indent="-342900" algn="l">
              <a:buClr>
                <a:srgbClr val="0070C0"/>
              </a:buClr>
              <a:buSzPct val="80000"/>
              <a:buFont typeface="Wingdings" pitchFamily="2" charset="2"/>
              <a:buChar char="u"/>
            </a:pPr>
            <a:r>
              <a:rPr lang="en-US" sz="1800" b="1" dirty="0">
                <a:solidFill>
                  <a:schemeClr val="tx1"/>
                </a:solidFill>
              </a:rPr>
              <a:t>bar3DPlot</a:t>
            </a:r>
            <a:r>
              <a:rPr lang="en-US" sz="1800" dirty="0">
                <a:solidFill>
                  <a:schemeClr val="tx1"/>
                </a:solidFill>
              </a:rPr>
              <a:t> − Provides the same settings as the </a:t>
            </a:r>
            <a:r>
              <a:rPr lang="en-US" sz="1800" dirty="0" err="1">
                <a:solidFill>
                  <a:schemeClr val="tx1"/>
                </a:solidFill>
              </a:rPr>
              <a:t>barPlot</a:t>
            </a:r>
            <a:r>
              <a:rPr lang="en-US" sz="1800" dirty="0">
                <a:solidFill>
                  <a:schemeClr val="tx1"/>
                </a:solidFill>
              </a:rPr>
              <a:t>, and generates a 3D effect using the </a:t>
            </a:r>
            <a:r>
              <a:rPr lang="en-US" sz="1800" dirty="0" err="1">
                <a:solidFill>
                  <a:schemeClr val="tx1"/>
                </a:solidFill>
              </a:rPr>
              <a:t>xOffset</a:t>
            </a:r>
            <a:r>
              <a:rPr lang="en-US" sz="1800" dirty="0">
                <a:solidFill>
                  <a:schemeClr val="tx1"/>
                </a:solidFill>
              </a:rPr>
              <a:t> and </a:t>
            </a:r>
            <a:r>
              <a:rPr lang="en-US" sz="1800" dirty="0" err="1">
                <a:solidFill>
                  <a:schemeClr val="tx1"/>
                </a:solidFill>
              </a:rPr>
              <a:t>yOffset</a:t>
            </a:r>
            <a:r>
              <a:rPr lang="en-US" sz="1800" dirty="0">
                <a:solidFill>
                  <a:schemeClr val="tx1"/>
                </a:solidFill>
              </a:rPr>
              <a:t> attributes.</a:t>
            </a:r>
          </a:p>
          <a:p>
            <a:pPr marL="800100" lvl="1" indent="-342900" algn="l">
              <a:buClr>
                <a:srgbClr val="0070C0"/>
              </a:buClr>
              <a:buSzPct val="80000"/>
              <a:buFont typeface="Wingdings" pitchFamily="2" charset="2"/>
              <a:buChar char="u"/>
            </a:pPr>
            <a:r>
              <a:rPr lang="en-US" sz="1800" b="1" dirty="0" err="1">
                <a:solidFill>
                  <a:schemeClr val="tx1"/>
                </a:solidFill>
              </a:rPr>
              <a:t>linePlot</a:t>
            </a:r>
            <a:r>
              <a:rPr lang="en-US" sz="1800" dirty="0">
                <a:solidFill>
                  <a:schemeClr val="tx1"/>
                </a:solidFill>
              </a:rPr>
              <a:t> − One can show or hide lines connecting item points, can show or hide shapes associated with item points, and provides settings for both axis.</a:t>
            </a:r>
          </a:p>
          <a:p>
            <a:pPr marL="800100" lvl="1" indent="-342900" algn="l">
              <a:buClr>
                <a:srgbClr val="0070C0"/>
              </a:buClr>
              <a:buSzPct val="80000"/>
              <a:buFont typeface="Wingdings" pitchFamily="2" charset="2"/>
              <a:buChar char="u"/>
            </a:pPr>
            <a:r>
              <a:rPr lang="en-US" sz="1800" b="1" dirty="0" err="1">
                <a:solidFill>
                  <a:schemeClr val="tx1"/>
                </a:solidFill>
              </a:rPr>
              <a:t>scatterPlot</a:t>
            </a:r>
            <a:r>
              <a:rPr lang="en-US" sz="1800" dirty="0">
                <a:solidFill>
                  <a:schemeClr val="tx1"/>
                </a:solidFill>
              </a:rPr>
              <a:t> − Similar to the </a:t>
            </a:r>
            <a:r>
              <a:rPr lang="en-US" sz="1800" dirty="0" err="1">
                <a:solidFill>
                  <a:schemeClr val="tx1"/>
                </a:solidFill>
              </a:rPr>
              <a:t>linePlot</a:t>
            </a:r>
            <a:r>
              <a:rPr lang="en-US" sz="1800" dirty="0">
                <a:solidFill>
                  <a:schemeClr val="tx1"/>
                </a:solidFill>
              </a:rPr>
              <a:t>, it can show or hide lines connecting item points, can show or hide shapes associated with item points, and provides settings for both axis.</a:t>
            </a:r>
          </a:p>
          <a:p>
            <a:pPr marL="800100" lvl="1" indent="-342900" algn="l">
              <a:buClr>
                <a:srgbClr val="0070C0"/>
              </a:buClr>
              <a:buSzPct val="80000"/>
              <a:buFont typeface="Wingdings" pitchFamily="2" charset="2"/>
              <a:buChar char="u"/>
            </a:pPr>
            <a:r>
              <a:rPr lang="en-US" sz="1800" b="1" dirty="0" err="1">
                <a:solidFill>
                  <a:schemeClr val="tx1"/>
                </a:solidFill>
              </a:rPr>
              <a:t>areaPlot</a:t>
            </a:r>
            <a:r>
              <a:rPr lang="en-US" sz="1800" dirty="0">
                <a:solidFill>
                  <a:schemeClr val="tx1"/>
                </a:solidFill>
              </a:rPr>
              <a:t> − Provides settings for both axis.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2845778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Specific Settings for Chart Plots (2)</a:t>
            </a:r>
          </a:p>
          <a:p>
            <a:pPr marL="800100" lvl="1" indent="-342900" algn="l">
              <a:buClr>
                <a:srgbClr val="0070C0"/>
              </a:buClr>
              <a:buSzPct val="80000"/>
              <a:buFont typeface="Wingdings" pitchFamily="2" charset="2"/>
              <a:buChar char="u"/>
            </a:pPr>
            <a:r>
              <a:rPr lang="en-US" sz="1800" b="1" dirty="0" err="1">
                <a:solidFill>
                  <a:schemeClr val="tx1"/>
                </a:solidFill>
              </a:rPr>
              <a:t>bubblePlot</a:t>
            </a:r>
            <a:r>
              <a:rPr lang="en-US" sz="1800" dirty="0">
                <a:solidFill>
                  <a:schemeClr val="tx1"/>
                </a:solidFill>
              </a:rPr>
              <a:t> − One can set the bubble dimensions by setting the </a:t>
            </a:r>
            <a:r>
              <a:rPr lang="en-US" sz="1800" dirty="0" err="1">
                <a:solidFill>
                  <a:schemeClr val="tx1"/>
                </a:solidFill>
              </a:rPr>
              <a:t>scaleType</a:t>
            </a:r>
            <a:r>
              <a:rPr lang="en-US" sz="1800" dirty="0">
                <a:solidFill>
                  <a:schemeClr val="tx1"/>
                </a:solidFill>
              </a:rPr>
              <a:t> attribute, and provides settings for both axis.</a:t>
            </a:r>
          </a:p>
          <a:p>
            <a:pPr marL="800100" lvl="1" indent="-342900" algn="l">
              <a:buClr>
                <a:srgbClr val="0070C0"/>
              </a:buClr>
              <a:buSzPct val="80000"/>
              <a:buFont typeface="Wingdings" pitchFamily="2" charset="2"/>
              <a:buChar char="u"/>
            </a:pPr>
            <a:r>
              <a:rPr lang="en-US" sz="1800" b="1" dirty="0" err="1">
                <a:solidFill>
                  <a:schemeClr val="tx1"/>
                </a:solidFill>
              </a:rPr>
              <a:t>timeSeriesPlot</a:t>
            </a:r>
            <a:r>
              <a:rPr lang="en-US" sz="1800" dirty="0">
                <a:solidFill>
                  <a:schemeClr val="tx1"/>
                </a:solidFill>
              </a:rPr>
              <a:t> − One can show or hide lines connecting item points, can show or hide shapes associated with item points, and provides settings for both axis.</a:t>
            </a:r>
          </a:p>
          <a:p>
            <a:pPr marL="800100" lvl="1" indent="-342900" algn="l">
              <a:buClr>
                <a:srgbClr val="0070C0"/>
              </a:buClr>
              <a:buSzPct val="80000"/>
              <a:buFont typeface="Wingdings" pitchFamily="2" charset="2"/>
              <a:buChar char="u"/>
            </a:pPr>
            <a:r>
              <a:rPr lang="en-US" sz="1800" b="1" dirty="0" err="1">
                <a:solidFill>
                  <a:schemeClr val="tx1"/>
                </a:solidFill>
              </a:rPr>
              <a:t>highLowPlot</a:t>
            </a:r>
            <a:r>
              <a:rPr lang="en-US" sz="1800" dirty="0">
                <a:solidFill>
                  <a:schemeClr val="tx1"/>
                </a:solidFill>
              </a:rPr>
              <a:t> − One can show or hide open ticks, can show or hide close ticks, and provides settings for both axis.</a:t>
            </a:r>
          </a:p>
          <a:p>
            <a:pPr marL="800100" lvl="1" indent="-342900" algn="l">
              <a:buClr>
                <a:srgbClr val="0070C0"/>
              </a:buClr>
              <a:buSzPct val="80000"/>
              <a:buFont typeface="Wingdings" pitchFamily="2" charset="2"/>
              <a:buChar char="u"/>
            </a:pPr>
            <a:r>
              <a:rPr lang="en-US" sz="1800" b="1" dirty="0" err="1">
                <a:solidFill>
                  <a:schemeClr val="tx1"/>
                </a:solidFill>
              </a:rPr>
              <a:t>candlestickPlot</a:t>
            </a:r>
            <a:r>
              <a:rPr lang="en-US" sz="1800" dirty="0">
                <a:solidFill>
                  <a:schemeClr val="tx1"/>
                </a:solidFill>
              </a:rPr>
              <a:t> − One can show or hide the volume, and provides settings for both axis.</a:t>
            </a:r>
          </a:p>
          <a:p>
            <a:pPr marL="800100" lvl="1" indent="-342900" algn="l">
              <a:buClr>
                <a:srgbClr val="0070C0"/>
              </a:buClr>
              <a:buSzPct val="80000"/>
              <a:buFont typeface="Wingdings" pitchFamily="2" charset="2"/>
              <a:buChar char="u"/>
            </a:pPr>
            <a:r>
              <a:rPr lang="en-US" sz="1800" b="1" dirty="0" err="1">
                <a:solidFill>
                  <a:schemeClr val="tx1"/>
                </a:solidFill>
              </a:rPr>
              <a:t>meterPlot</a:t>
            </a:r>
            <a:r>
              <a:rPr lang="en-US" sz="1800" dirty="0">
                <a:solidFill>
                  <a:schemeClr val="tx1"/>
                </a:solidFill>
              </a:rPr>
              <a:t> − Contains specific settings for the dial shape, scale angle, measurement units, tick interval, dial color, needle color, tick color, value display font, color and format pattern, data range, and meter intervals.</a:t>
            </a:r>
          </a:p>
          <a:p>
            <a:pPr marL="800100" lvl="1" indent="-342900" algn="l">
              <a:buClr>
                <a:srgbClr val="0070C0"/>
              </a:buClr>
              <a:buSzPct val="80000"/>
              <a:buFont typeface="Wingdings" pitchFamily="2" charset="2"/>
              <a:buChar char="u"/>
            </a:pPr>
            <a:r>
              <a:rPr lang="en-US" sz="1800" b="1" dirty="0" err="1">
                <a:solidFill>
                  <a:schemeClr val="tx1"/>
                </a:solidFill>
              </a:rPr>
              <a:t>thermometerPlot</a:t>
            </a:r>
            <a:r>
              <a:rPr lang="en-US" sz="1800" dirty="0">
                <a:solidFill>
                  <a:schemeClr val="tx1"/>
                </a:solidFill>
              </a:rPr>
              <a:t> − Contains specific settings for the value location, mercury color, show/hide value lines, value display font, color and format pattern, data range, low range, medium range, and high range.</a:t>
            </a:r>
          </a:p>
          <a:p>
            <a:pPr marL="800100" lvl="1" indent="-342900" algn="l">
              <a:buClr>
                <a:srgbClr val="0070C0"/>
              </a:buClr>
              <a:buSzPct val="80000"/>
              <a:buFont typeface="Wingdings" pitchFamily="2" charset="2"/>
              <a:buChar char="u"/>
            </a:pPr>
            <a:r>
              <a:rPr lang="en-US" sz="1800" b="1" dirty="0" err="1">
                <a:solidFill>
                  <a:schemeClr val="tx1"/>
                </a:solidFill>
              </a:rPr>
              <a:t>multiAxisChart</a:t>
            </a:r>
            <a:r>
              <a:rPr lang="en-US" sz="1800" dirty="0">
                <a:solidFill>
                  <a:schemeClr val="tx1"/>
                </a:solidFill>
              </a:rPr>
              <a:t> − Contains specific settings for axis included in the plot.</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a:p>
        </p:txBody>
      </p:sp>
    </p:spTree>
    <p:extLst>
      <p:ext uri="{BB962C8B-B14F-4D97-AF65-F5344CB8AC3E}">
        <p14:creationId xmlns:p14="http://schemas.microsoft.com/office/powerpoint/2010/main" val="2483933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Charts (1)</a:t>
            </a:r>
          </a:p>
          <a:p>
            <a:pPr marL="342900" indent="-342900" algn="l">
              <a:buClr>
                <a:srgbClr val="0070C0"/>
              </a:buClr>
              <a:buSzPct val="80000"/>
              <a:buFont typeface="Wingdings" pitchFamily="2" charset="2"/>
              <a:buChar char="u"/>
            </a:pPr>
            <a:r>
              <a:rPr lang="en-US" sz="1800" dirty="0">
                <a:solidFill>
                  <a:schemeClr val="tx1"/>
                </a:solidFill>
              </a:rPr>
              <a:t>JasperReports offers built-in support for several chart types. They are listed as below −</a:t>
            </a:r>
          </a:p>
          <a:p>
            <a:pPr marL="800100" lvl="1" indent="-342900" algn="l">
              <a:buClr>
                <a:srgbClr val="0070C0"/>
              </a:buClr>
              <a:buSzPct val="80000"/>
              <a:buFont typeface="Wingdings" pitchFamily="2" charset="2"/>
              <a:buChar char="u"/>
            </a:pPr>
            <a:r>
              <a:rPr lang="en-US" sz="1800" b="1" dirty="0" err="1">
                <a:solidFill>
                  <a:schemeClr val="tx1"/>
                </a:solidFill>
              </a:rPr>
              <a:t>pieChart</a:t>
            </a:r>
            <a:r>
              <a:rPr lang="en-US" sz="1800" dirty="0">
                <a:solidFill>
                  <a:schemeClr val="tx1"/>
                </a:solidFill>
              </a:rPr>
              <a:t> − A combination of a Pie dataset and a Pie plot.</a:t>
            </a:r>
          </a:p>
          <a:p>
            <a:pPr marL="800100" lvl="1" indent="-342900" algn="l">
              <a:buClr>
                <a:srgbClr val="0070C0"/>
              </a:buClr>
              <a:buSzPct val="80000"/>
              <a:buFont typeface="Wingdings" pitchFamily="2" charset="2"/>
              <a:buChar char="u"/>
            </a:pPr>
            <a:r>
              <a:rPr lang="en-US" sz="1800" b="1" dirty="0">
                <a:solidFill>
                  <a:schemeClr val="tx1"/>
                </a:solidFill>
              </a:rPr>
              <a:t>pie3DChart</a:t>
            </a:r>
            <a:r>
              <a:rPr lang="en-US" sz="1800" dirty="0">
                <a:solidFill>
                  <a:schemeClr val="tx1"/>
                </a:solidFill>
              </a:rPr>
              <a:t> − Groups a Pie dataset and a Pie 3D plot.</a:t>
            </a:r>
          </a:p>
          <a:p>
            <a:pPr marL="800100" lvl="1" indent="-342900" algn="l">
              <a:buClr>
                <a:srgbClr val="0070C0"/>
              </a:buClr>
              <a:buSzPct val="80000"/>
              <a:buFont typeface="Wingdings" pitchFamily="2" charset="2"/>
              <a:buChar char="u"/>
            </a:pPr>
            <a:r>
              <a:rPr lang="en-US" sz="1800" b="1" dirty="0" err="1">
                <a:solidFill>
                  <a:schemeClr val="tx1"/>
                </a:solidFill>
              </a:rPr>
              <a:t>barChart</a:t>
            </a:r>
            <a:r>
              <a:rPr lang="en-US" sz="1800" dirty="0">
                <a:solidFill>
                  <a:schemeClr val="tx1"/>
                </a:solidFill>
              </a:rPr>
              <a:t> − A basic combination of a Category dataset and a Bar plot.</a:t>
            </a:r>
          </a:p>
          <a:p>
            <a:pPr marL="800100" lvl="1" indent="-342900" algn="l">
              <a:buClr>
                <a:srgbClr val="0070C0"/>
              </a:buClr>
              <a:buSzPct val="80000"/>
              <a:buFont typeface="Wingdings" pitchFamily="2" charset="2"/>
              <a:buChar char="u"/>
            </a:pPr>
            <a:r>
              <a:rPr lang="en-US" sz="1800" b="1" dirty="0">
                <a:solidFill>
                  <a:schemeClr val="tx1"/>
                </a:solidFill>
              </a:rPr>
              <a:t>bar3DChart</a:t>
            </a:r>
            <a:r>
              <a:rPr lang="en-US" sz="1800" dirty="0">
                <a:solidFill>
                  <a:schemeClr val="tx1"/>
                </a:solidFill>
              </a:rPr>
              <a:t> − Wraps a Category dataset and a Bar 3D plot.</a:t>
            </a:r>
          </a:p>
          <a:p>
            <a:pPr marL="800100" lvl="1" indent="-342900" algn="l">
              <a:buClr>
                <a:srgbClr val="0070C0"/>
              </a:buClr>
              <a:buSzPct val="80000"/>
              <a:buFont typeface="Wingdings" pitchFamily="2" charset="2"/>
              <a:buChar char="u"/>
            </a:pPr>
            <a:r>
              <a:rPr lang="en-US" sz="1800" b="1" dirty="0" err="1">
                <a:solidFill>
                  <a:schemeClr val="tx1"/>
                </a:solidFill>
              </a:rPr>
              <a:t>xyBarChart</a:t>
            </a:r>
            <a:r>
              <a:rPr lang="en-US" sz="1800" dirty="0">
                <a:solidFill>
                  <a:schemeClr val="tx1"/>
                </a:solidFill>
              </a:rPr>
              <a:t> − Supports Time Period datasets, Time Series datasets, and XY datasets, and uses a Bar plot to render the axis and the items.</a:t>
            </a:r>
          </a:p>
          <a:p>
            <a:pPr marL="800100" lvl="1" indent="-342900" algn="l">
              <a:buClr>
                <a:srgbClr val="0070C0"/>
              </a:buClr>
              <a:buSzPct val="80000"/>
              <a:buFont typeface="Wingdings" pitchFamily="2" charset="2"/>
              <a:buChar char="u"/>
            </a:pPr>
            <a:r>
              <a:rPr lang="en-US" sz="1800" b="1" dirty="0" err="1">
                <a:solidFill>
                  <a:schemeClr val="tx1"/>
                </a:solidFill>
              </a:rPr>
              <a:t>stackedBarChart</a:t>
            </a:r>
            <a:r>
              <a:rPr lang="en-US" sz="1800" dirty="0">
                <a:solidFill>
                  <a:schemeClr val="tx1"/>
                </a:solidFill>
              </a:rPr>
              <a:t> − Uses data from a Category dataset and renders its content using a Bar plot.</a:t>
            </a:r>
          </a:p>
          <a:p>
            <a:pPr marL="800100" lvl="1" indent="-342900" algn="l">
              <a:buClr>
                <a:srgbClr val="0070C0"/>
              </a:buClr>
              <a:buSzPct val="80000"/>
              <a:buFont typeface="Wingdings" pitchFamily="2" charset="2"/>
              <a:buChar char="u"/>
            </a:pPr>
            <a:r>
              <a:rPr lang="en-US" sz="1800" b="1" dirty="0">
                <a:solidFill>
                  <a:schemeClr val="tx1"/>
                </a:solidFill>
              </a:rPr>
              <a:t>stackedBar3DChart</a:t>
            </a:r>
            <a:r>
              <a:rPr lang="en-US" sz="1800" dirty="0">
                <a:solidFill>
                  <a:schemeClr val="tx1"/>
                </a:solidFill>
              </a:rPr>
              <a:t> − Uses data from a Category dataset and renders its content using a Bar 3D plot.</a:t>
            </a:r>
          </a:p>
          <a:p>
            <a:pPr marL="800100" lvl="1" indent="-342900" algn="l">
              <a:buClr>
                <a:srgbClr val="0070C0"/>
              </a:buClr>
              <a:buSzPct val="80000"/>
              <a:buFont typeface="Wingdings" pitchFamily="2" charset="2"/>
              <a:buChar char="u"/>
            </a:pPr>
            <a:r>
              <a:rPr lang="en-US" sz="1800" b="1" dirty="0" err="1">
                <a:solidFill>
                  <a:schemeClr val="tx1"/>
                </a:solidFill>
              </a:rPr>
              <a:t>lineChart</a:t>
            </a:r>
            <a:r>
              <a:rPr lang="en-US" sz="1800" dirty="0">
                <a:solidFill>
                  <a:schemeClr val="tx1"/>
                </a:solidFill>
              </a:rPr>
              <a:t> − Groups a Category dataset and a Line plot.</a:t>
            </a:r>
          </a:p>
          <a:p>
            <a:pPr marL="800100" lvl="1" indent="-342900" algn="l">
              <a:buClr>
                <a:srgbClr val="0070C0"/>
              </a:buClr>
              <a:buSzPct val="80000"/>
              <a:buFont typeface="Wingdings" pitchFamily="2" charset="2"/>
              <a:buChar char="u"/>
            </a:pPr>
            <a:r>
              <a:rPr lang="en-US" sz="1800" b="1" dirty="0" err="1">
                <a:solidFill>
                  <a:schemeClr val="tx1"/>
                </a:solidFill>
              </a:rPr>
              <a:t>xyLineChart</a:t>
            </a:r>
            <a:r>
              <a:rPr lang="en-US" sz="1800" dirty="0">
                <a:solidFill>
                  <a:schemeClr val="tx1"/>
                </a:solidFill>
              </a:rPr>
              <a:t> − Groups an XY dataset and a Line plot.</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203538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51125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Earlier people had to rely on </a:t>
            </a:r>
            <a:r>
              <a:rPr lang="en-US" sz="1800" dirty="0" err="1">
                <a:solidFill>
                  <a:schemeClr val="tx1"/>
                </a:solidFill>
              </a:rPr>
              <a:t>scriptlets</a:t>
            </a:r>
            <a:r>
              <a:rPr lang="en-US" sz="1800" dirty="0">
                <a:solidFill>
                  <a:schemeClr val="tx1"/>
                </a:solidFill>
              </a:rPr>
              <a:t> to gather the chart data and render the chart using an image element in the report template. </a:t>
            </a:r>
          </a:p>
          <a:p>
            <a:pPr marL="342900" indent="-342900" algn="l">
              <a:buClr>
                <a:srgbClr val="0070C0"/>
              </a:buClr>
              <a:buSzPct val="80000"/>
              <a:buFont typeface="Wingdings" pitchFamily="2" charset="2"/>
              <a:buChar char="u"/>
            </a:pPr>
            <a:r>
              <a:rPr lang="en-US" sz="1800" dirty="0">
                <a:solidFill>
                  <a:schemeClr val="tx1"/>
                </a:solidFill>
              </a:rPr>
              <a:t>JasperReports makes it simple now, as it has a built-in support for charts using the new chart component.</a:t>
            </a:r>
          </a:p>
          <a:p>
            <a:pPr marL="342900" indent="-342900" algn="l">
              <a:buClr>
                <a:srgbClr val="0070C0"/>
              </a:buClr>
              <a:buSzPct val="80000"/>
              <a:buFont typeface="Wingdings" pitchFamily="2" charset="2"/>
              <a:buChar char="u"/>
            </a:pPr>
            <a:r>
              <a:rPr lang="en-US" sz="1800" dirty="0">
                <a:solidFill>
                  <a:schemeClr val="tx1"/>
                </a:solidFill>
              </a:rPr>
              <a:t>Using a new chart component, user needs to apply only the visual settings and define expressions that will help build the chart dataset. </a:t>
            </a:r>
          </a:p>
          <a:p>
            <a:pPr marL="342900" indent="-342900" algn="l">
              <a:buClr>
                <a:srgbClr val="0070C0"/>
              </a:buClr>
              <a:buSzPct val="80000"/>
              <a:buFont typeface="Wingdings" pitchFamily="2" charset="2"/>
              <a:buChar char="u"/>
            </a:pPr>
            <a:r>
              <a:rPr lang="en-US" sz="1800" dirty="0">
                <a:solidFill>
                  <a:schemeClr val="tx1"/>
                </a:solidFill>
              </a:rPr>
              <a:t>JasperReports uses </a:t>
            </a:r>
            <a:r>
              <a:rPr lang="en-US" sz="1800" dirty="0" err="1">
                <a:solidFill>
                  <a:schemeClr val="tx1"/>
                </a:solidFill>
              </a:rPr>
              <a:t>JFreeChart</a:t>
            </a:r>
            <a:r>
              <a:rPr lang="en-US" sz="1800" dirty="0">
                <a:solidFill>
                  <a:schemeClr val="tx1"/>
                </a:solidFill>
              </a:rPr>
              <a:t> as the underlying charting library. </a:t>
            </a:r>
          </a:p>
          <a:p>
            <a:pPr marL="342900" indent="-342900" algn="l">
              <a:buClr>
                <a:srgbClr val="0070C0"/>
              </a:buClr>
              <a:buSzPct val="80000"/>
              <a:buFont typeface="Wingdings" pitchFamily="2" charset="2"/>
              <a:buChar char="u"/>
            </a:pPr>
            <a:r>
              <a:rPr lang="en-US" sz="1800" dirty="0">
                <a:solidFill>
                  <a:schemeClr val="tx1"/>
                </a:solidFill>
              </a:rPr>
              <a:t>When configuring a new chart component, following three components are involved −</a:t>
            </a:r>
          </a:p>
          <a:p>
            <a:pPr marL="800100" lvl="1" indent="-342900" algn="l">
              <a:buClr>
                <a:srgbClr val="0070C0"/>
              </a:buClr>
              <a:buSzPct val="80000"/>
              <a:buFont typeface="Wingdings" pitchFamily="2" charset="2"/>
              <a:buChar char="u"/>
            </a:pPr>
            <a:r>
              <a:rPr lang="en-US" sz="1800" dirty="0">
                <a:solidFill>
                  <a:schemeClr val="tx1"/>
                </a:solidFill>
              </a:rPr>
              <a:t>The overall chart component.</a:t>
            </a:r>
          </a:p>
          <a:p>
            <a:pPr marL="800100" lvl="1" indent="-342900" algn="l">
              <a:buClr>
                <a:srgbClr val="0070C0"/>
              </a:buClr>
              <a:buSzPct val="80000"/>
              <a:buFont typeface="Wingdings" pitchFamily="2" charset="2"/>
              <a:buChar char="u"/>
            </a:pPr>
            <a:r>
              <a:rPr lang="en-US" sz="1800" dirty="0">
                <a:solidFill>
                  <a:schemeClr val="tx1"/>
                </a:solidFill>
              </a:rPr>
              <a:t>The chart dataset (which groups chart data-related settings).</a:t>
            </a:r>
          </a:p>
          <a:p>
            <a:pPr marL="800100" lvl="1" indent="-342900" algn="l">
              <a:buClr>
                <a:srgbClr val="0070C0"/>
              </a:buClr>
              <a:buSzPct val="80000"/>
              <a:buFont typeface="Wingdings" pitchFamily="2" charset="2"/>
              <a:buChar char="u"/>
            </a:pPr>
            <a:r>
              <a:rPr lang="en-US" sz="1800" dirty="0">
                <a:solidFill>
                  <a:schemeClr val="tx1"/>
                </a:solidFill>
              </a:rPr>
              <a:t>The chart plot (which groups visual settings related to the way the chart items are rendered).</a:t>
            </a:r>
          </a:p>
          <a:p>
            <a:pPr marL="342900" indent="-342900" algn="l">
              <a:buClr>
                <a:srgbClr val="0070C0"/>
              </a:buClr>
              <a:buSzPct val="80000"/>
              <a:buFont typeface="Wingdings" pitchFamily="2" charset="2"/>
              <a:buChar char="u"/>
            </a:pPr>
            <a:r>
              <a:rPr lang="en-US" sz="1800" dirty="0">
                <a:solidFill>
                  <a:schemeClr val="tx1"/>
                </a:solidFill>
              </a:rPr>
              <a:t>JasperReports currently supports the following types of charts: Pie, Pie 3D, Bar, Bar 3D, XY Bar, Stacked Bar, Stacked Bar 3D, Line, XY Line, Area, XY Area, Stacked Area, Scatter, Bubble, Time Series, High-Low-Open-Close, Candlestick, Multiple Axis, Meter, Thermometer, and Gantt.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3924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Charts (2)</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err="1">
                <a:solidFill>
                  <a:schemeClr val="tx1"/>
                </a:solidFill>
              </a:rPr>
              <a:t>areaChart</a:t>
            </a:r>
            <a:r>
              <a:rPr lang="en-US" sz="1800" dirty="0">
                <a:solidFill>
                  <a:schemeClr val="tx1"/>
                </a:solidFill>
              </a:rPr>
              <a:t> − Items from a Category dataset are rendered using an Area plot.</a:t>
            </a:r>
          </a:p>
          <a:p>
            <a:pPr marL="800100" lvl="1" indent="-342900" algn="l">
              <a:buClr>
                <a:srgbClr val="0070C0"/>
              </a:buClr>
              <a:buSzPct val="80000"/>
              <a:buFont typeface="Wingdings" pitchFamily="2" charset="2"/>
              <a:buChar char="u"/>
            </a:pPr>
            <a:r>
              <a:rPr lang="en-US" sz="1800" b="1" dirty="0" err="1">
                <a:solidFill>
                  <a:schemeClr val="tx1"/>
                </a:solidFill>
              </a:rPr>
              <a:t>stackedAreaChart</a:t>
            </a:r>
            <a:r>
              <a:rPr lang="en-US" sz="1800" dirty="0">
                <a:solidFill>
                  <a:schemeClr val="tx1"/>
                </a:solidFill>
              </a:rPr>
              <a:t> − Items from a Category dataset are rendered using an Area plot.</a:t>
            </a:r>
          </a:p>
          <a:p>
            <a:pPr marL="800100" lvl="1" indent="-342900" algn="l">
              <a:buClr>
                <a:srgbClr val="0070C0"/>
              </a:buClr>
              <a:buSzPct val="80000"/>
              <a:buFont typeface="Wingdings" pitchFamily="2" charset="2"/>
              <a:buChar char="u"/>
            </a:pPr>
            <a:r>
              <a:rPr lang="en-US" sz="1800" b="1" dirty="0" err="1">
                <a:solidFill>
                  <a:schemeClr val="tx1"/>
                </a:solidFill>
              </a:rPr>
              <a:t>xyAreaChart</a:t>
            </a:r>
            <a:r>
              <a:rPr lang="en-US" sz="1800" dirty="0">
                <a:solidFill>
                  <a:schemeClr val="tx1"/>
                </a:solidFill>
              </a:rPr>
              <a:t> − Uses data from an XY dataset and renders it through an Area plot.</a:t>
            </a:r>
          </a:p>
          <a:p>
            <a:pPr marL="800100" lvl="1" indent="-342900" algn="l">
              <a:buClr>
                <a:srgbClr val="0070C0"/>
              </a:buClr>
              <a:buSzPct val="80000"/>
              <a:buFont typeface="Wingdings" pitchFamily="2" charset="2"/>
              <a:buChar char="u"/>
            </a:pPr>
            <a:r>
              <a:rPr lang="en-US" sz="1800" b="1" dirty="0" err="1">
                <a:solidFill>
                  <a:schemeClr val="tx1"/>
                </a:solidFill>
              </a:rPr>
              <a:t>scatterChart</a:t>
            </a:r>
            <a:r>
              <a:rPr lang="en-US" sz="1800" dirty="0">
                <a:solidFill>
                  <a:schemeClr val="tx1"/>
                </a:solidFill>
              </a:rPr>
              <a:t> − Wraps an XY dataset with a Scatter plot.</a:t>
            </a:r>
          </a:p>
          <a:p>
            <a:pPr marL="800100" lvl="1" indent="-342900" algn="l">
              <a:buClr>
                <a:srgbClr val="0070C0"/>
              </a:buClr>
              <a:buSzPct val="80000"/>
              <a:buFont typeface="Wingdings" pitchFamily="2" charset="2"/>
              <a:buChar char="u"/>
            </a:pPr>
            <a:r>
              <a:rPr lang="en-US" sz="1800" b="1" dirty="0" err="1">
                <a:solidFill>
                  <a:schemeClr val="tx1"/>
                </a:solidFill>
              </a:rPr>
              <a:t>bubbleChart</a:t>
            </a:r>
            <a:r>
              <a:rPr lang="en-US" sz="1800" dirty="0">
                <a:solidFill>
                  <a:schemeClr val="tx1"/>
                </a:solidFill>
              </a:rPr>
              <a:t> − Combines an XYZ dataset with a Bubble plot.</a:t>
            </a:r>
          </a:p>
          <a:p>
            <a:pPr marL="800100" lvl="1" indent="-342900" algn="l">
              <a:buClr>
                <a:srgbClr val="0070C0"/>
              </a:buClr>
              <a:buSzPct val="80000"/>
              <a:buFont typeface="Wingdings" pitchFamily="2" charset="2"/>
              <a:buChar char="u"/>
            </a:pPr>
            <a:r>
              <a:rPr lang="en-US" sz="1800" b="1" dirty="0" err="1">
                <a:solidFill>
                  <a:schemeClr val="tx1"/>
                </a:solidFill>
              </a:rPr>
              <a:t>timeSeriesChart</a:t>
            </a:r>
            <a:r>
              <a:rPr lang="en-US" sz="1800" dirty="0">
                <a:solidFill>
                  <a:schemeClr val="tx1"/>
                </a:solidFill>
              </a:rPr>
              <a:t> − Groups a Time Series dataset and a Time Series plot.</a:t>
            </a:r>
          </a:p>
          <a:p>
            <a:pPr marL="800100" lvl="1" indent="-342900" algn="l">
              <a:buClr>
                <a:srgbClr val="0070C0"/>
              </a:buClr>
              <a:buSzPct val="80000"/>
              <a:buFont typeface="Wingdings" pitchFamily="2" charset="2"/>
              <a:buChar char="u"/>
            </a:pPr>
            <a:r>
              <a:rPr lang="en-US" sz="1800" b="1" dirty="0" err="1">
                <a:solidFill>
                  <a:schemeClr val="tx1"/>
                </a:solidFill>
              </a:rPr>
              <a:t>highLowChart</a:t>
            </a:r>
            <a:r>
              <a:rPr lang="en-US" sz="1800" dirty="0">
                <a:solidFill>
                  <a:schemeClr val="tx1"/>
                </a:solidFill>
              </a:rPr>
              <a:t> − A combination of a High-Low dataset and a High-Low plot.</a:t>
            </a:r>
          </a:p>
          <a:p>
            <a:pPr marL="800100" lvl="1" indent="-342900" algn="l">
              <a:buClr>
                <a:srgbClr val="0070C0"/>
              </a:buClr>
              <a:buSzPct val="80000"/>
              <a:buFont typeface="Wingdings" pitchFamily="2" charset="2"/>
              <a:buChar char="u"/>
            </a:pPr>
            <a:r>
              <a:rPr lang="en-US" sz="1800" b="1" dirty="0" err="1">
                <a:solidFill>
                  <a:schemeClr val="tx1"/>
                </a:solidFill>
              </a:rPr>
              <a:t>candlestickChart</a:t>
            </a:r>
            <a:r>
              <a:rPr lang="en-US" sz="1800" dirty="0">
                <a:solidFill>
                  <a:schemeClr val="tx1"/>
                </a:solidFill>
              </a:rPr>
              <a:t> − Uses data from a High-Low dataset but with a special Candlestick plot.</a:t>
            </a:r>
          </a:p>
          <a:p>
            <a:pPr marL="800100" lvl="1" indent="-342900" algn="l">
              <a:buClr>
                <a:srgbClr val="0070C0"/>
              </a:buClr>
              <a:buSzPct val="80000"/>
              <a:buFont typeface="Wingdings" pitchFamily="2" charset="2"/>
              <a:buChar char="u"/>
            </a:pPr>
            <a:r>
              <a:rPr lang="en-US" sz="1800" b="1" dirty="0" err="1">
                <a:solidFill>
                  <a:schemeClr val="tx1"/>
                </a:solidFill>
              </a:rPr>
              <a:t>meterChart</a:t>
            </a:r>
            <a:r>
              <a:rPr lang="en-US" sz="1800" dirty="0">
                <a:solidFill>
                  <a:schemeClr val="tx1"/>
                </a:solidFill>
              </a:rPr>
              <a:t> − Displays a single value from a Value dataset on a dial, using rendering options from a Meter plot.</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spTree>
    <p:extLst>
      <p:ext uri="{BB962C8B-B14F-4D97-AF65-F5344CB8AC3E}">
        <p14:creationId xmlns:p14="http://schemas.microsoft.com/office/powerpoint/2010/main" val="954515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584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Charts (3)</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err="1">
                <a:solidFill>
                  <a:schemeClr val="tx1"/>
                </a:solidFill>
              </a:rPr>
              <a:t>thermometerChart</a:t>
            </a:r>
            <a:r>
              <a:rPr lang="en-US" sz="1800" dirty="0">
                <a:solidFill>
                  <a:schemeClr val="tx1"/>
                </a:solidFill>
              </a:rPr>
              <a:t> − Displays the single value in a Value dataset using rendering options from a Thermometer plot.</a:t>
            </a:r>
          </a:p>
          <a:p>
            <a:pPr marL="800100" lvl="1" indent="-342900" algn="l">
              <a:buClr>
                <a:srgbClr val="0070C0"/>
              </a:buClr>
              <a:buSzPct val="80000"/>
              <a:buFont typeface="Wingdings" pitchFamily="2" charset="2"/>
              <a:buChar char="u"/>
            </a:pPr>
            <a:r>
              <a:rPr lang="en-US" sz="1800" b="1" dirty="0" err="1">
                <a:solidFill>
                  <a:schemeClr val="tx1"/>
                </a:solidFill>
              </a:rPr>
              <a:t>multiAxisChart</a:t>
            </a:r>
            <a:r>
              <a:rPr lang="en-US" sz="1800" dirty="0">
                <a:solidFill>
                  <a:schemeClr val="tx1"/>
                </a:solidFill>
              </a:rPr>
              <a:t> − Contains multiple range axes, all sharing a common domain axis.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31</a:t>
            </a:fld>
            <a:endParaRPr lang="zh-TW" altLang="en-US"/>
          </a:p>
        </p:txBody>
      </p:sp>
    </p:spTree>
    <p:extLst>
      <p:ext uri="{BB962C8B-B14F-4D97-AF65-F5344CB8AC3E}">
        <p14:creationId xmlns:p14="http://schemas.microsoft.com/office/powerpoint/2010/main" val="179576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22.1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365816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a:t>
            </a:r>
            <a:r>
              <a:rPr lang="en-US" sz="1800" dirty="0" err="1">
                <a:solidFill>
                  <a:schemeClr val="tx1"/>
                </a:solidFill>
              </a:rPr>
              <a:t>jasper_report_template.jrxml</a:t>
            </a:r>
            <a:r>
              <a:rPr lang="en-US" sz="1800" dirty="0">
                <a:solidFill>
                  <a:schemeClr val="tx1"/>
                </a:solidFill>
              </a:rPr>
              <a:t> to display each </a:t>
            </a:r>
            <a:r>
              <a:rPr lang="en-US" sz="1800" dirty="0" err="1">
                <a:solidFill>
                  <a:schemeClr val="tx1"/>
                </a:solidFill>
              </a:rPr>
              <a:t>subhject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Add the &lt;</a:t>
            </a:r>
            <a:r>
              <a:rPr lang="en-US" sz="1800" b="1" dirty="0" err="1">
                <a:solidFill>
                  <a:schemeClr val="tx1"/>
                </a:solidFill>
              </a:rPr>
              <a:t>barChart</a:t>
            </a:r>
            <a:r>
              <a:rPr lang="en-US" sz="1800" dirty="0">
                <a:solidFill>
                  <a:schemeClr val="tx1"/>
                </a:solidFill>
              </a:rPr>
              <a:t>&gt; element to the &lt;</a:t>
            </a:r>
            <a:r>
              <a:rPr lang="en-US" sz="1800" dirty="0" err="1">
                <a:solidFill>
                  <a:schemeClr val="tx1"/>
                </a:solidFill>
              </a:rPr>
              <a:t>pageHeader</a:t>
            </a:r>
            <a:r>
              <a:rPr lang="en-US" sz="1800" dirty="0">
                <a:solidFill>
                  <a:schemeClr val="tx1"/>
                </a:solidFill>
              </a:rPr>
              <a:t>&gt; section and &lt;</a:t>
            </a:r>
            <a:r>
              <a:rPr lang="en-US" sz="1800" b="1" dirty="0" err="1">
                <a:solidFill>
                  <a:schemeClr val="tx1"/>
                </a:solidFill>
              </a:rPr>
              <a:t>pieChart</a:t>
            </a:r>
            <a:r>
              <a:rPr lang="en-US" sz="1800" dirty="0">
                <a:solidFill>
                  <a:schemeClr val="tx1"/>
                </a:solidFill>
              </a:rPr>
              <a:t>&gt; to &lt;summary&gt; section.</a:t>
            </a:r>
          </a:p>
          <a:p>
            <a:pPr marL="342900" indent="-342900" algn="l">
              <a:buClr>
                <a:srgbClr val="0070C0"/>
              </a:buClr>
              <a:buSzPct val="80000"/>
              <a:buFont typeface="Wingdings" pitchFamily="2" charset="2"/>
              <a:buChar char="u"/>
            </a:pPr>
            <a:r>
              <a:rPr lang="en-US" sz="1800" dirty="0">
                <a:solidFill>
                  <a:schemeClr val="tx1"/>
                </a:solidFill>
              </a:rPr>
              <a:t>Save </a:t>
            </a:r>
            <a:r>
              <a:rPr lang="en-US" sz="1800" dirty="0" err="1">
                <a:solidFill>
                  <a:schemeClr val="tx1"/>
                </a:solidFill>
              </a:rPr>
              <a:t>jasper_report_template.jrxml</a:t>
            </a:r>
            <a:r>
              <a:rPr lang="en-US" sz="1800" dirty="0">
                <a:solidFill>
                  <a:schemeClr val="tx1"/>
                </a:solidFill>
              </a:rPr>
              <a:t> to the directory </a:t>
            </a:r>
            <a:r>
              <a:rPr lang="en-US" sz="1800" b="1" dirty="0">
                <a:solidFill>
                  <a:schemeClr val="tx1"/>
                </a:solidFill>
              </a:rPr>
              <a:t>C:\tools\jasperreports-5.0.1\test</a:t>
            </a:r>
            <a:r>
              <a:rPr lang="en-US" sz="1800" dirty="0">
                <a:solidFill>
                  <a:schemeClr val="tx1"/>
                </a:solidFill>
              </a:rPr>
              <a:t>. The contents of the file are as given below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33</a:t>
            </a:fld>
            <a:endParaRPr lang="zh-TW" altLang="en-US"/>
          </a:p>
        </p:txBody>
      </p:sp>
      <p:pic>
        <p:nvPicPr>
          <p:cNvPr id="7" name="Picture 6">
            <a:extLst>
              <a:ext uri="{FF2B5EF4-FFF2-40B4-BE49-F238E27FC236}">
                <a16:creationId xmlns:a16="http://schemas.microsoft.com/office/drawing/2014/main" id="{C26A8922-C01F-4C80-934A-B88CDEB90ED1}"/>
              </a:ext>
            </a:extLst>
          </p:cNvPr>
          <p:cNvPicPr>
            <a:picLocks noChangeAspect="1"/>
          </p:cNvPicPr>
          <p:nvPr/>
        </p:nvPicPr>
        <p:blipFill>
          <a:blip r:embed="rId2"/>
          <a:stretch>
            <a:fillRect/>
          </a:stretch>
        </p:blipFill>
        <p:spPr>
          <a:xfrm>
            <a:off x="1619224" y="2996952"/>
            <a:ext cx="6000775" cy="3763644"/>
          </a:xfrm>
          <a:prstGeom prst="rect">
            <a:avLst/>
          </a:prstGeom>
          <a:ln>
            <a:solidFill>
              <a:srgbClr val="C00000"/>
            </a:solidFill>
          </a:ln>
        </p:spPr>
      </p:pic>
    </p:spTree>
    <p:extLst>
      <p:ext uri="{BB962C8B-B14F-4D97-AF65-F5344CB8AC3E}">
        <p14:creationId xmlns:p14="http://schemas.microsoft.com/office/powerpoint/2010/main" val="765698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4176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details of the above file are as given below (1):</a:t>
            </a:r>
          </a:p>
          <a:p>
            <a:pPr marL="800100" lvl="1" indent="-342900" algn="l">
              <a:buClr>
                <a:srgbClr val="0070C0"/>
              </a:buClr>
              <a:buSzPct val="80000"/>
              <a:buFont typeface="Wingdings" pitchFamily="2" charset="2"/>
              <a:buChar char="u"/>
            </a:pPr>
            <a:r>
              <a:rPr lang="en-US" sz="1800" dirty="0">
                <a:solidFill>
                  <a:schemeClr val="tx1"/>
                </a:solidFill>
              </a:rPr>
              <a:t>The JRXML element used to create a bar chart is &lt;/</a:t>
            </a:r>
            <a:r>
              <a:rPr lang="en-US" sz="1800" dirty="0" err="1">
                <a:solidFill>
                  <a:schemeClr val="tx1"/>
                </a:solidFill>
              </a:rPr>
              <a:t>barChart</a:t>
            </a:r>
            <a:r>
              <a:rPr lang="en-US" sz="1800" dirty="0">
                <a:solidFill>
                  <a:schemeClr val="tx1"/>
                </a:solidFill>
              </a:rPr>
              <a:t>&gt; in the &lt;</a:t>
            </a:r>
            <a:r>
              <a:rPr lang="en-US" sz="1800" dirty="0" err="1">
                <a:solidFill>
                  <a:schemeClr val="tx1"/>
                </a:solidFill>
              </a:rPr>
              <a:t>pageHeader</a:t>
            </a:r>
            <a:r>
              <a:rPr lang="en-US" sz="1800" dirty="0">
                <a:solidFill>
                  <a:schemeClr val="tx1"/>
                </a:solidFill>
              </a:rPr>
              <a:t>&gt;. It contains a &lt;/chart&gt; sub-element, which contains a &lt;</a:t>
            </a:r>
            <a:r>
              <a:rPr lang="en-US" sz="1800" dirty="0" err="1">
                <a:solidFill>
                  <a:schemeClr val="tx1"/>
                </a:solidFill>
              </a:rPr>
              <a:t>reportElement</a:t>
            </a:r>
            <a:r>
              <a:rPr lang="en-US" sz="1800" dirty="0">
                <a:solidFill>
                  <a:schemeClr val="tx1"/>
                </a:solidFill>
              </a:rPr>
              <a:t>&gt; sub-element defining the chart's dimensions and position.</a:t>
            </a:r>
          </a:p>
          <a:p>
            <a:pPr marL="800100" lvl="1" indent="-342900" algn="l">
              <a:buClr>
                <a:srgbClr val="0070C0"/>
              </a:buClr>
              <a:buSzPct val="80000"/>
              <a:buFont typeface="Wingdings" pitchFamily="2" charset="2"/>
              <a:buChar char="u"/>
            </a:pPr>
            <a:r>
              <a:rPr lang="en-US" sz="1800" dirty="0">
                <a:solidFill>
                  <a:schemeClr val="tx1"/>
                </a:solidFill>
              </a:rPr>
              <a:t>The &lt;dataset&gt; element in a bar chart must be enclosed between &lt;</a:t>
            </a:r>
            <a:r>
              <a:rPr lang="en-US" sz="1800" dirty="0" err="1">
                <a:solidFill>
                  <a:schemeClr val="tx1"/>
                </a:solidFill>
              </a:rPr>
              <a:t>categoryDataset</a:t>
            </a:r>
            <a:r>
              <a:rPr lang="en-US" sz="1800" dirty="0">
                <a:solidFill>
                  <a:schemeClr val="tx1"/>
                </a:solidFill>
              </a:rPr>
              <a:t>&gt; and &lt;/</a:t>
            </a:r>
            <a:r>
              <a:rPr lang="en-US" sz="1800" dirty="0" err="1">
                <a:solidFill>
                  <a:schemeClr val="tx1"/>
                </a:solidFill>
              </a:rPr>
              <a:t>categoryDataset</a:t>
            </a:r>
            <a:r>
              <a:rPr lang="en-US" sz="1800" dirty="0">
                <a:solidFill>
                  <a:schemeClr val="tx1"/>
                </a:solidFill>
              </a:rPr>
              <a:t>&gt; JRXML elements.</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categoryDataset</a:t>
            </a:r>
            <a:r>
              <a:rPr lang="en-US" sz="1800" dirty="0">
                <a:solidFill>
                  <a:schemeClr val="tx1"/>
                </a:solidFill>
              </a:rPr>
              <a:t>&gt; must contain a &lt;</a:t>
            </a:r>
            <a:r>
              <a:rPr lang="en-US" sz="1800" dirty="0" err="1">
                <a:solidFill>
                  <a:schemeClr val="tx1"/>
                </a:solidFill>
              </a:rPr>
              <a:t>categorySeries</a:t>
            </a:r>
            <a:r>
              <a:rPr lang="en-US" sz="1800" dirty="0">
                <a:solidFill>
                  <a:schemeClr val="tx1"/>
                </a:solidFill>
              </a:rPr>
              <a:t>&gt; element. This element defines what data element the bars will represent (subject names, in this example).</a:t>
            </a:r>
          </a:p>
          <a:p>
            <a:pPr marL="800100" lvl="1"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categoryDataset</a:t>
            </a:r>
            <a:r>
              <a:rPr lang="en-US" sz="1800" dirty="0">
                <a:solidFill>
                  <a:schemeClr val="tx1"/>
                </a:solidFill>
              </a:rPr>
              <a:t>&gt; must also contain an element, which defines how the data will be separated into categories for comparison. Here, data is separated by subject names.</a:t>
            </a:r>
          </a:p>
          <a:p>
            <a:pPr marL="800100" lvl="1" indent="-342900" algn="l">
              <a:buClr>
                <a:srgbClr val="0070C0"/>
              </a:buClr>
              <a:buSzPct val="80000"/>
              <a:buFont typeface="Wingdings" pitchFamily="2" charset="2"/>
              <a:buChar char="u"/>
            </a:pPr>
            <a:r>
              <a:rPr lang="en-US" sz="1800" dirty="0">
                <a:solidFill>
                  <a:schemeClr val="tx1"/>
                </a:solidFill>
              </a:rPr>
              <a:t>The &lt;</a:t>
            </a:r>
            <a:r>
              <a:rPr lang="en-US" sz="1800" dirty="0" err="1">
                <a:solidFill>
                  <a:schemeClr val="tx1"/>
                </a:solidFill>
              </a:rPr>
              <a:t>valueExpression</a:t>
            </a:r>
            <a:r>
              <a:rPr lang="en-US" sz="1800" dirty="0">
                <a:solidFill>
                  <a:schemeClr val="tx1"/>
                </a:solidFill>
              </a:rPr>
              <a:t>&gt; element defines that what expression is used to determine the value of each bar in the chart. Here, we are using "marks".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34</a:t>
            </a:fld>
            <a:endParaRPr lang="zh-TW" altLang="en-US"/>
          </a:p>
        </p:txBody>
      </p:sp>
    </p:spTree>
    <p:extLst>
      <p:ext uri="{BB962C8B-B14F-4D97-AF65-F5344CB8AC3E}">
        <p14:creationId xmlns:p14="http://schemas.microsoft.com/office/powerpoint/2010/main" val="2554640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details of the above file are as given below (2):</a:t>
            </a:r>
          </a:p>
          <a:p>
            <a:pPr marL="800100" lvl="1" indent="-342900" algn="l">
              <a:buClr>
                <a:srgbClr val="0070C0"/>
              </a:buClr>
              <a:buSzPct val="80000"/>
              <a:buFont typeface="Wingdings" pitchFamily="2" charset="2"/>
              <a:buChar char="u"/>
            </a:pPr>
            <a:r>
              <a:rPr lang="en-US" sz="1800" dirty="0">
                <a:solidFill>
                  <a:schemeClr val="tx1"/>
                </a:solidFill>
              </a:rPr>
              <a:t>For the pie chart, we have used the element &lt;</a:t>
            </a:r>
            <a:r>
              <a:rPr lang="en-US" sz="1800" dirty="0" err="1">
                <a:solidFill>
                  <a:schemeClr val="tx1"/>
                </a:solidFill>
              </a:rPr>
              <a:t>pieChart</a:t>
            </a:r>
            <a:r>
              <a:rPr lang="en-US" sz="1800" dirty="0">
                <a:solidFill>
                  <a:schemeClr val="tx1"/>
                </a:solidFill>
              </a:rPr>
              <a:t>&gt; under the &lt;summary&gt; section. It contains a &lt;/chart&gt; sub-element.</a:t>
            </a:r>
          </a:p>
          <a:p>
            <a:pPr marL="800100" lvl="1" indent="-342900" algn="l">
              <a:buClr>
                <a:srgbClr val="0070C0"/>
              </a:buClr>
              <a:buSzPct val="80000"/>
              <a:buFont typeface="Wingdings" pitchFamily="2" charset="2"/>
              <a:buChar char="u"/>
            </a:pPr>
            <a:r>
              <a:rPr lang="en-US" sz="1800" dirty="0">
                <a:solidFill>
                  <a:schemeClr val="tx1"/>
                </a:solidFill>
              </a:rPr>
              <a:t>The sub-element contains a report expression indicating what to use as a key in the chart. Here, we have used </a:t>
            </a:r>
            <a:r>
              <a:rPr lang="en-US" sz="1800" dirty="0" err="1">
                <a:solidFill>
                  <a:schemeClr val="tx1"/>
                </a:solidFill>
              </a:rPr>
              <a:t>subjectName</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The sub-element contains an expression used to calculate the value for the key. Here, we have used marks.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35</a:t>
            </a:fld>
            <a:endParaRPr lang="zh-TW" altLang="en-US"/>
          </a:p>
        </p:txBody>
      </p:sp>
    </p:spTree>
    <p:extLst>
      <p:ext uri="{BB962C8B-B14F-4D97-AF65-F5344CB8AC3E}">
        <p14:creationId xmlns:p14="http://schemas.microsoft.com/office/powerpoint/2010/main" val="2882709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22.2 JasperReportFill.java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145452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22.2 JasperReportFill.java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6579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JasperReportFill.java</a:t>
            </a:r>
            <a:r>
              <a:rPr lang="en-US" sz="1800" dirty="0">
                <a:solidFill>
                  <a:schemeClr val="tx1"/>
                </a:solidFill>
              </a:rPr>
              <a:t> for report filling remains unchanged.</a:t>
            </a:r>
          </a:p>
          <a:p>
            <a:pPr marL="342900" indent="-342900" algn="l">
              <a:buClr>
                <a:srgbClr val="0070C0"/>
              </a:buClr>
              <a:buSzPct val="80000"/>
              <a:buFont typeface="Wingdings" pitchFamily="2" charset="2"/>
              <a:buChar char="u"/>
            </a:pPr>
            <a:r>
              <a:rPr lang="en-US" sz="1800" dirty="0">
                <a:solidFill>
                  <a:schemeClr val="tx1"/>
                </a:solidFill>
              </a:rPr>
              <a:t>Put it to </a:t>
            </a:r>
            <a:r>
              <a:rPr lang="en-US" sz="1800" b="1" dirty="0">
                <a:solidFill>
                  <a:schemeClr val="tx1"/>
                </a:solidFill>
              </a:rPr>
              <a:t>C:\tools\jasperreports-5.0.1\test\src\com\tutorialspoint </a:t>
            </a:r>
            <a:r>
              <a:rPr lang="en-US" sz="1800" dirty="0">
                <a:solidFill>
                  <a:schemeClr val="tx1"/>
                </a:solidFill>
              </a:rPr>
              <a:t>directory.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37</a:t>
            </a:fld>
            <a:endParaRPr lang="zh-TW" altLang="en-US"/>
          </a:p>
        </p:txBody>
      </p:sp>
      <p:pic>
        <p:nvPicPr>
          <p:cNvPr id="8" name="Picture 7">
            <a:extLst>
              <a:ext uri="{FF2B5EF4-FFF2-40B4-BE49-F238E27FC236}">
                <a16:creationId xmlns:a16="http://schemas.microsoft.com/office/drawing/2014/main" id="{0CBC40D4-8324-41D1-A7D2-84B901AFBEED}"/>
              </a:ext>
            </a:extLst>
          </p:cNvPr>
          <p:cNvPicPr>
            <a:picLocks noChangeAspect="1"/>
          </p:cNvPicPr>
          <p:nvPr/>
        </p:nvPicPr>
        <p:blipFill>
          <a:blip r:embed="rId2"/>
          <a:stretch>
            <a:fillRect/>
          </a:stretch>
        </p:blipFill>
        <p:spPr>
          <a:xfrm>
            <a:off x="1524000" y="2201250"/>
            <a:ext cx="6380452" cy="4038563"/>
          </a:xfrm>
          <a:prstGeom prst="rect">
            <a:avLst/>
          </a:prstGeom>
          <a:ln>
            <a:solidFill>
              <a:srgbClr val="C00000"/>
            </a:solidFill>
          </a:ln>
        </p:spPr>
      </p:pic>
    </p:spTree>
    <p:extLst>
      <p:ext uri="{BB962C8B-B14F-4D97-AF65-F5344CB8AC3E}">
        <p14:creationId xmlns:p14="http://schemas.microsoft.com/office/powerpoint/2010/main" val="327702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22.3 POJO DataBean.java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4171335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22.3 POJO DataBean.java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will display the marks for each subject. POJO DataBean.java needs change. </a:t>
            </a:r>
          </a:p>
          <a:p>
            <a:pPr marL="342900" indent="-342900" algn="l">
              <a:buClr>
                <a:srgbClr val="0070C0"/>
              </a:buClr>
              <a:buSzPct val="80000"/>
              <a:buFont typeface="Wingdings" pitchFamily="2" charset="2"/>
              <a:buChar char="u"/>
            </a:pPr>
            <a:r>
              <a:rPr lang="en-US" sz="1800" b="1" dirty="0">
                <a:solidFill>
                  <a:schemeClr val="tx1"/>
                </a:solidFill>
              </a:rPr>
              <a:t>C:\tools\jasperreports-5.0.1\test\src\com\tutorialspoint\DataBean.java</a:t>
            </a:r>
            <a:r>
              <a:rPr lang="en-US" sz="1800" dirty="0">
                <a:solidFill>
                  <a:schemeClr val="tx1"/>
                </a:solidFill>
              </a:rPr>
              <a:t> as below.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39</a:t>
            </a:fld>
            <a:endParaRPr lang="zh-TW" altLang="en-US"/>
          </a:p>
        </p:txBody>
      </p:sp>
      <p:pic>
        <p:nvPicPr>
          <p:cNvPr id="7" name="Picture 6">
            <a:extLst>
              <a:ext uri="{FF2B5EF4-FFF2-40B4-BE49-F238E27FC236}">
                <a16:creationId xmlns:a16="http://schemas.microsoft.com/office/drawing/2014/main" id="{66BDDA7F-4026-4CA9-B23E-378BBD32A9D1}"/>
              </a:ext>
            </a:extLst>
          </p:cNvPr>
          <p:cNvPicPr>
            <a:picLocks noChangeAspect="1"/>
          </p:cNvPicPr>
          <p:nvPr/>
        </p:nvPicPr>
        <p:blipFill>
          <a:blip r:embed="rId2"/>
          <a:stretch>
            <a:fillRect/>
          </a:stretch>
        </p:blipFill>
        <p:spPr>
          <a:xfrm>
            <a:off x="1115616" y="2199673"/>
            <a:ext cx="7189204" cy="4149800"/>
          </a:xfrm>
          <a:prstGeom prst="rect">
            <a:avLst/>
          </a:prstGeom>
          <a:ln>
            <a:solidFill>
              <a:srgbClr val="C00000"/>
            </a:solidFill>
          </a:ln>
        </p:spPr>
      </p:pic>
    </p:spTree>
    <p:extLst>
      <p:ext uri="{BB962C8B-B14F-4D97-AF65-F5344CB8AC3E}">
        <p14:creationId xmlns:p14="http://schemas.microsoft.com/office/powerpoint/2010/main" val="95197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Chart Properties</a:t>
            </a:r>
          </a:p>
          <a:p>
            <a:pPr marL="342900" indent="-342900" algn="l">
              <a:buClr>
                <a:srgbClr val="0070C0"/>
              </a:buClr>
              <a:buSzPct val="80000"/>
              <a:buFont typeface="Wingdings" pitchFamily="2" charset="2"/>
              <a:buChar char="u"/>
            </a:pPr>
            <a:r>
              <a:rPr lang="en-US" sz="1800" dirty="0">
                <a:solidFill>
                  <a:schemeClr val="tx1"/>
                </a:solidFill>
              </a:rPr>
              <a:t>Charts are </a:t>
            </a:r>
            <a:r>
              <a:rPr lang="en-US" sz="1800" b="1" dirty="0">
                <a:solidFill>
                  <a:schemeClr val="tx1"/>
                </a:solidFill>
              </a:rPr>
              <a:t>normal report elements</a:t>
            </a:r>
            <a:r>
              <a:rPr lang="en-US" sz="1800" dirty="0">
                <a:solidFill>
                  <a:schemeClr val="tx1"/>
                </a:solidFill>
              </a:rPr>
              <a:t>, so they share some of their properties with all the other report elements. There is a JRXML element called &lt;</a:t>
            </a:r>
            <a:r>
              <a:rPr lang="en-US" sz="1800" b="1" dirty="0">
                <a:solidFill>
                  <a:schemeClr val="tx1"/>
                </a:solidFill>
              </a:rPr>
              <a:t>chart</a:t>
            </a:r>
            <a:r>
              <a:rPr lang="en-US" sz="1800" dirty="0">
                <a:solidFill>
                  <a:schemeClr val="tx1"/>
                </a:solidFill>
              </a:rPr>
              <a:t>&gt;, used to create all type of charts. This element groups special chart-specific settings that apply to all types of charts.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141074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22.4 DataBeanList.java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024522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22.4 DataBeanList.java</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a:t>
            </a:r>
            <a:r>
              <a:rPr lang="en-US" sz="1800" b="1" dirty="0">
                <a:solidFill>
                  <a:schemeClr val="tx1"/>
                </a:solidFill>
              </a:rPr>
              <a:t>C:\tools\jasperreports-5.0.1\test\src\com\tutorialspoint\DataBeanList.java</a:t>
            </a:r>
            <a:r>
              <a:rPr lang="en-US" sz="1800" dirty="0">
                <a:solidFill>
                  <a:schemeClr val="tx1"/>
                </a:solidFill>
              </a:rPr>
              <a:t> as below.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41</a:t>
            </a:fld>
            <a:endParaRPr lang="zh-TW" altLang="en-US"/>
          </a:p>
        </p:txBody>
      </p:sp>
      <p:pic>
        <p:nvPicPr>
          <p:cNvPr id="8" name="Picture 7">
            <a:extLst>
              <a:ext uri="{FF2B5EF4-FFF2-40B4-BE49-F238E27FC236}">
                <a16:creationId xmlns:a16="http://schemas.microsoft.com/office/drawing/2014/main" id="{612C0556-230F-4725-988D-694A8E7E8F26}"/>
              </a:ext>
            </a:extLst>
          </p:cNvPr>
          <p:cNvPicPr>
            <a:picLocks noChangeAspect="1"/>
          </p:cNvPicPr>
          <p:nvPr/>
        </p:nvPicPr>
        <p:blipFill>
          <a:blip r:embed="rId2"/>
          <a:stretch>
            <a:fillRect/>
          </a:stretch>
        </p:blipFill>
        <p:spPr>
          <a:xfrm>
            <a:off x="1491392" y="2172744"/>
            <a:ext cx="6553200" cy="4135768"/>
          </a:xfrm>
          <a:prstGeom prst="rect">
            <a:avLst/>
          </a:prstGeom>
          <a:ln>
            <a:solidFill>
              <a:srgbClr val="C00000"/>
            </a:solidFill>
          </a:ln>
        </p:spPr>
      </p:pic>
    </p:spTree>
    <p:extLst>
      <p:ext uri="{BB962C8B-B14F-4D97-AF65-F5344CB8AC3E}">
        <p14:creationId xmlns:p14="http://schemas.microsoft.com/office/powerpoint/2010/main" val="2082780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22.5 buildChart.xml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851247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22.5 buildChart.xml</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a:t>
            </a:r>
            <a:r>
              <a:rPr lang="en-US" sz="1800" b="1" dirty="0">
                <a:solidFill>
                  <a:schemeClr val="tx1"/>
                </a:solidFill>
              </a:rPr>
              <a:t>buildChart.xml </a:t>
            </a:r>
            <a:r>
              <a:rPr lang="en-US" sz="1800" dirty="0">
                <a:solidFill>
                  <a:schemeClr val="tx1"/>
                </a:solidFill>
              </a:rPr>
              <a:t>as below.</a:t>
            </a:r>
          </a:p>
          <a:p>
            <a:pPr marL="342900" indent="-342900" algn="l">
              <a:buClr>
                <a:srgbClr val="0070C0"/>
              </a:buClr>
              <a:buSzPct val="80000"/>
              <a:buFont typeface="Wingdings" pitchFamily="2" charset="2"/>
              <a:buChar char="u"/>
            </a:pPr>
            <a:r>
              <a:rPr lang="en-US" sz="1800" dirty="0">
                <a:solidFill>
                  <a:schemeClr val="tx1"/>
                </a:solidFill>
              </a:rPr>
              <a:t>The import file - baseBuild.xml is picked up from the chapter 03 </a:t>
            </a:r>
            <a:r>
              <a:rPr lang="en-US" sz="1800" dirty="0">
                <a:solidFill>
                  <a:schemeClr val="tx1"/>
                </a:solidFill>
                <a:hlinkClick r:id="rId2">
                  <a:extLst>
                    <a:ext uri="{A12FA001-AC4F-418D-AE19-62706E023703}">
                      <ahyp:hlinkClr xmlns:ahyp="http://schemas.microsoft.com/office/drawing/2018/hyperlinkcolor" val="tx"/>
                    </a:ext>
                  </a:extLst>
                </a:hlinkClick>
              </a:rPr>
              <a:t>Environment Setup</a:t>
            </a:r>
            <a:r>
              <a:rPr lang="en-US" sz="1800" dirty="0">
                <a:solidFill>
                  <a:schemeClr val="tx1"/>
                </a:solidFill>
              </a:rPr>
              <a:t> and should be placed in the same directory as the buildChart.xml.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43</a:t>
            </a:fld>
            <a:endParaRPr lang="zh-TW" altLang="en-US"/>
          </a:p>
        </p:txBody>
      </p:sp>
      <p:pic>
        <p:nvPicPr>
          <p:cNvPr id="7" name="Picture 6">
            <a:extLst>
              <a:ext uri="{FF2B5EF4-FFF2-40B4-BE49-F238E27FC236}">
                <a16:creationId xmlns:a16="http://schemas.microsoft.com/office/drawing/2014/main" id="{C624CB0B-F382-44A4-BFCF-D7F9888DFAFB}"/>
              </a:ext>
            </a:extLst>
          </p:cNvPr>
          <p:cNvPicPr>
            <a:picLocks noChangeAspect="1"/>
          </p:cNvPicPr>
          <p:nvPr/>
        </p:nvPicPr>
        <p:blipFill>
          <a:blip r:embed="rId3"/>
          <a:stretch>
            <a:fillRect/>
          </a:stretch>
        </p:blipFill>
        <p:spPr>
          <a:xfrm>
            <a:off x="1619672" y="2461487"/>
            <a:ext cx="5904656" cy="3955346"/>
          </a:xfrm>
          <a:prstGeom prst="rect">
            <a:avLst/>
          </a:prstGeom>
          <a:ln>
            <a:solidFill>
              <a:srgbClr val="C00000"/>
            </a:solidFill>
          </a:ln>
        </p:spPr>
      </p:pic>
    </p:spTree>
    <p:extLst>
      <p:ext uri="{BB962C8B-B14F-4D97-AF65-F5344CB8AC3E}">
        <p14:creationId xmlns:p14="http://schemas.microsoft.com/office/powerpoint/2010/main" val="240134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22.6 exe_Chart.bat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164844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22.6 exe_Chart.bat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a:t>
            </a:r>
            <a:r>
              <a:rPr lang="en-US" sz="1800" b="1" dirty="0">
                <a:solidFill>
                  <a:schemeClr val="tx1"/>
                </a:solidFill>
              </a:rPr>
              <a:t>exe_Chart.bat</a:t>
            </a:r>
          </a:p>
          <a:p>
            <a:pPr marL="342900" indent="-342900" algn="l">
              <a:buClr>
                <a:srgbClr val="0070C0"/>
              </a:buClr>
              <a:buSzPct val="80000"/>
              <a:buFont typeface="Wingdings" pitchFamily="2" charset="2"/>
              <a:buChar char="u"/>
            </a:pPr>
            <a:r>
              <a:rPr lang="en-US" sz="1800" b="1" dirty="0">
                <a:solidFill>
                  <a:schemeClr val="tx1"/>
                </a:solidFill>
              </a:rPr>
              <a:t>ant -f buildChart.xml -</a:t>
            </a:r>
            <a:r>
              <a:rPr lang="en-US" sz="1800" b="1" dirty="0" err="1">
                <a:solidFill>
                  <a:schemeClr val="tx1"/>
                </a:solidFill>
              </a:rPr>
              <a:t>Dmain</a:t>
            </a:r>
            <a:r>
              <a:rPr lang="en-US" sz="1800" b="1" dirty="0">
                <a:solidFill>
                  <a:schemeClr val="tx1"/>
                </a:solidFill>
              </a:rPr>
              <a:t>-class=</a:t>
            </a:r>
            <a:r>
              <a:rPr lang="en-US" sz="1800" b="1" dirty="0" err="1">
                <a:solidFill>
                  <a:schemeClr val="tx1"/>
                </a:solidFill>
              </a:rPr>
              <a:t>com.tutorialspoint.JasperReportFill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45</a:t>
            </a:fld>
            <a:endParaRPr lang="zh-TW" altLang="en-US"/>
          </a:p>
        </p:txBody>
      </p:sp>
      <p:pic>
        <p:nvPicPr>
          <p:cNvPr id="8" name="Picture 7">
            <a:extLst>
              <a:ext uri="{FF2B5EF4-FFF2-40B4-BE49-F238E27FC236}">
                <a16:creationId xmlns:a16="http://schemas.microsoft.com/office/drawing/2014/main" id="{BD3D159C-B51B-4038-A619-D015E172D829}"/>
              </a:ext>
            </a:extLst>
          </p:cNvPr>
          <p:cNvPicPr>
            <a:picLocks noChangeAspect="1"/>
          </p:cNvPicPr>
          <p:nvPr/>
        </p:nvPicPr>
        <p:blipFill>
          <a:blip r:embed="rId2"/>
          <a:stretch>
            <a:fillRect/>
          </a:stretch>
        </p:blipFill>
        <p:spPr>
          <a:xfrm>
            <a:off x="886047" y="2222519"/>
            <a:ext cx="7775848" cy="3940770"/>
          </a:xfrm>
          <a:prstGeom prst="rect">
            <a:avLst/>
          </a:prstGeom>
          <a:ln>
            <a:solidFill>
              <a:srgbClr val="C00000"/>
            </a:solidFill>
          </a:ln>
        </p:spPr>
      </p:pic>
    </p:spTree>
    <p:extLst>
      <p:ext uri="{BB962C8B-B14F-4D97-AF65-F5344CB8AC3E}">
        <p14:creationId xmlns:p14="http://schemas.microsoft.com/office/powerpoint/2010/main" val="230692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22.7 Run exe_Chart.bat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587433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22.7 Run exe_Chart.bat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910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Run exe_Chart.bat.</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47</a:t>
            </a:fld>
            <a:endParaRPr lang="zh-TW" altLang="en-US"/>
          </a:p>
        </p:txBody>
      </p:sp>
      <p:pic>
        <p:nvPicPr>
          <p:cNvPr id="9" name="Picture 8">
            <a:extLst>
              <a:ext uri="{FF2B5EF4-FFF2-40B4-BE49-F238E27FC236}">
                <a16:creationId xmlns:a16="http://schemas.microsoft.com/office/drawing/2014/main" id="{A533ED60-975E-470C-8959-F4AC3B04F1C0}"/>
              </a:ext>
            </a:extLst>
          </p:cNvPr>
          <p:cNvPicPr>
            <a:picLocks noChangeAspect="1"/>
          </p:cNvPicPr>
          <p:nvPr/>
        </p:nvPicPr>
        <p:blipFill>
          <a:blip r:embed="rId2"/>
          <a:stretch>
            <a:fillRect/>
          </a:stretch>
        </p:blipFill>
        <p:spPr>
          <a:xfrm>
            <a:off x="827584" y="1881196"/>
            <a:ext cx="7904224" cy="3906686"/>
          </a:xfrm>
          <a:prstGeom prst="rect">
            <a:avLst/>
          </a:prstGeom>
          <a:ln>
            <a:solidFill>
              <a:srgbClr val="C00000"/>
            </a:solidFill>
          </a:ln>
        </p:spPr>
      </p:pic>
    </p:spTree>
    <p:extLst>
      <p:ext uri="{BB962C8B-B14F-4D97-AF65-F5344CB8AC3E}">
        <p14:creationId xmlns:p14="http://schemas.microsoft.com/office/powerpoint/2010/main" val="3161425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22.7 Run exe_Chart.bat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Display Bar Chart: The bar chart displays in the </a:t>
            </a:r>
            <a:r>
              <a:rPr lang="en-US" sz="1800" dirty="0" err="1">
                <a:solidFill>
                  <a:schemeClr val="tx1"/>
                </a:solidFill>
              </a:rPr>
              <a:t>pageheader</a:t>
            </a:r>
            <a:r>
              <a:rPr lang="en-US" sz="1800" dirty="0">
                <a:solidFill>
                  <a:schemeClr val="tx1"/>
                </a:solidFill>
              </a:rPr>
              <a:t> and the pie chart displays in the summary sections.</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48</a:t>
            </a:fld>
            <a:endParaRPr lang="zh-TW" altLang="en-US"/>
          </a:p>
        </p:txBody>
      </p:sp>
      <p:pic>
        <p:nvPicPr>
          <p:cNvPr id="7" name="Picture 6">
            <a:extLst>
              <a:ext uri="{FF2B5EF4-FFF2-40B4-BE49-F238E27FC236}">
                <a16:creationId xmlns:a16="http://schemas.microsoft.com/office/drawing/2014/main" id="{2B242AA7-B7F2-48AA-8E8C-04090BC6398D}"/>
              </a:ext>
            </a:extLst>
          </p:cNvPr>
          <p:cNvPicPr>
            <a:picLocks noChangeAspect="1"/>
          </p:cNvPicPr>
          <p:nvPr/>
        </p:nvPicPr>
        <p:blipFill>
          <a:blip r:embed="rId2"/>
          <a:stretch>
            <a:fillRect/>
          </a:stretch>
        </p:blipFill>
        <p:spPr>
          <a:xfrm>
            <a:off x="1524000" y="2070727"/>
            <a:ext cx="6300192" cy="4633814"/>
          </a:xfrm>
          <a:prstGeom prst="rect">
            <a:avLst/>
          </a:prstGeom>
          <a:ln>
            <a:solidFill>
              <a:srgbClr val="C00000"/>
            </a:solidFill>
          </a:ln>
        </p:spPr>
      </p:pic>
    </p:spTree>
    <p:extLst>
      <p:ext uri="{BB962C8B-B14F-4D97-AF65-F5344CB8AC3E}">
        <p14:creationId xmlns:p14="http://schemas.microsoft.com/office/powerpoint/2010/main" val="1368641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22.7 Run exe_Chart.bat</a:t>
            </a:r>
            <a:endParaRPr lang="zh-TW" altLang="en-US" b="1" dirty="0">
              <a:solidFill>
                <a:srgbClr val="FFFF00"/>
              </a:solidFill>
            </a:endParaRPr>
          </a:p>
        </p:txBody>
      </p:sp>
      <p:sp>
        <p:nvSpPr>
          <p:cNvPr id="3" name="副標題 2"/>
          <p:cNvSpPr>
            <a:spLocks noGrp="1"/>
          </p:cNvSpPr>
          <p:nvPr>
            <p:ph type="subTitle" idx="1"/>
          </p:nvPr>
        </p:nvSpPr>
        <p:spPr>
          <a:xfrm>
            <a:off x="458150" y="1340768"/>
            <a:ext cx="8352928" cy="3453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Display Pie Chart.</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49</a:t>
            </a:fld>
            <a:endParaRPr lang="zh-TW" altLang="en-US"/>
          </a:p>
        </p:txBody>
      </p:sp>
      <p:pic>
        <p:nvPicPr>
          <p:cNvPr id="9" name="Picture 8">
            <a:extLst>
              <a:ext uri="{FF2B5EF4-FFF2-40B4-BE49-F238E27FC236}">
                <a16:creationId xmlns:a16="http://schemas.microsoft.com/office/drawing/2014/main" id="{6E7D0547-BFE5-4435-95EA-D3E3836AB1B1}"/>
              </a:ext>
            </a:extLst>
          </p:cNvPr>
          <p:cNvPicPr>
            <a:picLocks noChangeAspect="1"/>
          </p:cNvPicPr>
          <p:nvPr/>
        </p:nvPicPr>
        <p:blipFill>
          <a:blip r:embed="rId2"/>
          <a:stretch>
            <a:fillRect/>
          </a:stretch>
        </p:blipFill>
        <p:spPr>
          <a:xfrm>
            <a:off x="1763688" y="1863531"/>
            <a:ext cx="6156176" cy="4515777"/>
          </a:xfrm>
          <a:prstGeom prst="rect">
            <a:avLst/>
          </a:prstGeom>
          <a:ln>
            <a:solidFill>
              <a:srgbClr val="C00000"/>
            </a:solidFill>
          </a:ln>
        </p:spPr>
      </p:pic>
    </p:spTree>
    <p:extLst>
      <p:ext uri="{BB962C8B-B14F-4D97-AF65-F5344CB8AC3E}">
        <p14:creationId xmlns:p14="http://schemas.microsoft.com/office/powerpoint/2010/main" val="359056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248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Chart Sub-Elements (1)</a:t>
            </a:r>
          </a:p>
          <a:p>
            <a:pPr marL="342900" indent="-342900" algn="l">
              <a:buClr>
                <a:srgbClr val="0070C0"/>
              </a:buClr>
              <a:buSzPct val="80000"/>
              <a:buFont typeface="Wingdings" pitchFamily="2" charset="2"/>
              <a:buChar char="u"/>
            </a:pPr>
            <a:r>
              <a:rPr lang="en-US" sz="1800" dirty="0">
                <a:solidFill>
                  <a:schemeClr val="tx1"/>
                </a:solidFill>
              </a:rPr>
              <a:t>The sub-elements of &lt;chart&gt; element are −</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reportElement</a:t>
            </a:r>
            <a:r>
              <a:rPr lang="en-US" sz="1800" b="1" dirty="0">
                <a:solidFill>
                  <a:schemeClr val="tx1"/>
                </a:solidFill>
              </a:rPr>
              <a:t>&gt;</a:t>
            </a:r>
            <a:r>
              <a:rPr lang="en-US" sz="1800" dirty="0">
                <a:solidFill>
                  <a:schemeClr val="tx1"/>
                </a:solidFill>
              </a:rPr>
              <a:t> − These are displayable objects like static texts, text fields, images, lines, and rectangles that you put in your report template sections.</a:t>
            </a:r>
          </a:p>
          <a:p>
            <a:pPr marL="800100" lvl="1" indent="-342900" algn="l">
              <a:buClr>
                <a:srgbClr val="0070C0"/>
              </a:buClr>
              <a:buSzPct val="80000"/>
              <a:buFont typeface="Wingdings" pitchFamily="2" charset="2"/>
              <a:buChar char="u"/>
            </a:pPr>
            <a:r>
              <a:rPr lang="en-US" sz="1800" b="1" dirty="0">
                <a:solidFill>
                  <a:schemeClr val="tx1"/>
                </a:solidFill>
              </a:rPr>
              <a:t>&lt;Box&gt;</a:t>
            </a:r>
            <a:r>
              <a:rPr lang="en-US" sz="1800" dirty="0">
                <a:solidFill>
                  <a:schemeClr val="tx1"/>
                </a:solidFill>
              </a:rPr>
              <a:t> − This element is used to surround charts by a border that's customizable on each side.</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chartTitle</a:t>
            </a:r>
            <a:r>
              <a:rPr lang="en-US" sz="1800" b="1" dirty="0">
                <a:solidFill>
                  <a:schemeClr val="tx1"/>
                </a:solidFill>
              </a:rPr>
              <a:t>&gt;</a:t>
            </a:r>
            <a:r>
              <a:rPr lang="en-US" sz="1800" dirty="0">
                <a:solidFill>
                  <a:schemeClr val="tx1"/>
                </a:solidFill>
              </a:rPr>
              <a:t> − This element is used to place the title of the chart. The </a:t>
            </a:r>
            <a:r>
              <a:rPr lang="en-US" sz="1800" i="1" dirty="0">
                <a:solidFill>
                  <a:schemeClr val="tx1"/>
                </a:solidFill>
              </a:rPr>
              <a:t>position</a:t>
            </a:r>
            <a:r>
              <a:rPr lang="en-US" sz="1800" dirty="0">
                <a:solidFill>
                  <a:schemeClr val="tx1"/>
                </a:solidFill>
              </a:rPr>
              <a:t> attribute decides the title position of the chart in the report. This element has attributes - </a:t>
            </a:r>
            <a:r>
              <a:rPr lang="en-US" sz="1800" b="1" dirty="0">
                <a:solidFill>
                  <a:schemeClr val="tx1"/>
                </a:solidFill>
              </a:rPr>
              <a:t>Position</a:t>
            </a:r>
            <a:r>
              <a:rPr lang="en-US" sz="1800" dirty="0">
                <a:solidFill>
                  <a:schemeClr val="tx1"/>
                </a:solidFill>
              </a:rPr>
              <a:t> (Values could be </a:t>
            </a:r>
            <a:r>
              <a:rPr lang="en-US" sz="1800" i="1" dirty="0">
                <a:solidFill>
                  <a:schemeClr val="tx1"/>
                </a:solidFill>
              </a:rPr>
              <a:t>Top</a:t>
            </a:r>
            <a:r>
              <a:rPr lang="en-US" sz="1800" dirty="0">
                <a:solidFill>
                  <a:schemeClr val="tx1"/>
                </a:solidFill>
              </a:rPr>
              <a:t>, </a:t>
            </a:r>
            <a:r>
              <a:rPr lang="en-US" sz="1800" i="1" dirty="0">
                <a:solidFill>
                  <a:schemeClr val="tx1"/>
                </a:solidFill>
              </a:rPr>
              <a:t>Bottom</a:t>
            </a:r>
            <a:r>
              <a:rPr lang="en-US" sz="1800" dirty="0">
                <a:solidFill>
                  <a:schemeClr val="tx1"/>
                </a:solidFill>
              </a:rPr>
              <a:t>, </a:t>
            </a:r>
            <a:r>
              <a:rPr lang="en-US" sz="1800" i="1" dirty="0">
                <a:solidFill>
                  <a:schemeClr val="tx1"/>
                </a:solidFill>
              </a:rPr>
              <a:t>Left</a:t>
            </a:r>
            <a:r>
              <a:rPr lang="en-US" sz="1800" dirty="0">
                <a:solidFill>
                  <a:schemeClr val="tx1"/>
                </a:solidFill>
              </a:rPr>
              <a:t>, </a:t>
            </a:r>
            <a:r>
              <a:rPr lang="en-US" sz="1800" i="1" dirty="0">
                <a:solidFill>
                  <a:schemeClr val="tx1"/>
                </a:solidFill>
              </a:rPr>
              <a:t>Right</a:t>
            </a:r>
            <a:r>
              <a:rPr lang="en-US" sz="1800" dirty="0">
                <a:solidFill>
                  <a:schemeClr val="tx1"/>
                </a:solidFill>
              </a:rPr>
              <a:t>. </a:t>
            </a:r>
            <a:r>
              <a:rPr lang="en-US" sz="1800" dirty="0" err="1">
                <a:solidFill>
                  <a:schemeClr val="tx1"/>
                </a:solidFill>
              </a:rPr>
              <a:t>Deafult</a:t>
            </a:r>
            <a:r>
              <a:rPr lang="en-US" sz="1800" dirty="0">
                <a:solidFill>
                  <a:schemeClr val="tx1"/>
                </a:solidFill>
              </a:rPr>
              <a:t> value is </a:t>
            </a:r>
            <a:r>
              <a:rPr lang="en-US" sz="1800" i="1" dirty="0">
                <a:solidFill>
                  <a:schemeClr val="tx1"/>
                </a:solidFill>
              </a:rPr>
              <a:t>Top</a:t>
            </a:r>
            <a:r>
              <a:rPr lang="en-US" sz="1800" dirty="0">
                <a:solidFill>
                  <a:schemeClr val="tx1"/>
                </a:solidFill>
              </a:rPr>
              <a:t>), </a:t>
            </a:r>
            <a:r>
              <a:rPr lang="en-US" sz="1800" b="1" dirty="0">
                <a:solidFill>
                  <a:schemeClr val="tx1"/>
                </a:solidFill>
              </a:rPr>
              <a:t>color</a:t>
            </a:r>
            <a:r>
              <a:rPr lang="en-US" sz="1800" dirty="0">
                <a:solidFill>
                  <a:schemeClr val="tx1"/>
                </a:solidFill>
              </a:rPr>
              <a:t>. &lt;</a:t>
            </a:r>
            <a:r>
              <a:rPr lang="en-US" sz="1800" dirty="0" err="1">
                <a:solidFill>
                  <a:schemeClr val="tx1"/>
                </a:solidFill>
              </a:rPr>
              <a:t>chartTitle</a:t>
            </a:r>
            <a:r>
              <a:rPr lang="en-US" sz="1800" dirty="0">
                <a:solidFill>
                  <a:schemeClr val="tx1"/>
                </a:solidFill>
              </a:rPr>
              <a:t>&gt; has </a:t>
            </a:r>
            <a:r>
              <a:rPr lang="en-US" sz="1800" i="1" dirty="0" err="1">
                <a:solidFill>
                  <a:schemeClr val="tx1"/>
                </a:solidFill>
              </a:rPr>
              <a:t>font</a:t>
            </a:r>
            <a:r>
              <a:rPr lang="en-US" sz="1800" dirty="0" err="1">
                <a:solidFill>
                  <a:schemeClr val="tx1"/>
                </a:solidFill>
              </a:rPr>
              <a:t>and</a:t>
            </a:r>
            <a:r>
              <a:rPr lang="en-US" sz="1800" dirty="0">
                <a:solidFill>
                  <a:schemeClr val="tx1"/>
                </a:solidFill>
              </a:rPr>
              <a:t> </a:t>
            </a:r>
            <a:r>
              <a:rPr lang="en-US" sz="1800" i="1" dirty="0" err="1">
                <a:solidFill>
                  <a:schemeClr val="tx1"/>
                </a:solidFill>
              </a:rPr>
              <a:t>titleExpression</a:t>
            </a:r>
            <a:r>
              <a:rPr lang="en-US" sz="1800" dirty="0">
                <a:solidFill>
                  <a:schemeClr val="tx1"/>
                </a:solidFill>
              </a:rPr>
              <a:t> as </a:t>
            </a:r>
            <a:r>
              <a:rPr lang="en-US" sz="1800" dirty="0" err="1">
                <a:solidFill>
                  <a:schemeClr val="tx1"/>
                </a:solidFill>
              </a:rPr>
              <a:t>subelements</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chartSubtitle</a:t>
            </a:r>
            <a:r>
              <a:rPr lang="en-US" sz="1800" b="1" dirty="0">
                <a:solidFill>
                  <a:schemeClr val="tx1"/>
                </a:solidFill>
              </a:rPr>
              <a:t>&gt;</a:t>
            </a:r>
            <a:r>
              <a:rPr lang="en-US" sz="1800" dirty="0">
                <a:solidFill>
                  <a:schemeClr val="tx1"/>
                </a:solidFill>
              </a:rPr>
              <a:t> − This element is used to place the subtitle of the chart. This element has attribute - </a:t>
            </a:r>
            <a:r>
              <a:rPr lang="en-US" sz="1800" b="1" dirty="0">
                <a:solidFill>
                  <a:schemeClr val="tx1"/>
                </a:solidFill>
              </a:rPr>
              <a:t>color</a:t>
            </a:r>
            <a:r>
              <a:rPr lang="en-US" sz="1800" dirty="0">
                <a:solidFill>
                  <a:schemeClr val="tx1"/>
                </a:solidFill>
              </a:rPr>
              <a:t>. &lt;</a:t>
            </a:r>
            <a:r>
              <a:rPr lang="en-US" sz="1800" dirty="0" err="1">
                <a:solidFill>
                  <a:schemeClr val="tx1"/>
                </a:solidFill>
              </a:rPr>
              <a:t>chartSubtitle</a:t>
            </a:r>
            <a:r>
              <a:rPr lang="en-US" sz="1800" dirty="0">
                <a:solidFill>
                  <a:schemeClr val="tx1"/>
                </a:solidFill>
              </a:rPr>
              <a:t>&gt; has </a:t>
            </a:r>
            <a:r>
              <a:rPr lang="en-US" sz="1800" i="1" dirty="0" err="1">
                <a:solidFill>
                  <a:schemeClr val="tx1"/>
                </a:solidFill>
              </a:rPr>
              <a:t>font</a:t>
            </a:r>
            <a:r>
              <a:rPr lang="en-US" sz="1800" dirty="0" err="1">
                <a:solidFill>
                  <a:schemeClr val="tx1"/>
                </a:solidFill>
              </a:rPr>
              <a:t>and</a:t>
            </a:r>
            <a:r>
              <a:rPr lang="en-US" sz="1800" dirty="0">
                <a:solidFill>
                  <a:schemeClr val="tx1"/>
                </a:solidFill>
              </a:rPr>
              <a:t> </a:t>
            </a:r>
            <a:r>
              <a:rPr lang="en-US" sz="1800" i="1" dirty="0" err="1">
                <a:solidFill>
                  <a:schemeClr val="tx1"/>
                </a:solidFill>
              </a:rPr>
              <a:t>subtitleExpression</a:t>
            </a:r>
            <a:r>
              <a:rPr lang="en-US" sz="1800" dirty="0">
                <a:solidFill>
                  <a:schemeClr val="tx1"/>
                </a:solidFill>
              </a:rPr>
              <a:t> as </a:t>
            </a:r>
            <a:r>
              <a:rPr lang="en-US" sz="1800" dirty="0" err="1">
                <a:solidFill>
                  <a:schemeClr val="tx1"/>
                </a:solidFill>
              </a:rPr>
              <a:t>subelements</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085169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50</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392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Chart Sub-Elements (2)</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chartLegend</a:t>
            </a:r>
            <a:r>
              <a:rPr lang="en-US" sz="1800" b="1" dirty="0">
                <a:solidFill>
                  <a:schemeClr val="tx1"/>
                </a:solidFill>
              </a:rPr>
              <a:t>&gt;</a:t>
            </a:r>
            <a:r>
              <a:rPr lang="en-US" sz="1800" dirty="0">
                <a:solidFill>
                  <a:schemeClr val="tx1"/>
                </a:solidFill>
              </a:rPr>
              <a:t> − The element can control the font-related properties as well as the text color and the background color of the chart legend using this element. This element has attributes - </a:t>
            </a:r>
            <a:r>
              <a:rPr lang="en-US" sz="1800" b="1" dirty="0" err="1">
                <a:solidFill>
                  <a:schemeClr val="tx1"/>
                </a:solidFill>
              </a:rPr>
              <a:t>textColor</a:t>
            </a:r>
            <a:r>
              <a:rPr lang="en-US" sz="1800" dirty="0">
                <a:solidFill>
                  <a:schemeClr val="tx1"/>
                </a:solidFill>
              </a:rPr>
              <a:t> and </a:t>
            </a:r>
            <a:r>
              <a:rPr lang="en-US" sz="1800" b="1" dirty="0" err="1">
                <a:solidFill>
                  <a:schemeClr val="tx1"/>
                </a:solidFill>
              </a:rPr>
              <a:t>backgroundColor</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anchorNameExpression</a:t>
            </a:r>
            <a:r>
              <a:rPr lang="en-US" sz="1800" b="1" dirty="0">
                <a:solidFill>
                  <a:schemeClr val="tx1"/>
                </a:solidFill>
              </a:rPr>
              <a:t>&gt;</a:t>
            </a:r>
            <a:r>
              <a:rPr lang="en-US" sz="1800" dirty="0">
                <a:solidFill>
                  <a:schemeClr val="tx1"/>
                </a:solidFill>
              </a:rPr>
              <a:t> − This element creates the target for the anchor.</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hyperlinkReferenceExpression</a:t>
            </a:r>
            <a:r>
              <a:rPr lang="en-US" sz="1800" b="1" dirty="0">
                <a:solidFill>
                  <a:schemeClr val="tx1"/>
                </a:solidFill>
              </a:rPr>
              <a:t>&gt;</a:t>
            </a:r>
            <a:r>
              <a:rPr lang="en-US" sz="1800" dirty="0">
                <a:solidFill>
                  <a:schemeClr val="tx1"/>
                </a:solidFill>
              </a:rPr>
              <a:t> − This element contains a report expression indicating the name of the external resource (usually a URL).</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hyperlinkAnchorExpression</a:t>
            </a:r>
            <a:r>
              <a:rPr lang="en-US" sz="1800" b="1" dirty="0">
                <a:solidFill>
                  <a:schemeClr val="tx1"/>
                </a:solidFill>
              </a:rPr>
              <a:t>&gt;</a:t>
            </a:r>
            <a:r>
              <a:rPr lang="en-US" sz="1800" dirty="0">
                <a:solidFill>
                  <a:schemeClr val="tx1"/>
                </a:solidFill>
              </a:rPr>
              <a:t> − Hyperlink points to an anchor in an external resource.</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hyperlinkPageExpression</a:t>
            </a:r>
            <a:r>
              <a:rPr lang="en-US" sz="1800" b="1" dirty="0">
                <a:solidFill>
                  <a:schemeClr val="tx1"/>
                </a:solidFill>
              </a:rPr>
              <a:t>&gt;</a:t>
            </a:r>
            <a:r>
              <a:rPr lang="en-US" sz="1800" dirty="0">
                <a:solidFill>
                  <a:schemeClr val="tx1"/>
                </a:solidFill>
              </a:rPr>
              <a:t> − Hyperlink points to a page in the current report.</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hyperlinkTooltipExpression</a:t>
            </a:r>
            <a:r>
              <a:rPr lang="en-US" sz="1800" b="1" dirty="0">
                <a:solidFill>
                  <a:schemeClr val="tx1"/>
                </a:solidFill>
              </a:rPr>
              <a:t>&gt;</a:t>
            </a:r>
            <a:r>
              <a:rPr lang="en-US" sz="1800" dirty="0">
                <a:solidFill>
                  <a:schemeClr val="tx1"/>
                </a:solidFill>
              </a:rPr>
              <a:t> − This element controls the ToolTip of hyperlink. The type of the expression should be </a:t>
            </a:r>
            <a:r>
              <a:rPr lang="en-US" sz="1800" i="1" dirty="0" err="1">
                <a:solidFill>
                  <a:schemeClr val="tx1"/>
                </a:solidFill>
              </a:rPr>
              <a:t>java.lang.String</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hyperlinkParameter</a:t>
            </a:r>
            <a:r>
              <a:rPr lang="en-US" sz="1800" b="1" dirty="0">
                <a:solidFill>
                  <a:schemeClr val="tx1"/>
                </a:solidFill>
              </a:rPr>
              <a:t>&gt;</a:t>
            </a:r>
            <a:r>
              <a:rPr lang="en-US" sz="1800" dirty="0">
                <a:solidFill>
                  <a:schemeClr val="tx1"/>
                </a:solidFill>
              </a:rPr>
              <a:t> − This element when present generates a final hyperlink depending on the parameter values.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00900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7525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Chart attributes (1)</a:t>
            </a:r>
          </a:p>
          <a:p>
            <a:pPr marL="342900" indent="-342900" algn="l">
              <a:buClr>
                <a:srgbClr val="0070C0"/>
              </a:buClr>
              <a:buSzPct val="80000"/>
              <a:buFont typeface="Wingdings" pitchFamily="2" charset="2"/>
              <a:buChar char="u"/>
            </a:pPr>
            <a:r>
              <a:rPr lang="en-US" sz="1800" dirty="0">
                <a:solidFill>
                  <a:schemeClr val="tx1"/>
                </a:solidFill>
              </a:rPr>
              <a:t>Attributes in the &lt;chart&gt; element available for all chart types are −</a:t>
            </a:r>
          </a:p>
          <a:p>
            <a:pPr marL="800100" lvl="1" indent="-342900" algn="l">
              <a:buClr>
                <a:srgbClr val="0070C0"/>
              </a:buClr>
              <a:buSzPct val="80000"/>
              <a:buFont typeface="Wingdings" pitchFamily="2" charset="2"/>
              <a:buChar char="u"/>
            </a:pPr>
            <a:r>
              <a:rPr lang="en-US" sz="1800" b="1" dirty="0" err="1">
                <a:solidFill>
                  <a:schemeClr val="tx1"/>
                </a:solidFill>
              </a:rPr>
              <a:t>isShowLegend</a:t>
            </a:r>
            <a:r>
              <a:rPr lang="en-US" sz="1800" dirty="0">
                <a:solidFill>
                  <a:schemeClr val="tx1"/>
                </a:solidFill>
              </a:rPr>
              <a:t> − This attribute is used to determine, if a chart legend will be displayed on the report. Values could be </a:t>
            </a:r>
            <a:r>
              <a:rPr lang="en-US" sz="1800" i="1" dirty="0">
                <a:solidFill>
                  <a:schemeClr val="tx1"/>
                </a:solidFill>
              </a:rPr>
              <a:t>true</a:t>
            </a:r>
            <a:r>
              <a:rPr lang="en-US" sz="1800" dirty="0">
                <a:solidFill>
                  <a:schemeClr val="tx1"/>
                </a:solidFill>
              </a:rPr>
              <a:t>, or </a:t>
            </a:r>
            <a:r>
              <a:rPr lang="en-US" sz="1800" i="1" dirty="0">
                <a:solidFill>
                  <a:schemeClr val="tx1"/>
                </a:solidFill>
              </a:rPr>
              <a:t>false</a:t>
            </a:r>
            <a:r>
              <a:rPr lang="en-US" sz="1800" dirty="0">
                <a:solidFill>
                  <a:schemeClr val="tx1"/>
                </a:solidFill>
              </a:rPr>
              <a:t>. Default value is </a:t>
            </a:r>
            <a:r>
              <a:rPr lang="en-US" sz="1800" i="1" dirty="0">
                <a:solidFill>
                  <a:schemeClr val="tx1"/>
                </a:solidFill>
              </a:rPr>
              <a:t>true</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err="1">
                <a:solidFill>
                  <a:schemeClr val="tx1"/>
                </a:solidFill>
              </a:rPr>
              <a:t>evaluationTime</a:t>
            </a:r>
            <a:r>
              <a:rPr lang="en-US" sz="1800" dirty="0">
                <a:solidFill>
                  <a:schemeClr val="tx1"/>
                </a:solidFill>
              </a:rPr>
              <a:t> − Determines when the chart's expression will be evaluated. Values could be </a:t>
            </a:r>
            <a:r>
              <a:rPr lang="en-US" sz="1800" i="1" dirty="0">
                <a:solidFill>
                  <a:schemeClr val="tx1"/>
                </a:solidFill>
              </a:rPr>
              <a:t>Now</a:t>
            </a:r>
            <a:r>
              <a:rPr lang="en-US" sz="1800" dirty="0">
                <a:solidFill>
                  <a:schemeClr val="tx1"/>
                </a:solidFill>
              </a:rPr>
              <a:t>, </a:t>
            </a:r>
            <a:r>
              <a:rPr lang="en-US" sz="1800" i="1" dirty="0">
                <a:solidFill>
                  <a:schemeClr val="tx1"/>
                </a:solidFill>
              </a:rPr>
              <a:t>Report</a:t>
            </a:r>
            <a:r>
              <a:rPr lang="en-US" sz="1800" dirty="0">
                <a:solidFill>
                  <a:schemeClr val="tx1"/>
                </a:solidFill>
              </a:rPr>
              <a:t>, </a:t>
            </a:r>
            <a:r>
              <a:rPr lang="en-US" sz="1800" i="1" dirty="0">
                <a:solidFill>
                  <a:schemeClr val="tx1"/>
                </a:solidFill>
              </a:rPr>
              <a:t>Page</a:t>
            </a:r>
            <a:r>
              <a:rPr lang="en-US" sz="1800" dirty="0">
                <a:solidFill>
                  <a:schemeClr val="tx1"/>
                </a:solidFill>
              </a:rPr>
              <a:t>, </a:t>
            </a:r>
            <a:r>
              <a:rPr lang="en-US" sz="1800" i="1" dirty="0">
                <a:solidFill>
                  <a:schemeClr val="tx1"/>
                </a:solidFill>
              </a:rPr>
              <a:t>Column</a:t>
            </a:r>
            <a:r>
              <a:rPr lang="en-US" sz="1800" dirty="0">
                <a:solidFill>
                  <a:schemeClr val="tx1"/>
                </a:solidFill>
              </a:rPr>
              <a:t>, </a:t>
            </a:r>
            <a:r>
              <a:rPr lang="en-US" sz="1800" i="1" dirty="0">
                <a:solidFill>
                  <a:schemeClr val="tx1"/>
                </a:solidFill>
              </a:rPr>
              <a:t>Group</a:t>
            </a:r>
            <a:r>
              <a:rPr lang="en-US" sz="1800" dirty="0">
                <a:solidFill>
                  <a:schemeClr val="tx1"/>
                </a:solidFill>
              </a:rPr>
              <a:t>, </a:t>
            </a:r>
            <a:r>
              <a:rPr lang="en-US" sz="1800" i="1" dirty="0">
                <a:solidFill>
                  <a:schemeClr val="tx1"/>
                </a:solidFill>
              </a:rPr>
              <a:t>Band</a:t>
            </a:r>
            <a:r>
              <a:rPr lang="en-US" sz="1800" dirty="0">
                <a:solidFill>
                  <a:schemeClr val="tx1"/>
                </a:solidFill>
              </a:rPr>
              <a:t>. Default value is </a:t>
            </a:r>
            <a:r>
              <a:rPr lang="en-US" sz="1800" i="1" dirty="0">
                <a:solidFill>
                  <a:schemeClr val="tx1"/>
                </a:solidFill>
              </a:rPr>
              <a:t>Now</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err="1">
                <a:solidFill>
                  <a:schemeClr val="tx1"/>
                </a:solidFill>
              </a:rPr>
              <a:t>evaluationGroup</a:t>
            </a:r>
            <a:r>
              <a:rPr lang="en-US" sz="1800" dirty="0">
                <a:solidFill>
                  <a:schemeClr val="tx1"/>
                </a:solidFill>
              </a:rPr>
              <a:t> − This attribute determines the name of the group to be used to evaluate the chart's expressions. The value for this attribute must match the name of the group, we would like to use as the chart's evaluation group.</a:t>
            </a:r>
          </a:p>
          <a:p>
            <a:pPr marL="800100" lvl="1" indent="-342900" algn="l">
              <a:buClr>
                <a:srgbClr val="0070C0"/>
              </a:buClr>
              <a:buSzPct val="80000"/>
              <a:buFont typeface="Wingdings" pitchFamily="2" charset="2"/>
              <a:buChar char="u"/>
            </a:pPr>
            <a:r>
              <a:rPr lang="en-US" sz="1800" b="1" dirty="0" err="1">
                <a:solidFill>
                  <a:schemeClr val="tx1"/>
                </a:solidFill>
              </a:rPr>
              <a:t>hyperlinkType</a:t>
            </a:r>
            <a:r>
              <a:rPr lang="en-US" sz="1800" dirty="0">
                <a:solidFill>
                  <a:schemeClr val="tx1"/>
                </a:solidFill>
              </a:rPr>
              <a:t> − This attribute can hold any text value. Default value is </a:t>
            </a:r>
            <a:r>
              <a:rPr lang="en-US" sz="1800" i="1" dirty="0">
                <a:solidFill>
                  <a:schemeClr val="tx1"/>
                </a:solidFill>
              </a:rPr>
              <a:t>None</a:t>
            </a:r>
            <a:r>
              <a:rPr lang="en-US" sz="1800" dirty="0">
                <a:solidFill>
                  <a:schemeClr val="tx1"/>
                </a:solidFill>
              </a:rPr>
              <a:t>. This means, neither the text fields nor the images represent hyperlinks, even if the special hyperlink expressions are present.</a:t>
            </a:r>
          </a:p>
          <a:p>
            <a:pPr marL="800100" lvl="1" indent="-342900" algn="l">
              <a:buClr>
                <a:srgbClr val="0070C0"/>
              </a:buClr>
              <a:buSzPct val="80000"/>
              <a:buFont typeface="Wingdings" pitchFamily="2" charset="2"/>
              <a:buChar char="u"/>
            </a:pPr>
            <a:r>
              <a:rPr lang="en-US" sz="1800" b="1" dirty="0" err="1">
                <a:solidFill>
                  <a:schemeClr val="tx1"/>
                </a:solidFill>
              </a:rPr>
              <a:t>hyperlinkTarget</a:t>
            </a:r>
            <a:r>
              <a:rPr lang="en-US" sz="1800" dirty="0">
                <a:solidFill>
                  <a:schemeClr val="tx1"/>
                </a:solidFill>
              </a:rPr>
              <a:t> − This attribute helps to customize the behavior of the specified link when it is clicked in the viewer. Values could be </a:t>
            </a:r>
            <a:r>
              <a:rPr lang="en-US" sz="1800" i="1" dirty="0">
                <a:solidFill>
                  <a:schemeClr val="tx1"/>
                </a:solidFill>
              </a:rPr>
              <a:t>Self</a:t>
            </a:r>
            <a:r>
              <a:rPr lang="en-US" sz="1800" dirty="0">
                <a:solidFill>
                  <a:schemeClr val="tx1"/>
                </a:solidFill>
              </a:rPr>
              <a:t>, or </a:t>
            </a:r>
            <a:r>
              <a:rPr lang="en-US" sz="1800" i="1" dirty="0">
                <a:solidFill>
                  <a:schemeClr val="tx1"/>
                </a:solidFill>
              </a:rPr>
              <a:t>Blank</a:t>
            </a:r>
            <a:r>
              <a:rPr lang="en-US" sz="1800" dirty="0">
                <a:solidFill>
                  <a:schemeClr val="tx1"/>
                </a:solidFill>
              </a:rPr>
              <a:t>. Default value is </a:t>
            </a:r>
            <a:r>
              <a:rPr lang="en-US" sz="1800" i="1" dirty="0">
                <a:solidFill>
                  <a:schemeClr val="tx1"/>
                </a:solidFill>
              </a:rPr>
              <a:t>Self</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421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Chart attributes (2)</a:t>
            </a:r>
          </a:p>
          <a:p>
            <a:pPr marL="800100" lvl="1" indent="-342900" algn="l">
              <a:buClr>
                <a:srgbClr val="0070C0"/>
              </a:buClr>
              <a:buSzPct val="80000"/>
              <a:buFont typeface="Wingdings" pitchFamily="2" charset="2"/>
              <a:buChar char="u"/>
            </a:pPr>
            <a:r>
              <a:rPr lang="en-US" sz="1800" b="1" dirty="0" err="1">
                <a:solidFill>
                  <a:schemeClr val="tx1"/>
                </a:solidFill>
              </a:rPr>
              <a:t>bookmarkLevel</a:t>
            </a:r>
            <a:r>
              <a:rPr lang="en-US" sz="1800" dirty="0">
                <a:solidFill>
                  <a:schemeClr val="tx1"/>
                </a:solidFill>
              </a:rPr>
              <a:t> − This attribute when set to a positive integer, generates bookmarks in the reports exported to PDF. Default value is </a:t>
            </a:r>
            <a:r>
              <a:rPr lang="en-US" sz="1800" i="1" dirty="0">
                <a:solidFill>
                  <a:schemeClr val="tx1"/>
                </a:solidFill>
              </a:rPr>
              <a:t>0</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err="1">
                <a:solidFill>
                  <a:schemeClr val="tx1"/>
                </a:solidFill>
              </a:rPr>
              <a:t>customizerClass</a:t>
            </a:r>
            <a:r>
              <a:rPr lang="en-US" sz="1800" dirty="0">
                <a:solidFill>
                  <a:schemeClr val="tx1"/>
                </a:solidFill>
              </a:rPr>
              <a:t> − This is the name of a class (optional) that can be used to customize the chart. The value for this element must be a String containing the name of a customizer class.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30561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Chart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528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Chart customization</a:t>
            </a:r>
          </a:p>
          <a:p>
            <a:pPr marL="342900" indent="-342900" algn="l">
              <a:buClr>
                <a:srgbClr val="0070C0"/>
              </a:buClr>
              <a:buSzPct val="80000"/>
              <a:buFont typeface="Wingdings" pitchFamily="2" charset="2"/>
              <a:buChar char="u"/>
            </a:pPr>
            <a:r>
              <a:rPr lang="en-US" sz="1800" dirty="0">
                <a:solidFill>
                  <a:schemeClr val="tx1"/>
                </a:solidFill>
              </a:rPr>
              <a:t>As mentioned above, JasperReports uses </a:t>
            </a:r>
            <a:r>
              <a:rPr lang="en-US" sz="1800" i="1" dirty="0" err="1">
                <a:solidFill>
                  <a:schemeClr val="tx1"/>
                </a:solidFill>
              </a:rPr>
              <a:t>JFreeChart</a:t>
            </a:r>
            <a:r>
              <a:rPr lang="en-US" sz="1800" dirty="0">
                <a:solidFill>
                  <a:schemeClr val="tx1"/>
                </a:solidFill>
              </a:rPr>
              <a:t> as the underlying charting library. </a:t>
            </a:r>
          </a:p>
          <a:p>
            <a:pPr marL="342900" indent="-342900" algn="l">
              <a:buClr>
                <a:srgbClr val="0070C0"/>
              </a:buClr>
              <a:buSzPct val="80000"/>
              <a:buFont typeface="Wingdings" pitchFamily="2" charset="2"/>
              <a:buChar char="u"/>
            </a:pPr>
            <a:r>
              <a:rPr lang="en-US" sz="1800" i="1" dirty="0" err="1">
                <a:solidFill>
                  <a:schemeClr val="tx1"/>
                </a:solidFill>
              </a:rPr>
              <a:t>JFreeChart</a:t>
            </a:r>
            <a:r>
              <a:rPr lang="en-US" sz="1800" dirty="0">
                <a:solidFill>
                  <a:schemeClr val="tx1"/>
                </a:solidFill>
              </a:rPr>
              <a:t> contains features that are directly not supported by JasperReports. We can take advantage of these features by supplying a customizer class via the </a:t>
            </a:r>
            <a:r>
              <a:rPr lang="en-US" sz="1800" i="1" dirty="0" err="1">
                <a:solidFill>
                  <a:schemeClr val="tx1"/>
                </a:solidFill>
              </a:rPr>
              <a:t>customizerClass</a:t>
            </a:r>
            <a:r>
              <a:rPr lang="en-US" sz="1800" dirty="0">
                <a:solidFill>
                  <a:schemeClr val="tx1"/>
                </a:solidFill>
              </a:rPr>
              <a:t> attribute in &lt;chart&gt; element. </a:t>
            </a:r>
          </a:p>
          <a:p>
            <a:pPr marL="342900" indent="-342900" algn="l">
              <a:buClr>
                <a:srgbClr val="0070C0"/>
              </a:buClr>
              <a:buSzPct val="80000"/>
              <a:buFont typeface="Wingdings" pitchFamily="2" charset="2"/>
              <a:buChar char="u"/>
            </a:pPr>
            <a:r>
              <a:rPr lang="en-US" sz="1800" dirty="0">
                <a:solidFill>
                  <a:schemeClr val="tx1"/>
                </a:solidFill>
              </a:rPr>
              <a:t>A customizer class is nothing, but an implementation of the </a:t>
            </a:r>
            <a:r>
              <a:rPr lang="en-US" sz="1800" i="1" dirty="0" err="1">
                <a:solidFill>
                  <a:schemeClr val="tx1"/>
                </a:solidFill>
              </a:rPr>
              <a:t>net.sf.jasperreports.engine.JRChartCustomizer</a:t>
            </a:r>
            <a:r>
              <a:rPr lang="en-US" sz="1800" dirty="0">
                <a:solidFill>
                  <a:schemeClr val="tx1"/>
                </a:solidFill>
              </a:rPr>
              <a:t> interface. </a:t>
            </a:r>
          </a:p>
          <a:p>
            <a:pPr marL="342900" indent="-342900" algn="l">
              <a:buClr>
                <a:srgbClr val="0070C0"/>
              </a:buClr>
              <a:buSzPct val="80000"/>
              <a:buFont typeface="Wingdings" pitchFamily="2" charset="2"/>
              <a:buChar char="u"/>
            </a:pPr>
            <a:r>
              <a:rPr lang="en-US" sz="1800" dirty="0">
                <a:solidFill>
                  <a:schemeClr val="tx1"/>
                </a:solidFill>
              </a:rPr>
              <a:t>The easiest way to implement this interface is by extending the </a:t>
            </a:r>
            <a:r>
              <a:rPr lang="en-US" sz="1800" i="1" dirty="0" err="1">
                <a:solidFill>
                  <a:schemeClr val="tx1"/>
                </a:solidFill>
              </a:rPr>
              <a:t>net.sf.jasperreports.engine.JRAbstractChartCustomizer</a:t>
            </a:r>
            <a:r>
              <a:rPr lang="en-US" sz="1800" dirty="0">
                <a:solidFill>
                  <a:schemeClr val="tx1"/>
                </a:solidFill>
              </a:rPr>
              <a:t> class and thus having access to parameters, fields, and variables for more flexible chart customization based on report data.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2116275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5096</TotalTime>
  <Words>3588</Words>
  <Application>Microsoft Office PowerPoint</Application>
  <PresentationFormat>On-screen Show (4:3)</PresentationFormat>
  <Paragraphs>435</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Wingdings</vt:lpstr>
      <vt:lpstr>Office 佈景主題</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 Chart</vt:lpstr>
      <vt:lpstr>22.1 jasper_report_template.jrxml</vt:lpstr>
      <vt:lpstr>22.1 jasper_report_template.jrxml</vt:lpstr>
      <vt:lpstr>22.1 jasper_report_template.jrxml</vt:lpstr>
      <vt:lpstr>22.1 jasper_report_template.jrxml</vt:lpstr>
      <vt:lpstr>22.2 JasperReportFill.java</vt:lpstr>
      <vt:lpstr>22.2 JasperReportFill.java</vt:lpstr>
      <vt:lpstr>22.3 POJO DataBean.java</vt:lpstr>
      <vt:lpstr>22.3 POJO DataBean.java</vt:lpstr>
      <vt:lpstr>22.4 DataBeanList.java</vt:lpstr>
      <vt:lpstr>22.4 DataBeanList.java</vt:lpstr>
      <vt:lpstr>22.5 buildChart.xml</vt:lpstr>
      <vt:lpstr>22.5 buildChart.xml</vt:lpstr>
      <vt:lpstr>22.6 exe_Chart.bat</vt:lpstr>
      <vt:lpstr>22.6 exe_Chart.bat</vt:lpstr>
      <vt:lpstr>22.7 Run exe_Chart.bat</vt:lpstr>
      <vt:lpstr>22.7 Run exe_Chart.bat</vt:lpstr>
      <vt:lpstr>22.7 Run exe_Chart.bat</vt:lpstr>
      <vt:lpstr>22.7 Run exe_Chart.bat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1941</cp:revision>
  <dcterms:created xsi:type="dcterms:W3CDTF">2018-09-28T16:40:41Z</dcterms:created>
  <dcterms:modified xsi:type="dcterms:W3CDTF">2018-12-28T22:41:56Z</dcterms:modified>
</cp:coreProperties>
</file>