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3" r:id="rId3"/>
    <p:sldId id="284" r:id="rId4"/>
    <p:sldId id="285" r:id="rId5"/>
    <p:sldId id="286" r:id="rId6"/>
    <p:sldId id="287" r:id="rId7"/>
    <p:sldId id="288" r:id="rId8"/>
    <p:sldId id="289" r:id="rId9"/>
    <p:sldId id="291" r:id="rId10"/>
    <p:sldId id="290"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7" r:id="rId26"/>
    <p:sldId id="306"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259" r:id="rId4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3" autoAdjust="0"/>
    <p:restoredTop sz="99626" autoAdjust="0"/>
  </p:normalViewPr>
  <p:slideViewPr>
    <p:cSldViewPr>
      <p:cViewPr varScale="1">
        <p:scale>
          <a:sx n="110" d="100"/>
          <a:sy n="110" d="100"/>
        </p:scale>
        <p:origin x="90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Report Template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888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LOADING AND STORING REPORT TEMPLATE FILES (1)</a:t>
            </a:r>
          </a:p>
          <a:p>
            <a:pPr marL="342900" indent="-342900" algn="l">
              <a:buClr>
                <a:srgbClr val="0070C0"/>
              </a:buClr>
              <a:buSzPct val="80000"/>
              <a:buFont typeface="Wingdings" pitchFamily="2" charset="2"/>
              <a:buChar char="u"/>
            </a:pPr>
            <a:r>
              <a:rPr lang="en-US" sz="1800" dirty="0">
                <a:solidFill>
                  <a:schemeClr val="tx1"/>
                </a:solidFill>
              </a:rPr>
              <a:t>Both the </a:t>
            </a:r>
            <a:r>
              <a:rPr lang="en-US" sz="1800" dirty="0" err="1">
                <a:solidFill>
                  <a:schemeClr val="tx1"/>
                </a:solidFill>
              </a:rPr>
              <a:t>net.sf.jasperreports.engine.design.JasperDesign</a:t>
            </a:r>
            <a:r>
              <a:rPr lang="en-US" sz="1800" dirty="0">
                <a:solidFill>
                  <a:schemeClr val="tx1"/>
                </a:solidFill>
              </a:rPr>
              <a:t> and </a:t>
            </a:r>
            <a:r>
              <a:rPr lang="en-US" sz="1800" dirty="0" err="1">
                <a:solidFill>
                  <a:schemeClr val="tx1"/>
                </a:solidFill>
              </a:rPr>
              <a:t>net.sf.jasperreports.engine.JasperReport</a:t>
            </a:r>
            <a:r>
              <a:rPr lang="en-US" sz="1800" dirty="0">
                <a:solidFill>
                  <a:schemeClr val="tx1"/>
                </a:solidFill>
              </a:rPr>
              <a:t> classes implement the </a:t>
            </a:r>
            <a:r>
              <a:rPr lang="en-US" sz="1800" dirty="0" err="1">
                <a:solidFill>
                  <a:schemeClr val="tx1"/>
                </a:solidFill>
              </a:rPr>
              <a:t>java.io.Serializable</a:t>
            </a:r>
            <a:r>
              <a:rPr lang="en-US" sz="1800" dirty="0">
                <a:solidFill>
                  <a:schemeClr val="tx1"/>
                </a:solidFill>
              </a:rPr>
              <a:t> interface. </a:t>
            </a:r>
          </a:p>
          <a:p>
            <a:pPr marL="342900" indent="-342900" algn="l">
              <a:buClr>
                <a:srgbClr val="0070C0"/>
              </a:buClr>
              <a:buSzPct val="80000"/>
              <a:buFont typeface="Wingdings" pitchFamily="2" charset="2"/>
              <a:buChar char="u"/>
            </a:pPr>
            <a:r>
              <a:rPr lang="en-US" sz="1800" dirty="0">
                <a:solidFill>
                  <a:schemeClr val="tx1"/>
                </a:solidFill>
              </a:rPr>
              <a:t>This allows users to store their report templates as serialized objects either in their fully modifiable state (</a:t>
            </a:r>
            <a:r>
              <a:rPr lang="en-US" sz="1800" dirty="0" err="1">
                <a:solidFill>
                  <a:schemeClr val="tx1"/>
                </a:solidFill>
              </a:rPr>
              <a:t>JasperDesign</a:t>
            </a:r>
            <a:r>
              <a:rPr lang="en-US" sz="1800" dirty="0">
                <a:solidFill>
                  <a:schemeClr val="tx1"/>
                </a:solidFill>
              </a:rPr>
              <a:t> objects) or in their compiled form (JasperReport objects).</a:t>
            </a:r>
          </a:p>
          <a:p>
            <a:pPr marL="342900" indent="-342900" algn="l">
              <a:buClr>
                <a:srgbClr val="0070C0"/>
              </a:buClr>
              <a:buSzPct val="80000"/>
              <a:buFont typeface="Wingdings" pitchFamily="2" charset="2"/>
              <a:buChar char="u"/>
            </a:pPr>
            <a:r>
              <a:rPr lang="en-US" sz="1800" dirty="0">
                <a:solidFill>
                  <a:schemeClr val="tx1"/>
                </a:solidFill>
              </a:rPr>
              <a:t>For serializing objects to files or output streams, the JasperReports library offers a utility class named </a:t>
            </a:r>
            <a:r>
              <a:rPr lang="en-US" sz="1800" dirty="0" err="1">
                <a:solidFill>
                  <a:schemeClr val="tx1"/>
                </a:solidFill>
              </a:rPr>
              <a:t>net.sf.jasperreports.engine.util.JRSaver</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To load serialized objects, you can rely on the supplied </a:t>
            </a:r>
            <a:r>
              <a:rPr lang="en-US" sz="1800" dirty="0" err="1">
                <a:solidFill>
                  <a:schemeClr val="tx1"/>
                </a:solidFill>
              </a:rPr>
              <a:t>net.sf.jasperreports.engine.util.JRLoader</a:t>
            </a:r>
            <a:r>
              <a:rPr lang="en-US" sz="1800" dirty="0">
                <a:solidFill>
                  <a:schemeClr val="tx1"/>
                </a:solidFill>
              </a:rPr>
              <a:t> utility class, which exposes various methods for loading objects from files, input streams, URLs, or </a:t>
            </a:r>
            <a:r>
              <a:rPr lang="en-US" sz="1800" dirty="0" err="1">
                <a:solidFill>
                  <a:schemeClr val="tx1"/>
                </a:solidFill>
              </a:rPr>
              <a:t>classpath</a:t>
            </a:r>
            <a:r>
              <a:rPr lang="en-US" sz="1800" dirty="0">
                <a:solidFill>
                  <a:schemeClr val="tx1"/>
                </a:solidFill>
              </a:rPr>
              <a:t> resources.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180227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50155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LOADING AND STORING REPORT TEMPLATE FILES (2)</a:t>
            </a:r>
          </a:p>
          <a:p>
            <a:pPr marL="342900" indent="-342900" algn="l">
              <a:buClr>
                <a:srgbClr val="0070C0"/>
              </a:buClr>
              <a:buSzPct val="80000"/>
              <a:buFont typeface="Wingdings" pitchFamily="2" charset="2"/>
              <a:buChar char="u"/>
            </a:pPr>
            <a:r>
              <a:rPr lang="en-US" sz="1800" dirty="0">
                <a:solidFill>
                  <a:schemeClr val="tx1"/>
                </a:solidFill>
              </a:rPr>
              <a:t>This utility class has a method called </a:t>
            </a:r>
            <a:r>
              <a:rPr lang="en-US" sz="1800" dirty="0" err="1">
                <a:solidFill>
                  <a:schemeClr val="tx1"/>
                </a:solidFill>
              </a:rPr>
              <a:t>loadObjectFromLocation</a:t>
            </a:r>
            <a:r>
              <a:rPr lang="en-US" sz="1800" dirty="0">
                <a:solidFill>
                  <a:schemeClr val="tx1"/>
                </a:solidFill>
              </a:rPr>
              <a:t> (String location), with built-in logic to load a serialized object from a specified </a:t>
            </a:r>
            <a:r>
              <a:rPr lang="en-US" sz="1800" dirty="0" err="1">
                <a:solidFill>
                  <a:schemeClr val="tx1"/>
                </a:solidFill>
              </a:rPr>
              <a:t>java.lang.String</a:t>
            </a:r>
            <a:r>
              <a:rPr lang="en-US" sz="1800" dirty="0">
                <a:solidFill>
                  <a:schemeClr val="tx1"/>
                </a:solidFill>
              </a:rPr>
              <a:t> location received as parameter. </a:t>
            </a:r>
          </a:p>
          <a:p>
            <a:pPr marL="342900" indent="-342900" algn="l">
              <a:buClr>
                <a:srgbClr val="0070C0"/>
              </a:buClr>
              <a:buSzPct val="80000"/>
              <a:buFont typeface="Wingdings" pitchFamily="2" charset="2"/>
              <a:buChar char="u"/>
            </a:pPr>
            <a:r>
              <a:rPr lang="en-US" sz="1800" dirty="0">
                <a:solidFill>
                  <a:schemeClr val="tx1"/>
                </a:solidFill>
              </a:rPr>
              <a:t>If this method is called, the program first tries to see if the specified location is a valid URL. </a:t>
            </a:r>
          </a:p>
          <a:p>
            <a:pPr marL="342900" indent="-342900" algn="l">
              <a:buClr>
                <a:srgbClr val="0070C0"/>
              </a:buClr>
              <a:buSzPct val="80000"/>
              <a:buFont typeface="Wingdings" pitchFamily="2" charset="2"/>
              <a:buChar char="u"/>
            </a:pPr>
            <a:r>
              <a:rPr lang="en-US" sz="1800" dirty="0">
                <a:solidFill>
                  <a:schemeClr val="tx1"/>
                </a:solidFill>
              </a:rPr>
              <a:t>If it is not, it then tries to determine whether the location points to an existing file on disk. </a:t>
            </a:r>
          </a:p>
          <a:p>
            <a:pPr marL="342900" indent="-342900" algn="l">
              <a:buClr>
                <a:srgbClr val="0070C0"/>
              </a:buClr>
              <a:buSzPct val="80000"/>
              <a:buFont typeface="Wingdings" pitchFamily="2" charset="2"/>
              <a:buChar char="u"/>
            </a:pPr>
            <a:r>
              <a:rPr lang="en-US" sz="1800" dirty="0">
                <a:solidFill>
                  <a:schemeClr val="tx1"/>
                </a:solidFill>
              </a:rPr>
              <a:t>If that also fails, the program tries to load the serialized object from the </a:t>
            </a:r>
            <a:r>
              <a:rPr lang="en-US" sz="1800" dirty="0" err="1">
                <a:solidFill>
                  <a:schemeClr val="tx1"/>
                </a:solidFill>
              </a:rPr>
              <a:t>classpath</a:t>
            </a:r>
            <a:r>
              <a:rPr lang="en-US" sz="1800" dirty="0">
                <a:solidFill>
                  <a:schemeClr val="tx1"/>
                </a:solidFill>
              </a:rPr>
              <a:t> using the specified location as a </a:t>
            </a:r>
            <a:r>
              <a:rPr lang="en-US" sz="1800" dirty="0" err="1">
                <a:solidFill>
                  <a:schemeClr val="tx1"/>
                </a:solidFill>
              </a:rPr>
              <a:t>classpath</a:t>
            </a:r>
            <a:r>
              <a:rPr lang="en-US" sz="1800" dirty="0">
                <a:solidFill>
                  <a:schemeClr val="tx1"/>
                </a:solidFill>
              </a:rPr>
              <a:t> resource name. </a:t>
            </a:r>
          </a:p>
          <a:p>
            <a:pPr marL="342900" indent="-342900" algn="l">
              <a:buClr>
                <a:srgbClr val="0070C0"/>
              </a:buClr>
              <a:buSzPct val="80000"/>
              <a:buFont typeface="Wingdings" pitchFamily="2" charset="2"/>
              <a:buChar char="u"/>
            </a:pPr>
            <a:r>
              <a:rPr lang="en-US" sz="1800" dirty="0">
                <a:solidFill>
                  <a:schemeClr val="tx1"/>
                </a:solidFill>
              </a:rPr>
              <a:t>The library also exposes methods for parsing JRXML content into </a:t>
            </a:r>
            <a:r>
              <a:rPr lang="en-US" sz="1800" dirty="0" err="1">
                <a:solidFill>
                  <a:schemeClr val="tx1"/>
                </a:solidFill>
              </a:rPr>
              <a:t>JasperDesign</a:t>
            </a:r>
            <a:r>
              <a:rPr lang="en-US" sz="1800" dirty="0">
                <a:solidFill>
                  <a:schemeClr val="tx1"/>
                </a:solidFill>
              </a:rPr>
              <a:t> objects or for producing JRXML content out of a </a:t>
            </a:r>
            <a:r>
              <a:rPr lang="en-US" sz="1800" dirty="0" err="1">
                <a:solidFill>
                  <a:schemeClr val="tx1"/>
                </a:solidFill>
              </a:rPr>
              <a:t>JasperDesign</a:t>
            </a:r>
            <a:r>
              <a:rPr lang="en-US" sz="1800" dirty="0">
                <a:solidFill>
                  <a:schemeClr val="tx1"/>
                </a:solidFill>
              </a:rPr>
              <a:t> or JasperReport object. </a:t>
            </a:r>
          </a:p>
          <a:p>
            <a:pPr marL="342900" indent="-342900" algn="l">
              <a:buClr>
                <a:srgbClr val="0070C0"/>
              </a:buClr>
              <a:buSzPct val="80000"/>
              <a:buFont typeface="Wingdings" pitchFamily="2" charset="2"/>
              <a:buChar char="u"/>
            </a:pPr>
            <a:r>
              <a:rPr lang="en-US" sz="1800" dirty="0">
                <a:solidFill>
                  <a:schemeClr val="tx1"/>
                </a:solidFill>
              </a:rPr>
              <a:t>The functionality is located in the following classes:</a:t>
            </a:r>
          </a:p>
          <a:p>
            <a:pPr marL="800100" lvl="1" indent="-342900" algn="l">
              <a:buClr>
                <a:srgbClr val="0070C0"/>
              </a:buClr>
              <a:buSzPct val="80000"/>
              <a:buFont typeface="Wingdings" pitchFamily="2" charset="2"/>
              <a:buChar char="u"/>
            </a:pPr>
            <a:r>
              <a:rPr lang="en-US" sz="1800" dirty="0" err="1">
                <a:solidFill>
                  <a:schemeClr val="tx1"/>
                </a:solidFill>
              </a:rPr>
              <a:t>net.sf.jasperreports.engine.xml.JRXmlLoader</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err="1">
                <a:solidFill>
                  <a:schemeClr val="tx1"/>
                </a:solidFill>
              </a:rPr>
              <a:t>net.sf.jasperreports.engine.xml.JRXmlWriter</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dirty="0"/>
          </a:p>
        </p:txBody>
      </p:sp>
    </p:spTree>
    <p:extLst>
      <p:ext uri="{BB962C8B-B14F-4D97-AF65-F5344CB8AC3E}">
        <p14:creationId xmlns:p14="http://schemas.microsoft.com/office/powerpoint/2010/main" val="167582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248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LOADING AND STORING REPORT TEMPLATE FILES (3)</a:t>
            </a:r>
          </a:p>
          <a:p>
            <a:pPr marL="342900" indent="-342900" algn="l">
              <a:buClr>
                <a:srgbClr val="0070C0"/>
              </a:buClr>
              <a:buSzPct val="80000"/>
              <a:buFont typeface="Wingdings" pitchFamily="2" charset="2"/>
              <a:buChar char="u"/>
            </a:pPr>
            <a:r>
              <a:rPr lang="en-US" sz="1800" dirty="0">
                <a:solidFill>
                  <a:schemeClr val="tx1"/>
                </a:solidFill>
              </a:rPr>
              <a:t>In certain cases in your application, you might want to manually load the JRXML report template into a </a:t>
            </a:r>
            <a:r>
              <a:rPr lang="en-US" sz="1800" dirty="0" err="1">
                <a:solidFill>
                  <a:schemeClr val="tx1"/>
                </a:solidFill>
              </a:rPr>
              <a:t>net.sf.jasperreports.engine.design.JasperDesign</a:t>
            </a:r>
            <a:r>
              <a:rPr lang="en-US" sz="1800" dirty="0">
                <a:solidFill>
                  <a:schemeClr val="tx1"/>
                </a:solidFill>
              </a:rPr>
              <a:t> object without immediately compiling it. </a:t>
            </a:r>
          </a:p>
          <a:p>
            <a:pPr marL="342900" indent="-342900" algn="l">
              <a:buClr>
                <a:srgbClr val="0070C0"/>
              </a:buClr>
              <a:buSzPct val="80000"/>
              <a:buFont typeface="Wingdings" pitchFamily="2" charset="2"/>
              <a:buChar char="u"/>
            </a:pPr>
            <a:r>
              <a:rPr lang="en-US" sz="1800" dirty="0">
                <a:solidFill>
                  <a:schemeClr val="tx1"/>
                </a:solidFill>
              </a:rPr>
              <a:t>You might do this for applications that programmatically create report designs and use the JRXML form to store them temporarily or permanently. </a:t>
            </a:r>
          </a:p>
          <a:p>
            <a:pPr marL="342900" indent="-342900" algn="l">
              <a:buClr>
                <a:srgbClr val="0070C0"/>
              </a:buClr>
              <a:buSzPct val="80000"/>
              <a:buFont typeface="Wingdings" pitchFamily="2" charset="2"/>
              <a:buChar char="u"/>
            </a:pPr>
            <a:r>
              <a:rPr lang="en-US" sz="1800" dirty="0">
                <a:solidFill>
                  <a:schemeClr val="tx1"/>
                </a:solidFill>
              </a:rPr>
              <a:t>You can easily load </a:t>
            </a:r>
            <a:r>
              <a:rPr lang="en-US" sz="1800" dirty="0" err="1">
                <a:solidFill>
                  <a:schemeClr val="tx1"/>
                </a:solidFill>
              </a:rPr>
              <a:t>net.sf.jasperreports.engine.design.JasperDesign</a:t>
            </a:r>
            <a:r>
              <a:rPr lang="en-US" sz="1800" dirty="0">
                <a:solidFill>
                  <a:schemeClr val="tx1"/>
                </a:solidFill>
              </a:rPr>
              <a:t> objects from JRXML report designs by calling one of the public static load() methods exposed by the </a:t>
            </a:r>
            <a:r>
              <a:rPr lang="en-US" sz="1800" dirty="0" err="1">
                <a:solidFill>
                  <a:schemeClr val="tx1"/>
                </a:solidFill>
              </a:rPr>
              <a:t>net.sf.jasperreports.engine.xml.JRXmlLoader</a:t>
            </a:r>
            <a:r>
              <a:rPr lang="en-US" sz="1800" dirty="0">
                <a:solidFill>
                  <a:schemeClr val="tx1"/>
                </a:solidFill>
              </a:rPr>
              <a:t> class. </a:t>
            </a:r>
          </a:p>
          <a:p>
            <a:pPr marL="342900" indent="-342900" algn="l">
              <a:buClr>
                <a:srgbClr val="0070C0"/>
              </a:buClr>
              <a:buSzPct val="80000"/>
              <a:buFont typeface="Wingdings" pitchFamily="2" charset="2"/>
              <a:buChar char="u"/>
            </a:pPr>
            <a:r>
              <a:rPr lang="en-US" sz="1800" dirty="0">
                <a:solidFill>
                  <a:schemeClr val="tx1"/>
                </a:solidFill>
              </a:rPr>
              <a:t>This way, report design objects can be loaded from JRXML content stored in a database field or other input stream sources. </a:t>
            </a:r>
          </a:p>
          <a:p>
            <a:pPr marL="342900" indent="-342900" algn="l">
              <a:buClr>
                <a:srgbClr val="0070C0"/>
              </a:buClr>
              <a:buSzPct val="80000"/>
              <a:buFont typeface="Wingdings" pitchFamily="2" charset="2"/>
              <a:buChar char="u"/>
            </a:pPr>
            <a:r>
              <a:rPr lang="en-US" sz="1800" dirty="0">
                <a:solidFill>
                  <a:schemeClr val="tx1"/>
                </a:solidFill>
              </a:rPr>
              <a:t>The library contains utility methods for parsing JRXML into report design objects and vice versa. </a:t>
            </a:r>
          </a:p>
          <a:p>
            <a:pPr marL="342900" indent="-342900" algn="l">
              <a:buClr>
                <a:srgbClr val="0070C0"/>
              </a:buClr>
              <a:buSzPct val="80000"/>
              <a:buFont typeface="Wingdings" pitchFamily="2" charset="2"/>
              <a:buChar char="u"/>
            </a:pPr>
            <a:r>
              <a:rPr lang="en-US" sz="1800" dirty="0">
                <a:solidFill>
                  <a:schemeClr val="tx1"/>
                </a:solidFill>
              </a:rPr>
              <a:t>You can generate JRXML from an in-memory report design object.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61587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5922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LOADING AND STORING REPORT TEMPLATE FILES (4)</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As shown, sometimes report designs are generated automatically using the JasperReports API. </a:t>
            </a:r>
          </a:p>
          <a:p>
            <a:pPr marL="342900" indent="-342900" algn="l">
              <a:buClr>
                <a:srgbClr val="0070C0"/>
              </a:buClr>
              <a:buSzPct val="80000"/>
              <a:buFont typeface="Wingdings" pitchFamily="2" charset="2"/>
              <a:buChar char="u"/>
            </a:pPr>
            <a:r>
              <a:rPr lang="en-US" sz="1800" dirty="0">
                <a:solidFill>
                  <a:schemeClr val="tx1"/>
                </a:solidFill>
              </a:rPr>
              <a:t>Report design objects obtained this way can be serialized for disk storage or transferred over the network, but they also can be stored in JRXML format.</a:t>
            </a:r>
          </a:p>
          <a:p>
            <a:pPr marL="342900" indent="-342900" algn="l">
              <a:buClr>
                <a:srgbClr val="0070C0"/>
              </a:buClr>
              <a:buSzPct val="80000"/>
              <a:buFont typeface="Wingdings" pitchFamily="2" charset="2"/>
              <a:buChar char="u"/>
            </a:pPr>
            <a:r>
              <a:rPr lang="en-US" sz="1800" dirty="0">
                <a:solidFill>
                  <a:schemeClr val="tx1"/>
                </a:solidFill>
              </a:rPr>
              <a:t>You can obtain the JRXML representation of a given report design object by using one of the public static </a:t>
            </a:r>
            <a:r>
              <a:rPr lang="en-US" sz="1800" dirty="0" err="1">
                <a:solidFill>
                  <a:schemeClr val="tx1"/>
                </a:solidFill>
              </a:rPr>
              <a:t>writeReport</a:t>
            </a:r>
            <a:r>
              <a:rPr lang="en-US" sz="1800" dirty="0">
                <a:solidFill>
                  <a:schemeClr val="tx1"/>
                </a:solidFill>
              </a:rPr>
              <a:t>() methods exposed by the </a:t>
            </a:r>
            <a:r>
              <a:rPr lang="en-US" sz="1800" dirty="0" err="1">
                <a:solidFill>
                  <a:schemeClr val="tx1"/>
                </a:solidFill>
              </a:rPr>
              <a:t>net.sf.jasperreports.engine.xml.JRXmlWriter</a:t>
            </a:r>
            <a:r>
              <a:rPr lang="en-US" sz="1800" dirty="0">
                <a:solidFill>
                  <a:schemeClr val="tx1"/>
                </a:solidFill>
              </a:rPr>
              <a:t> utility class.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dirty="0"/>
          </a:p>
        </p:txBody>
      </p:sp>
    </p:spTree>
    <p:extLst>
      <p:ext uri="{BB962C8B-B14F-4D97-AF65-F5344CB8AC3E}">
        <p14:creationId xmlns:p14="http://schemas.microsoft.com/office/powerpoint/2010/main" val="131376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752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COMPILING REPORT TEMPLATES (1)</a:t>
            </a:r>
          </a:p>
          <a:p>
            <a:pPr marL="342900" indent="-342900" algn="l">
              <a:buClr>
                <a:srgbClr val="0070C0"/>
              </a:buClr>
              <a:buSzPct val="80000"/>
              <a:buFont typeface="Wingdings" pitchFamily="2" charset="2"/>
              <a:buChar char="u"/>
            </a:pPr>
            <a:r>
              <a:rPr lang="en-US" sz="1800" dirty="0">
                <a:solidFill>
                  <a:schemeClr val="tx1"/>
                </a:solidFill>
              </a:rPr>
              <a:t>Source report templates, created either by using the API or by parsing JRXML files, are subject to the report compilation process before they are filled with data.</a:t>
            </a:r>
          </a:p>
          <a:p>
            <a:pPr marL="342900" indent="-342900" algn="l">
              <a:buClr>
                <a:srgbClr val="0070C0"/>
              </a:buClr>
              <a:buSzPct val="80000"/>
              <a:buFont typeface="Wingdings" pitchFamily="2" charset="2"/>
              <a:buChar char="u"/>
            </a:pPr>
            <a:r>
              <a:rPr lang="en-US" sz="1800" dirty="0">
                <a:solidFill>
                  <a:schemeClr val="tx1"/>
                </a:solidFill>
              </a:rPr>
              <a:t>This is necessary to make various consistency validations and to incorporate into these report templates data used to evaluate all report expressions at runtime. The compilation process transforms </a:t>
            </a:r>
            <a:r>
              <a:rPr lang="en-US" sz="1800" dirty="0" err="1">
                <a:solidFill>
                  <a:schemeClr val="tx1"/>
                </a:solidFill>
              </a:rPr>
              <a:t>net.sf.jasperreports.engine.design.JasperDesign</a:t>
            </a:r>
            <a:r>
              <a:rPr lang="en-US" sz="1800" dirty="0">
                <a:solidFill>
                  <a:schemeClr val="tx1"/>
                </a:solidFill>
              </a:rPr>
              <a:t> objects into </a:t>
            </a:r>
            <a:r>
              <a:rPr lang="en-US" sz="1800" dirty="0" err="1">
                <a:solidFill>
                  <a:schemeClr val="tx1"/>
                </a:solidFill>
              </a:rPr>
              <a:t>net.sf.jasperreports.engine.JasperReport</a:t>
            </a:r>
            <a:r>
              <a:rPr lang="en-US" sz="1800" dirty="0">
                <a:solidFill>
                  <a:schemeClr val="tx1"/>
                </a:solidFill>
              </a:rPr>
              <a:t> objects. </a:t>
            </a:r>
          </a:p>
          <a:p>
            <a:pPr marL="342900" indent="-342900" algn="l">
              <a:buClr>
                <a:srgbClr val="0070C0"/>
              </a:buClr>
              <a:buSzPct val="80000"/>
              <a:buFont typeface="Wingdings" pitchFamily="2" charset="2"/>
              <a:buChar char="u"/>
            </a:pPr>
            <a:r>
              <a:rPr lang="en-US" sz="1800" dirty="0">
                <a:solidFill>
                  <a:schemeClr val="tx1"/>
                </a:solidFill>
              </a:rPr>
              <a:t>Both classes are implementations of the same basic </a:t>
            </a:r>
            <a:r>
              <a:rPr lang="en-US" sz="1800" dirty="0" err="1">
                <a:solidFill>
                  <a:schemeClr val="tx1"/>
                </a:solidFill>
              </a:rPr>
              <a:t>net.sf.jasperreports.engine.JRReport</a:t>
            </a:r>
            <a:r>
              <a:rPr lang="en-US" sz="1800" dirty="0">
                <a:solidFill>
                  <a:schemeClr val="tx1"/>
                </a:solidFill>
              </a:rPr>
              <a:t> interface. </a:t>
            </a:r>
          </a:p>
          <a:p>
            <a:pPr marL="342900" indent="-342900" algn="l">
              <a:buClr>
                <a:srgbClr val="0070C0"/>
              </a:buClr>
              <a:buSzPct val="80000"/>
              <a:buFont typeface="Wingdings" pitchFamily="2" charset="2"/>
              <a:buChar char="u"/>
            </a:pPr>
            <a:r>
              <a:rPr lang="en-US" sz="1800" dirty="0">
                <a:solidFill>
                  <a:schemeClr val="tx1"/>
                </a:solidFill>
              </a:rPr>
              <a:t>However, JasperReport objects cannot be modified once they are produced, while </a:t>
            </a:r>
            <a:r>
              <a:rPr lang="en-US" sz="1800" dirty="0" err="1">
                <a:solidFill>
                  <a:schemeClr val="tx1"/>
                </a:solidFill>
              </a:rPr>
              <a:t>JasperDesign</a:t>
            </a:r>
            <a:r>
              <a:rPr lang="en-US" sz="1800" dirty="0">
                <a:solidFill>
                  <a:schemeClr val="tx1"/>
                </a:solidFill>
              </a:rPr>
              <a:t> objects can. </a:t>
            </a:r>
          </a:p>
          <a:p>
            <a:pPr marL="342900" indent="-342900" algn="l">
              <a:buClr>
                <a:srgbClr val="0070C0"/>
              </a:buClr>
              <a:buSzPct val="80000"/>
              <a:buFont typeface="Wingdings" pitchFamily="2" charset="2"/>
              <a:buChar char="u"/>
            </a:pPr>
            <a:r>
              <a:rPr lang="en-US" sz="1800" dirty="0">
                <a:solidFill>
                  <a:schemeClr val="tx1"/>
                </a:solidFill>
              </a:rPr>
              <a:t>This is because some modifications made on the report template would probably require re-validation, or if a report expression is modified, the compiler-associated data stored inside the report template would have to be updated.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dirty="0"/>
          </a:p>
        </p:txBody>
      </p:sp>
    </p:spTree>
    <p:extLst>
      <p:ext uri="{BB962C8B-B14F-4D97-AF65-F5344CB8AC3E}">
        <p14:creationId xmlns:p14="http://schemas.microsoft.com/office/powerpoint/2010/main" val="319380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752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COMPILING REPORT TEMPLATES (2)</a:t>
            </a:r>
          </a:p>
          <a:p>
            <a:pPr marL="342900" indent="-342900" algn="l">
              <a:buClr>
                <a:srgbClr val="0070C0"/>
              </a:buClr>
              <a:buSzPct val="80000"/>
              <a:buFont typeface="Wingdings" pitchFamily="2" charset="2"/>
              <a:buChar char="u"/>
            </a:pPr>
            <a:r>
              <a:rPr lang="en-US" sz="1800" dirty="0" err="1">
                <a:solidFill>
                  <a:schemeClr val="tx1"/>
                </a:solidFill>
              </a:rPr>
              <a:t>JasperDesign</a:t>
            </a:r>
            <a:r>
              <a:rPr lang="en-US" sz="1800" dirty="0">
                <a:solidFill>
                  <a:schemeClr val="tx1"/>
                </a:solidFill>
              </a:rPr>
              <a:t> objects are produced when parsing JRXML files using the </a:t>
            </a:r>
            <a:r>
              <a:rPr lang="en-US" sz="1800" dirty="0" err="1">
                <a:solidFill>
                  <a:schemeClr val="tx1"/>
                </a:solidFill>
              </a:rPr>
              <a:t>net.sf.jasperreports.engine.xml.JRXmlLoader</a:t>
            </a:r>
            <a:r>
              <a:rPr lang="en-US" sz="1800" dirty="0">
                <a:solidFill>
                  <a:schemeClr val="tx1"/>
                </a:solidFill>
              </a:rPr>
              <a:t> or created directly by the parent application if dynamic report templates are required. </a:t>
            </a:r>
          </a:p>
          <a:p>
            <a:pPr marL="342900" indent="-342900" algn="l">
              <a:buClr>
                <a:srgbClr val="0070C0"/>
              </a:buClr>
              <a:buSzPct val="80000"/>
              <a:buFont typeface="Wingdings" pitchFamily="2" charset="2"/>
              <a:buChar char="u"/>
            </a:pPr>
            <a:r>
              <a:rPr lang="en-US" sz="1800" dirty="0">
                <a:solidFill>
                  <a:schemeClr val="tx1"/>
                </a:solidFill>
              </a:rPr>
              <a:t>The GUI tools for editing JasperReports templates also work with this class to make in-memory modifications to the report templates before storing them on disk. </a:t>
            </a:r>
          </a:p>
          <a:p>
            <a:pPr marL="342900" indent="-342900" algn="l">
              <a:buClr>
                <a:srgbClr val="0070C0"/>
              </a:buClr>
              <a:buSzPct val="80000"/>
              <a:buFont typeface="Wingdings" pitchFamily="2" charset="2"/>
              <a:buChar char="u"/>
            </a:pPr>
            <a:r>
              <a:rPr lang="en-US" sz="1800" dirty="0">
                <a:solidFill>
                  <a:schemeClr val="tx1"/>
                </a:solidFill>
              </a:rPr>
              <a:t>A </a:t>
            </a:r>
            <a:r>
              <a:rPr lang="en-US" sz="1800" dirty="0" err="1">
                <a:solidFill>
                  <a:schemeClr val="tx1"/>
                </a:solidFill>
              </a:rPr>
              <a:t>JasperDesign</a:t>
            </a:r>
            <a:r>
              <a:rPr lang="en-US" sz="1800" dirty="0">
                <a:solidFill>
                  <a:schemeClr val="tx1"/>
                </a:solidFill>
              </a:rPr>
              <a:t> object must be subject to the report compilation process to produce a JasperReport object. </a:t>
            </a:r>
          </a:p>
          <a:p>
            <a:pPr marL="342900" indent="-342900" algn="l">
              <a:buClr>
                <a:srgbClr val="0070C0"/>
              </a:buClr>
              <a:buSzPct val="80000"/>
              <a:buFont typeface="Wingdings" pitchFamily="2" charset="2"/>
              <a:buChar char="u"/>
            </a:pPr>
            <a:r>
              <a:rPr lang="en-US" sz="1800" dirty="0">
                <a:solidFill>
                  <a:schemeClr val="tx1"/>
                </a:solidFill>
              </a:rPr>
              <a:t>Central to this process is the </a:t>
            </a:r>
            <a:r>
              <a:rPr lang="en-US" sz="1800" dirty="0" err="1">
                <a:solidFill>
                  <a:schemeClr val="tx1"/>
                </a:solidFill>
              </a:rPr>
              <a:t>net.sf.jasperreports.engine.design.JRCompiler</a:t>
            </a:r>
            <a:r>
              <a:rPr lang="en-US" sz="1800" dirty="0">
                <a:solidFill>
                  <a:schemeClr val="tx1"/>
                </a:solidFill>
              </a:rPr>
              <a:t> interface, which defines two methods, one being the following: </a:t>
            </a:r>
          </a:p>
          <a:p>
            <a:pPr marL="800100" lvl="1" indent="-342900" algn="l">
              <a:buClr>
                <a:srgbClr val="0070C0"/>
              </a:buClr>
              <a:buSzPct val="80000"/>
              <a:buFont typeface="Wingdings" pitchFamily="2" charset="2"/>
              <a:buChar char="u"/>
            </a:pPr>
            <a:r>
              <a:rPr lang="en-US" sz="1800" dirty="0">
                <a:solidFill>
                  <a:schemeClr val="tx1"/>
                </a:solidFill>
              </a:rPr>
              <a:t>public JasperReport </a:t>
            </a:r>
            <a:r>
              <a:rPr lang="en-US" sz="1800" dirty="0" err="1">
                <a:solidFill>
                  <a:schemeClr val="tx1"/>
                </a:solidFill>
              </a:rPr>
              <a:t>compileReport</a:t>
            </a:r>
            <a:r>
              <a:rPr lang="en-US" sz="1800" dirty="0">
                <a:solidFill>
                  <a:schemeClr val="tx1"/>
                </a:solidFill>
              </a:rPr>
              <a:t>(</a:t>
            </a:r>
            <a:r>
              <a:rPr lang="en-US" sz="1800" dirty="0" err="1">
                <a:solidFill>
                  <a:schemeClr val="tx1"/>
                </a:solidFill>
              </a:rPr>
              <a:t>JasperDesign</a:t>
            </a:r>
            <a:r>
              <a:rPr lang="en-US" sz="1800" dirty="0">
                <a:solidFill>
                  <a:schemeClr val="tx1"/>
                </a:solidFill>
              </a:rPr>
              <a:t> design) throws </a:t>
            </a:r>
            <a:r>
              <a:rPr lang="en-US" sz="1800" dirty="0" err="1">
                <a:solidFill>
                  <a:schemeClr val="tx1"/>
                </a:solidFill>
              </a:rPr>
              <a:t>JRException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There are several implementations for this compiler interface depending on the language used for the report expressions or the mechanism used for their runtime evaluation.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dirty="0"/>
          </a:p>
        </p:txBody>
      </p:sp>
    </p:spTree>
    <p:extLst>
      <p:ext uri="{BB962C8B-B14F-4D97-AF65-F5344CB8AC3E}">
        <p14:creationId xmlns:p14="http://schemas.microsoft.com/office/powerpoint/2010/main" val="189591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752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EXPRESSIONS SCRIPTING LANGUAGE (1)</a:t>
            </a:r>
          </a:p>
          <a:p>
            <a:pPr marL="342900" indent="-342900" algn="l">
              <a:buClr>
                <a:srgbClr val="0070C0"/>
              </a:buClr>
              <a:buSzPct val="80000"/>
              <a:buFont typeface="Wingdings" pitchFamily="2" charset="2"/>
              <a:buChar char="u"/>
            </a:pPr>
            <a:r>
              <a:rPr lang="en-US" sz="1800" dirty="0">
                <a:solidFill>
                  <a:schemeClr val="tx1"/>
                </a:solidFill>
              </a:rPr>
              <a:t>The default language for the report expressions is Java (see the discussion of the language property in “Report Template Properties” in chapter “Fill Report Template”), but report expressions can be written in Groovy, JavaScript or any other scripting language as long as a report compiler implementation that can evaluate them at runtime is available.</a:t>
            </a:r>
          </a:p>
          <a:p>
            <a:pPr marL="342900" indent="-342900" algn="l">
              <a:buClr>
                <a:srgbClr val="0070C0"/>
              </a:buClr>
              <a:buSzPct val="80000"/>
              <a:buFont typeface="Wingdings" pitchFamily="2" charset="2"/>
              <a:buChar char="u"/>
            </a:pPr>
            <a:r>
              <a:rPr lang="en-US" sz="1800" dirty="0">
                <a:solidFill>
                  <a:schemeClr val="tx1"/>
                </a:solidFill>
              </a:rPr>
              <a:t>JasperReports currently ships report compiler implementations for the Groovy scripting language (http://groovy.codehaus.org), JavaScript (http://www.mozilla.org/rhino), and the </a:t>
            </a:r>
            <a:r>
              <a:rPr lang="en-US" sz="1800" dirty="0" err="1">
                <a:solidFill>
                  <a:schemeClr val="tx1"/>
                </a:solidFill>
              </a:rPr>
              <a:t>BeanShell</a:t>
            </a:r>
            <a:r>
              <a:rPr lang="en-US" sz="1800" dirty="0">
                <a:solidFill>
                  <a:schemeClr val="tx1"/>
                </a:solidFill>
              </a:rPr>
              <a:t> scripting library (http://www.beanshell.org). </a:t>
            </a:r>
          </a:p>
          <a:p>
            <a:pPr marL="342900" indent="-342900" algn="l">
              <a:buClr>
                <a:srgbClr val="0070C0"/>
              </a:buClr>
              <a:buSzPct val="80000"/>
              <a:buFont typeface="Wingdings" pitchFamily="2" charset="2"/>
              <a:buChar char="u"/>
            </a:pPr>
            <a:r>
              <a:rPr lang="en-US" sz="1800" dirty="0">
                <a:solidFill>
                  <a:schemeClr val="tx1"/>
                </a:solidFill>
              </a:rPr>
              <a:t>The compiler implementation classes are: </a:t>
            </a:r>
          </a:p>
          <a:p>
            <a:pPr marL="800100" lvl="1" indent="-342900" algn="l">
              <a:buClr>
                <a:srgbClr val="0070C0"/>
              </a:buClr>
              <a:buSzPct val="80000"/>
              <a:buFont typeface="Wingdings" pitchFamily="2" charset="2"/>
              <a:buChar char="u"/>
            </a:pPr>
            <a:r>
              <a:rPr lang="en-US" sz="1800" dirty="0" err="1">
                <a:solidFill>
                  <a:schemeClr val="tx1"/>
                </a:solidFill>
              </a:rPr>
              <a:t>net.sf.jasperreports.compilers.JRGroovyCompiler</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err="1">
                <a:solidFill>
                  <a:schemeClr val="tx1"/>
                </a:solidFill>
              </a:rPr>
              <a:t>net.sf.jasperreports.compilers.JavaScriptCompiler</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err="1">
                <a:solidFill>
                  <a:schemeClr val="tx1"/>
                </a:solidFill>
              </a:rPr>
              <a:t>net.sf.jasperreports.compilers.JRBshCompiler</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dirty="0"/>
          </a:p>
        </p:txBody>
      </p:sp>
    </p:spTree>
    <p:extLst>
      <p:ext uri="{BB962C8B-B14F-4D97-AF65-F5344CB8AC3E}">
        <p14:creationId xmlns:p14="http://schemas.microsoft.com/office/powerpoint/2010/main" val="186149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6642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EXPRESSIONS SCRIPTING LANGUAGE (2)</a:t>
            </a:r>
          </a:p>
          <a:p>
            <a:pPr marL="342900" indent="-342900" algn="l">
              <a:buClr>
                <a:srgbClr val="0070C0"/>
              </a:buClr>
              <a:buSzPct val="80000"/>
              <a:buFont typeface="Wingdings" pitchFamily="2" charset="2"/>
              <a:buChar char="u"/>
            </a:pPr>
            <a:r>
              <a:rPr lang="en-US" sz="1800" dirty="0">
                <a:solidFill>
                  <a:schemeClr val="tx1"/>
                </a:solidFill>
              </a:rPr>
              <a:t>Historically, these compiler implementations used to be shipped as separate samples, but now they are part of the core library. </a:t>
            </a:r>
          </a:p>
          <a:p>
            <a:pPr marL="342900" indent="-342900" algn="l">
              <a:buClr>
                <a:srgbClr val="0070C0"/>
              </a:buClr>
              <a:buSzPct val="80000"/>
              <a:buFont typeface="Wingdings" pitchFamily="2" charset="2"/>
              <a:buChar char="u"/>
            </a:pPr>
            <a:r>
              <a:rPr lang="en-US" sz="1800" dirty="0">
                <a:solidFill>
                  <a:schemeClr val="tx1"/>
                </a:solidFill>
              </a:rPr>
              <a:t>For more details about those report compilers, check the</a:t>
            </a:r>
          </a:p>
          <a:p>
            <a:pPr marL="800100" lvl="1" indent="-342900" algn="l">
              <a:buClr>
                <a:srgbClr val="0070C0"/>
              </a:buClr>
              <a:buSzPct val="80000"/>
              <a:buFont typeface="Wingdings" pitchFamily="2" charset="2"/>
              <a:buChar char="u"/>
            </a:pPr>
            <a:r>
              <a:rPr lang="en-US" sz="1800" dirty="0">
                <a:solidFill>
                  <a:schemeClr val="tx1"/>
                </a:solidFill>
              </a:rPr>
              <a:t>/demo/samples/</a:t>
            </a:r>
            <a:r>
              <a:rPr lang="en-US" sz="1800" dirty="0" err="1">
                <a:solidFill>
                  <a:schemeClr val="tx1"/>
                </a:solidFill>
              </a:rPr>
              <a:t>beanshell</a:t>
            </a:r>
            <a:r>
              <a:rPr lang="en-US" sz="1800" dirty="0">
                <a:solidFill>
                  <a:schemeClr val="tx1"/>
                </a:solidFill>
              </a:rPr>
              <a:t> </a:t>
            </a:r>
          </a:p>
          <a:p>
            <a:pPr marL="800100" lvl="1" indent="-342900" algn="l">
              <a:buClr>
                <a:srgbClr val="0070C0"/>
              </a:buClr>
              <a:buSzPct val="80000"/>
              <a:buFont typeface="Wingdings" pitchFamily="2" charset="2"/>
              <a:buChar char="u"/>
            </a:pPr>
            <a:r>
              <a:rPr lang="en-US" sz="1800" dirty="0">
                <a:solidFill>
                  <a:schemeClr val="tx1"/>
                </a:solidFill>
              </a:rPr>
              <a:t>/demo/samples/groovy </a:t>
            </a:r>
          </a:p>
          <a:p>
            <a:pPr marL="800100" lvl="1" indent="-342900" algn="l">
              <a:buClr>
                <a:srgbClr val="0070C0"/>
              </a:buClr>
              <a:buSzPct val="80000"/>
              <a:buFont typeface="Wingdings" pitchFamily="2" charset="2"/>
              <a:buChar char="u"/>
            </a:pPr>
            <a:r>
              <a:rPr lang="en-US" sz="1800" dirty="0">
                <a:solidFill>
                  <a:schemeClr val="tx1"/>
                </a:solidFill>
              </a:rPr>
              <a:t>/demo/samples/</a:t>
            </a:r>
            <a:r>
              <a:rPr lang="en-US" sz="1800" dirty="0" err="1">
                <a:solidFill>
                  <a:schemeClr val="tx1"/>
                </a:solidFill>
              </a:rPr>
              <a:t>javascript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samples distributed with the project source files.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dirty="0"/>
          </a:p>
        </p:txBody>
      </p:sp>
    </p:spTree>
    <p:extLst>
      <p:ext uri="{BB962C8B-B14F-4D97-AF65-F5344CB8AC3E}">
        <p14:creationId xmlns:p14="http://schemas.microsoft.com/office/powerpoint/2010/main" val="426488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52162" y="1261356"/>
            <a:ext cx="8136904" cy="51919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COMPILERS (1)</a:t>
            </a:r>
          </a:p>
          <a:p>
            <a:pPr marL="342900" indent="-342900" algn="l">
              <a:buClr>
                <a:srgbClr val="0070C0"/>
              </a:buClr>
              <a:buSzPct val="80000"/>
              <a:buFont typeface="Wingdings" pitchFamily="2" charset="2"/>
              <a:buChar char="u"/>
            </a:pPr>
            <a:r>
              <a:rPr lang="en-US" sz="1800" dirty="0">
                <a:solidFill>
                  <a:schemeClr val="tx1"/>
                </a:solidFill>
              </a:rPr>
              <a:t>The report templates can be compiled using the desired report compiler implementation by instantiating it and calling the </a:t>
            </a:r>
            <a:r>
              <a:rPr lang="en-US" sz="1800" dirty="0" err="1">
                <a:solidFill>
                  <a:schemeClr val="tx1"/>
                </a:solidFill>
              </a:rPr>
              <a:t>compileReport</a:t>
            </a:r>
            <a:r>
              <a:rPr lang="en-US" sz="1800" dirty="0">
                <a:solidFill>
                  <a:schemeClr val="tx1"/>
                </a:solidFill>
              </a:rPr>
              <a:t>() method mentioned previously. </a:t>
            </a:r>
          </a:p>
          <a:p>
            <a:pPr marL="342900" indent="-342900" algn="l">
              <a:buClr>
                <a:srgbClr val="0070C0"/>
              </a:buClr>
              <a:buSzPct val="80000"/>
              <a:buFont typeface="Wingdings" pitchFamily="2" charset="2"/>
              <a:buChar char="u"/>
            </a:pPr>
            <a:r>
              <a:rPr lang="en-US" sz="1800" dirty="0">
                <a:solidFill>
                  <a:schemeClr val="tx1"/>
                </a:solidFill>
              </a:rPr>
              <a:t>Since the most common scenario is to use the Java language for writing report expressions, default implementations of the report compiler interface are shipped with the library and are ready to use. </a:t>
            </a:r>
          </a:p>
          <a:p>
            <a:pPr marL="342900" indent="-342900" algn="l">
              <a:buClr>
                <a:srgbClr val="0070C0"/>
              </a:buClr>
              <a:buSzPct val="80000"/>
              <a:buFont typeface="Wingdings" pitchFamily="2" charset="2"/>
              <a:buChar char="u"/>
            </a:pPr>
            <a:r>
              <a:rPr lang="en-US" sz="1800" dirty="0">
                <a:solidFill>
                  <a:schemeClr val="tx1"/>
                </a:solidFill>
              </a:rPr>
              <a:t>They generate a Java class from the report expressions and store bytecode in the generated </a:t>
            </a:r>
            <a:r>
              <a:rPr lang="en-US" sz="1800" dirty="0" err="1">
                <a:solidFill>
                  <a:schemeClr val="tx1"/>
                </a:solidFill>
              </a:rPr>
              <a:t>net.sf.jasperreports.engine.JasperReport</a:t>
            </a:r>
            <a:r>
              <a:rPr lang="en-US" sz="1800" dirty="0">
                <a:solidFill>
                  <a:schemeClr val="tx1"/>
                </a:solidFill>
              </a:rPr>
              <a:t> object for use at report-filling time. </a:t>
            </a:r>
          </a:p>
          <a:p>
            <a:pPr marL="342900" indent="-342900" algn="l">
              <a:buClr>
                <a:srgbClr val="0070C0"/>
              </a:buClr>
              <a:buSzPct val="80000"/>
              <a:buFont typeface="Wingdings" pitchFamily="2" charset="2"/>
              <a:buChar char="u"/>
            </a:pPr>
            <a:r>
              <a:rPr lang="en-US" sz="1800" dirty="0">
                <a:solidFill>
                  <a:schemeClr val="tx1"/>
                </a:solidFill>
              </a:rPr>
              <a:t>The Java report compilers come in different flavors depending on the Java compiler used to compile the class that is generated on the fly:</a:t>
            </a:r>
          </a:p>
          <a:p>
            <a:pPr marL="800100" lvl="1" indent="-342900" algn="l">
              <a:buClr>
                <a:srgbClr val="0070C0"/>
              </a:buClr>
              <a:buSzPct val="80000"/>
              <a:buFont typeface="Wingdings" pitchFamily="2" charset="2"/>
              <a:buChar char="u"/>
            </a:pPr>
            <a:r>
              <a:rPr lang="en-US" sz="1800" dirty="0" err="1">
                <a:solidFill>
                  <a:schemeClr val="tx1"/>
                </a:solidFill>
              </a:rPr>
              <a:t>net.sf.jasperreports.engine.design.JRJdtCompiler</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rPr>
              <a:t>net.sf.jasperreports.engine.design.JRJdk13Compiler</a:t>
            </a:r>
          </a:p>
          <a:p>
            <a:pPr marL="800100" lvl="1" indent="-342900" algn="l">
              <a:buClr>
                <a:srgbClr val="0070C0"/>
              </a:buClr>
              <a:buSzPct val="80000"/>
              <a:buFont typeface="Wingdings" pitchFamily="2" charset="2"/>
              <a:buChar char="u"/>
            </a:pPr>
            <a:r>
              <a:rPr lang="en-US" sz="1800" dirty="0">
                <a:solidFill>
                  <a:schemeClr val="tx1"/>
                </a:solidFill>
              </a:rPr>
              <a:t>net.sf.jasperreports.engine.design.JRJdk12Compiler </a:t>
            </a:r>
          </a:p>
          <a:p>
            <a:pPr marL="800100" lvl="1" indent="-342900" algn="l">
              <a:buClr>
                <a:srgbClr val="0070C0"/>
              </a:buClr>
              <a:buSzPct val="80000"/>
              <a:buFont typeface="Wingdings" pitchFamily="2" charset="2"/>
              <a:buChar char="u"/>
            </a:pPr>
            <a:r>
              <a:rPr lang="en-US" sz="1800" dirty="0" err="1">
                <a:solidFill>
                  <a:schemeClr val="tx1"/>
                </a:solidFill>
              </a:rPr>
              <a:t>net.sf.jasperreports.engine.design.JRJavacCompiler</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err="1">
                <a:solidFill>
                  <a:schemeClr val="tx1"/>
                </a:solidFill>
              </a:rPr>
              <a:t>net.sf.jasperreports.engine.design.JRJikesCompiler</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dirty="0"/>
          </a:p>
        </p:txBody>
      </p:sp>
    </p:spTree>
    <p:extLst>
      <p:ext uri="{BB962C8B-B14F-4D97-AF65-F5344CB8AC3E}">
        <p14:creationId xmlns:p14="http://schemas.microsoft.com/office/powerpoint/2010/main" val="3250726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752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COMPILERS (2)</a:t>
            </a:r>
          </a:p>
          <a:p>
            <a:pPr marL="342900" indent="-342900" algn="l">
              <a:buClr>
                <a:srgbClr val="0070C0"/>
              </a:buClr>
              <a:buSzPct val="80000"/>
              <a:buFont typeface="Wingdings" pitchFamily="2" charset="2"/>
              <a:buChar char="u"/>
            </a:pPr>
            <a:r>
              <a:rPr lang="en-US" sz="1800" dirty="0">
                <a:solidFill>
                  <a:schemeClr val="tx1"/>
                </a:solidFill>
              </a:rPr>
              <a:t>To simplify the report-compilation process, the JasperReports API offers a facade class (</a:t>
            </a:r>
            <a:r>
              <a:rPr lang="en-US" sz="1800" dirty="0" err="1">
                <a:solidFill>
                  <a:schemeClr val="tx1"/>
                </a:solidFill>
              </a:rPr>
              <a:t>net.sf.jasperreports.engine.JasperCompileManager</a:t>
            </a:r>
            <a:r>
              <a:rPr lang="en-US" sz="1800" dirty="0">
                <a:solidFill>
                  <a:schemeClr val="tx1"/>
                </a:solidFill>
              </a:rPr>
              <a:t>) for compiling reports. </a:t>
            </a:r>
          </a:p>
          <a:p>
            <a:pPr marL="342900" indent="-342900" algn="l">
              <a:buClr>
                <a:srgbClr val="0070C0"/>
              </a:buClr>
              <a:buSzPct val="80000"/>
              <a:buFont typeface="Wingdings" pitchFamily="2" charset="2"/>
              <a:buChar char="u"/>
            </a:pPr>
            <a:r>
              <a:rPr lang="en-US" sz="1800" dirty="0">
                <a:solidFill>
                  <a:schemeClr val="tx1"/>
                </a:solidFill>
              </a:rPr>
              <a:t>This class has various public static methods for compiling report templates that come from files, input streams, or in-memory objects. </a:t>
            </a:r>
          </a:p>
          <a:p>
            <a:pPr marL="342900" indent="-342900" algn="l">
              <a:buClr>
                <a:srgbClr val="0070C0"/>
              </a:buClr>
              <a:buSzPct val="80000"/>
              <a:buFont typeface="Wingdings" pitchFamily="2" charset="2"/>
              <a:buChar char="u"/>
            </a:pPr>
            <a:r>
              <a:rPr lang="en-US" sz="1800" dirty="0">
                <a:solidFill>
                  <a:schemeClr val="tx1"/>
                </a:solidFill>
              </a:rPr>
              <a:t>The facade class relies the report template language to determine an appropriate report compiler. </a:t>
            </a:r>
          </a:p>
          <a:p>
            <a:pPr marL="342900" indent="-342900" algn="l">
              <a:buClr>
                <a:srgbClr val="0070C0"/>
              </a:buClr>
              <a:buSzPct val="80000"/>
              <a:buFont typeface="Wingdings" pitchFamily="2" charset="2"/>
              <a:buChar char="u"/>
            </a:pPr>
            <a:r>
              <a:rPr lang="en-US" sz="1800" dirty="0">
                <a:solidFill>
                  <a:schemeClr val="tx1"/>
                </a:solidFill>
              </a:rPr>
              <a:t>The report compilation facade first reads a configuration property called </a:t>
            </a:r>
            <a:r>
              <a:rPr lang="en-US" sz="1800" dirty="0" err="1">
                <a:solidFill>
                  <a:schemeClr val="tx1"/>
                </a:solidFill>
              </a:rPr>
              <a:t>net.sf.jasperreports.compiler</a:t>
            </a:r>
            <a:r>
              <a:rPr lang="en-US" sz="1800" dirty="0">
                <a:solidFill>
                  <a:schemeClr val="tx1"/>
                </a:solidFill>
              </a:rPr>
              <a:t>.&lt;language&gt; to determine whether a compiler implementation has been configured for the specific report language. </a:t>
            </a:r>
          </a:p>
          <a:p>
            <a:pPr marL="342900" indent="-342900" algn="l">
              <a:buClr>
                <a:srgbClr val="0070C0"/>
              </a:buClr>
              <a:buSzPct val="80000"/>
              <a:buFont typeface="Wingdings" pitchFamily="2" charset="2"/>
              <a:buChar char="u"/>
            </a:pPr>
            <a:r>
              <a:rPr lang="en-US" sz="1800" dirty="0">
                <a:solidFill>
                  <a:schemeClr val="tx1"/>
                </a:solidFill>
              </a:rPr>
              <a:t>If such a property is found, its value is used as compiler implementation class name and the façade instantiates a compiler object and delegates the report compilation to it. </a:t>
            </a:r>
          </a:p>
          <a:p>
            <a:pPr marL="342900" indent="-342900" algn="l">
              <a:buClr>
                <a:srgbClr val="0070C0"/>
              </a:buClr>
              <a:buSzPct val="80000"/>
              <a:buFont typeface="Wingdings" pitchFamily="2" charset="2"/>
              <a:buChar char="u"/>
            </a:pPr>
            <a:r>
              <a:rPr lang="en-US" sz="1800" dirty="0">
                <a:solidFill>
                  <a:schemeClr val="tx1"/>
                </a:solidFill>
              </a:rPr>
              <a:t>By default, JasperReports includes configuration properties that map the Groovy, JavaScript and </a:t>
            </a:r>
            <a:r>
              <a:rPr lang="en-US" sz="1800" dirty="0" err="1">
                <a:solidFill>
                  <a:schemeClr val="tx1"/>
                </a:solidFill>
              </a:rPr>
              <a:t>BeanShell</a:t>
            </a:r>
            <a:r>
              <a:rPr lang="en-US" sz="1800" dirty="0">
                <a:solidFill>
                  <a:schemeClr val="tx1"/>
                </a:solidFill>
              </a:rPr>
              <a:t> report compilers to the groovy, </a:t>
            </a:r>
            <a:r>
              <a:rPr lang="en-US" sz="1800" dirty="0" err="1">
                <a:solidFill>
                  <a:schemeClr val="tx1"/>
                </a:solidFill>
              </a:rPr>
              <a:t>javascript</a:t>
            </a:r>
            <a:r>
              <a:rPr lang="en-US" sz="1800" dirty="0">
                <a:solidFill>
                  <a:schemeClr val="tx1"/>
                </a:solidFill>
              </a:rPr>
              <a:t> and </a:t>
            </a:r>
            <a:r>
              <a:rPr lang="en-US" sz="1800" dirty="0" err="1">
                <a:solidFill>
                  <a:schemeClr val="tx1"/>
                </a:solidFill>
              </a:rPr>
              <a:t>bsh</a:t>
            </a:r>
            <a:r>
              <a:rPr lang="en-US" sz="1800" dirty="0">
                <a:solidFill>
                  <a:schemeClr val="tx1"/>
                </a:solidFill>
              </a:rPr>
              <a:t> report languages, respectively.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dirty="0"/>
          </a:p>
        </p:txBody>
      </p:sp>
    </p:spTree>
    <p:extLst>
      <p:ext uri="{BB962C8B-B14F-4D97-AF65-F5344CB8AC3E}">
        <p14:creationId xmlns:p14="http://schemas.microsoft.com/office/powerpoint/2010/main" val="329537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50155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Report templates are standard in reporting applications. </a:t>
            </a:r>
          </a:p>
          <a:p>
            <a:pPr marL="342900" indent="-342900" algn="l">
              <a:buClr>
                <a:srgbClr val="0070C0"/>
              </a:buClr>
              <a:buSzPct val="80000"/>
              <a:buFont typeface="Wingdings" pitchFamily="2" charset="2"/>
              <a:buChar char="u"/>
            </a:pPr>
            <a:r>
              <a:rPr lang="en-US" sz="1800" dirty="0">
                <a:solidFill>
                  <a:schemeClr val="tx1"/>
                </a:solidFill>
              </a:rPr>
              <a:t>They define the layout of the documents that the report-filling process produces. </a:t>
            </a:r>
          </a:p>
          <a:p>
            <a:pPr marL="342900" indent="-342900" algn="l">
              <a:buClr>
                <a:srgbClr val="0070C0"/>
              </a:buClr>
              <a:buSzPct val="80000"/>
              <a:buFont typeface="Wingdings" pitchFamily="2" charset="2"/>
              <a:buChar char="u"/>
            </a:pPr>
            <a:r>
              <a:rPr lang="en-US" sz="1800" dirty="0">
                <a:solidFill>
                  <a:schemeClr val="tx1"/>
                </a:solidFill>
              </a:rPr>
              <a:t>Like other reporting engines, JasperReports uses report templates structured in multiple sections. </a:t>
            </a:r>
          </a:p>
          <a:p>
            <a:pPr marL="342900" indent="-342900" algn="l">
              <a:buClr>
                <a:srgbClr val="0070C0"/>
              </a:buClr>
              <a:buSzPct val="80000"/>
              <a:buFont typeface="Wingdings" pitchFamily="2" charset="2"/>
              <a:buChar char="u"/>
            </a:pPr>
            <a:r>
              <a:rPr lang="en-US" sz="1800" dirty="0">
                <a:solidFill>
                  <a:schemeClr val="tx1"/>
                </a:solidFill>
              </a:rPr>
              <a:t>Each section type has its own characteristics and behavior. </a:t>
            </a:r>
          </a:p>
          <a:p>
            <a:pPr marL="342900" indent="-342900" algn="l">
              <a:buClr>
                <a:srgbClr val="0070C0"/>
              </a:buClr>
              <a:buSzPct val="80000"/>
              <a:buFont typeface="Wingdings" pitchFamily="2" charset="2"/>
              <a:buChar char="u"/>
            </a:pPr>
            <a:r>
              <a:rPr lang="en-US" sz="1800" dirty="0">
                <a:solidFill>
                  <a:schemeClr val="tx1"/>
                </a:solidFill>
              </a:rPr>
              <a:t>Section types include title, summary, page and column headers and footers, group headers and footers, and details. </a:t>
            </a:r>
          </a:p>
          <a:p>
            <a:pPr marL="342900" indent="-342900" algn="l">
              <a:buClr>
                <a:srgbClr val="0070C0"/>
              </a:buClr>
              <a:buSzPct val="80000"/>
              <a:buFont typeface="Wingdings" pitchFamily="2" charset="2"/>
              <a:buChar char="u"/>
            </a:pPr>
            <a:r>
              <a:rPr lang="en-US" sz="1800" dirty="0">
                <a:solidFill>
                  <a:schemeClr val="tx1"/>
                </a:solidFill>
              </a:rPr>
              <a:t>Each section is made of individual elements like lines, rectangles, static and dynamic text fields, images, and charts. </a:t>
            </a:r>
          </a:p>
          <a:p>
            <a:pPr marL="342900" indent="-342900" algn="l">
              <a:buClr>
                <a:srgbClr val="0070C0"/>
              </a:buClr>
              <a:buSzPct val="80000"/>
              <a:buFont typeface="Wingdings" pitchFamily="2" charset="2"/>
              <a:buChar char="u"/>
            </a:pPr>
            <a:r>
              <a:rPr lang="en-US" sz="1800" dirty="0">
                <a:solidFill>
                  <a:schemeClr val="tx1"/>
                </a:solidFill>
              </a:rPr>
              <a:t>Creating a report template is a two-phase process because of how JasperReports evaluates report expressions, also known as formulas. </a:t>
            </a:r>
          </a:p>
          <a:p>
            <a:pPr marL="342900" indent="-342900" algn="l">
              <a:buClr>
                <a:srgbClr val="0070C0"/>
              </a:buClr>
              <a:buSzPct val="80000"/>
              <a:buFont typeface="Wingdings" pitchFamily="2" charset="2"/>
              <a:buChar char="u"/>
            </a:pPr>
            <a:r>
              <a:rPr lang="en-US" sz="1800" dirty="0">
                <a:solidFill>
                  <a:schemeClr val="tx1"/>
                </a:solidFill>
              </a:rPr>
              <a:t>The phases are as follows: </a:t>
            </a:r>
          </a:p>
          <a:p>
            <a:pPr marL="800100" lvl="1" indent="-342900" algn="l">
              <a:buClr>
                <a:srgbClr val="0070C0"/>
              </a:buClr>
              <a:buSzPct val="80000"/>
              <a:buFont typeface="+mj-lt"/>
              <a:buAutoNum type="arabicPeriod"/>
            </a:pPr>
            <a:r>
              <a:rPr lang="en-US" sz="1800" dirty="0">
                <a:solidFill>
                  <a:schemeClr val="tx1"/>
                </a:solidFill>
              </a:rPr>
              <a:t>The initial report templates are compiled into a more digestible form before being filled with data. </a:t>
            </a:r>
          </a:p>
          <a:p>
            <a:pPr marL="800100" lvl="1" indent="-342900" algn="l">
              <a:buClr>
                <a:srgbClr val="0070C0"/>
              </a:buClr>
              <a:buSzPct val="80000"/>
              <a:buFont typeface="+mj-lt"/>
              <a:buAutoNum type="arabicPeriod"/>
            </a:pPr>
            <a:r>
              <a:rPr lang="en-US" sz="1800" dirty="0">
                <a:solidFill>
                  <a:schemeClr val="tx1"/>
                </a:solidFill>
              </a:rPr>
              <a:t>Various consistency checks are performed and information for evaluating expressions at runtime is added.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93837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4644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COMPILERS (3)</a:t>
            </a:r>
          </a:p>
          <a:p>
            <a:pPr marL="342900" indent="-342900" algn="l">
              <a:buClr>
                <a:srgbClr val="0070C0"/>
              </a:buClr>
              <a:buSzPct val="80000"/>
              <a:buFont typeface="Wingdings" pitchFamily="2" charset="2"/>
              <a:buChar char="u"/>
            </a:pPr>
            <a:r>
              <a:rPr lang="en-US" sz="1800" dirty="0">
                <a:solidFill>
                  <a:schemeClr val="tx1"/>
                </a:solidFill>
              </a:rPr>
              <a:t>If the report uses Java as language and no specific compiler has been set for this language, the report compilation facade employs a built-in fall back mechanism that picks the best Java-based report compiler available in the environment in which the report compilation process takes place.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net.sf.jasperreports.engine.design.JRDefaultCompiler</a:t>
            </a:r>
            <a:r>
              <a:rPr lang="en-US" sz="1800" dirty="0">
                <a:solidFill>
                  <a:schemeClr val="tx1"/>
                </a:solidFill>
              </a:rPr>
              <a:t> first reads the configuration property called </a:t>
            </a:r>
            <a:r>
              <a:rPr lang="en-US" sz="1800" dirty="0" err="1">
                <a:solidFill>
                  <a:schemeClr val="tx1"/>
                </a:solidFill>
              </a:rPr>
              <a:t>net.sf.jasperreports.compiler.class</a:t>
            </a:r>
            <a:r>
              <a:rPr lang="en-US" sz="1800" dirty="0">
                <a:solidFill>
                  <a:schemeClr val="tx1"/>
                </a:solidFill>
              </a:rPr>
              <a:t> to allow users to override its built-in compiler-detection logic by providing the name of the report compiler implementation to use directly. </a:t>
            </a:r>
          </a:p>
          <a:p>
            <a:pPr marL="342900" indent="-342900" algn="l">
              <a:buClr>
                <a:srgbClr val="0070C0"/>
              </a:buClr>
              <a:buSzPct val="80000"/>
              <a:buFont typeface="Wingdings" pitchFamily="2" charset="2"/>
              <a:buChar char="u"/>
            </a:pPr>
            <a:r>
              <a:rPr lang="en-US" sz="1800" dirty="0">
                <a:solidFill>
                  <a:schemeClr val="tx1"/>
                </a:solidFill>
              </a:rPr>
              <a:t>More on configuration properties for customizing report compilation can be found later in this chapter. </a:t>
            </a:r>
          </a:p>
          <a:p>
            <a:pPr marL="342900" indent="-342900" algn="l">
              <a:buClr>
                <a:srgbClr val="0070C0"/>
              </a:buClr>
              <a:buSzPct val="80000"/>
              <a:buFont typeface="Wingdings" pitchFamily="2" charset="2"/>
              <a:buChar char="u"/>
            </a:pPr>
            <a:r>
              <a:rPr lang="en-US" sz="1800" dirty="0">
                <a:solidFill>
                  <a:schemeClr val="tx1"/>
                </a:solidFill>
              </a:rPr>
              <a:t>This facade first tries to see if the JDT compiler from the Eclipse Foundation is available in the application’s </a:t>
            </a:r>
            <a:r>
              <a:rPr lang="en-US" sz="1800" dirty="0" err="1">
                <a:solidFill>
                  <a:schemeClr val="tx1"/>
                </a:solidFill>
              </a:rPr>
              <a:t>classpath</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If it is, the </a:t>
            </a:r>
            <a:r>
              <a:rPr lang="en-US" sz="1800" dirty="0" err="1">
                <a:solidFill>
                  <a:schemeClr val="tx1"/>
                </a:solidFill>
              </a:rPr>
              <a:t>net.sf.jasperreports.engine.design.JRJdtCompiler</a:t>
            </a:r>
            <a:r>
              <a:rPr lang="en-US" sz="1800" dirty="0">
                <a:solidFill>
                  <a:schemeClr val="tx1"/>
                </a:solidFill>
              </a:rPr>
              <a:t> implementation is used.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dirty="0"/>
          </a:p>
        </p:txBody>
      </p:sp>
    </p:spTree>
    <p:extLst>
      <p:ext uri="{BB962C8B-B14F-4D97-AF65-F5344CB8AC3E}">
        <p14:creationId xmlns:p14="http://schemas.microsoft.com/office/powerpoint/2010/main" val="426788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248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COMPILERS (4)</a:t>
            </a:r>
          </a:p>
          <a:p>
            <a:pPr marL="342900" indent="-342900" algn="l">
              <a:buClr>
                <a:srgbClr val="0070C0"/>
              </a:buClr>
              <a:buSzPct val="80000"/>
              <a:buFont typeface="Wingdings" pitchFamily="2" charset="2"/>
              <a:buChar char="u"/>
            </a:pPr>
            <a:r>
              <a:rPr lang="en-US" sz="1800" dirty="0">
                <a:solidFill>
                  <a:schemeClr val="tx1"/>
                </a:solidFill>
              </a:rPr>
              <a:t>The current JasperReports distribution ships the JDT compiler packed in the /lib/jdtcompiler.jar file. </a:t>
            </a:r>
          </a:p>
          <a:p>
            <a:pPr marL="342900" indent="-342900" algn="l">
              <a:buClr>
                <a:srgbClr val="0070C0"/>
              </a:buClr>
              <a:buSzPct val="80000"/>
              <a:buFont typeface="Wingdings" pitchFamily="2" charset="2"/>
              <a:buChar char="u"/>
            </a:pPr>
            <a:r>
              <a:rPr lang="en-US" sz="1800" dirty="0">
                <a:solidFill>
                  <a:schemeClr val="tx1"/>
                </a:solidFill>
              </a:rPr>
              <a:t>If the JDT compiler is not available, the compilation facade then tries to locate the JDK 1.3–compatible Java compiler from Sun Microsystems. </a:t>
            </a:r>
          </a:p>
          <a:p>
            <a:pPr marL="342900" indent="-342900" algn="l">
              <a:buClr>
                <a:srgbClr val="0070C0"/>
              </a:buClr>
              <a:buSzPct val="80000"/>
              <a:buFont typeface="Wingdings" pitchFamily="2" charset="2"/>
              <a:buChar char="u"/>
            </a:pPr>
            <a:r>
              <a:rPr lang="en-US" sz="1800" dirty="0">
                <a:solidFill>
                  <a:schemeClr val="tx1"/>
                </a:solidFill>
              </a:rPr>
              <a:t>This is normally found in the tools.jar file that comes with the JDK installation. </a:t>
            </a:r>
          </a:p>
          <a:p>
            <a:pPr marL="342900" indent="-342900" algn="l">
              <a:buClr>
                <a:srgbClr val="0070C0"/>
              </a:buClr>
              <a:buSzPct val="80000"/>
              <a:buFont typeface="Wingdings" pitchFamily="2" charset="2"/>
              <a:buChar char="u"/>
            </a:pPr>
            <a:r>
              <a:rPr lang="en-US" sz="1800" dirty="0">
                <a:solidFill>
                  <a:schemeClr val="tx1"/>
                </a:solidFill>
              </a:rPr>
              <a:t>If the JDK 1.3–compatible Java compiler is not in the </a:t>
            </a:r>
            <a:r>
              <a:rPr lang="en-US" sz="1800" dirty="0" err="1">
                <a:solidFill>
                  <a:schemeClr val="tx1"/>
                </a:solidFill>
              </a:rPr>
              <a:t>classpath</a:t>
            </a:r>
            <a:r>
              <a:rPr lang="en-US" sz="1800" dirty="0">
                <a:solidFill>
                  <a:schemeClr val="tx1"/>
                </a:solidFill>
              </a:rPr>
              <a:t>, the fall back search mechanism looks for the JDK 1.2–compatible Java compiler, also from Sun Microsystems, in case the application is running in an environment that has a JDK version prior to 1.3 installed.</a:t>
            </a:r>
          </a:p>
          <a:p>
            <a:pPr marL="342900" indent="-342900" algn="l">
              <a:buClr>
                <a:srgbClr val="0070C0"/>
              </a:buClr>
              <a:buSzPct val="80000"/>
              <a:buFont typeface="Wingdings" pitchFamily="2" charset="2"/>
              <a:buChar char="u"/>
            </a:pPr>
            <a:r>
              <a:rPr lang="en-US" sz="1800" dirty="0">
                <a:solidFill>
                  <a:schemeClr val="tx1"/>
                </a:solidFill>
              </a:rPr>
              <a:t>This is also found in the tools.jar file from the JDK installation. </a:t>
            </a:r>
          </a:p>
          <a:p>
            <a:pPr marL="342900" indent="-342900" algn="l">
              <a:buClr>
                <a:srgbClr val="0070C0"/>
              </a:buClr>
              <a:buSzPct val="80000"/>
              <a:buFont typeface="Wingdings" pitchFamily="2" charset="2"/>
              <a:buChar char="u"/>
            </a:pPr>
            <a:r>
              <a:rPr lang="en-US" sz="1800" dirty="0">
                <a:solidFill>
                  <a:schemeClr val="tx1"/>
                </a:solidFill>
              </a:rPr>
              <a:t>If all these fail, the last thing the fall back mechanism does is to try to launch the javac.exe program from the command line in order to compile the temporarily generated Java source file on the fly.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dirty="0"/>
          </a:p>
        </p:txBody>
      </p:sp>
    </p:spTree>
    <p:extLst>
      <p:ext uri="{BB962C8B-B14F-4D97-AF65-F5344CB8AC3E}">
        <p14:creationId xmlns:p14="http://schemas.microsoft.com/office/powerpoint/2010/main" val="3340446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4644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BRIEF HISTORY OF REPORT COMPILATION (1)</a:t>
            </a:r>
          </a:p>
          <a:p>
            <a:pPr marL="342900" indent="-342900" algn="l">
              <a:buClr>
                <a:srgbClr val="0070C0"/>
              </a:buClr>
              <a:buSzPct val="80000"/>
              <a:buFont typeface="Wingdings" pitchFamily="2" charset="2"/>
              <a:buChar char="u"/>
            </a:pPr>
            <a:r>
              <a:rPr lang="en-US" sz="1800" dirty="0">
                <a:solidFill>
                  <a:schemeClr val="tx1"/>
                </a:solidFill>
              </a:rPr>
              <a:t>All these report compiler implementations are included for historical reasons. </a:t>
            </a:r>
          </a:p>
          <a:p>
            <a:pPr marL="342900" indent="-342900" algn="l">
              <a:buClr>
                <a:srgbClr val="0070C0"/>
              </a:buClr>
              <a:buSzPct val="80000"/>
              <a:buFont typeface="Wingdings" pitchFamily="2" charset="2"/>
              <a:buChar char="u"/>
            </a:pPr>
            <a:r>
              <a:rPr lang="en-US" sz="1800" dirty="0">
                <a:solidFill>
                  <a:schemeClr val="tx1"/>
                </a:solidFill>
              </a:rPr>
              <a:t>In the beginning, JasperReports started with only the JDK 1.2–compatible report compiler. </a:t>
            </a:r>
          </a:p>
          <a:p>
            <a:pPr marL="342900" indent="-342900" algn="l">
              <a:buClr>
                <a:srgbClr val="0070C0"/>
              </a:buClr>
              <a:buSzPct val="80000"/>
              <a:buFont typeface="Wingdings" pitchFamily="2" charset="2"/>
              <a:buChar char="u"/>
            </a:pPr>
            <a:r>
              <a:rPr lang="en-US" sz="1800" dirty="0">
                <a:solidFill>
                  <a:schemeClr val="tx1"/>
                </a:solidFill>
              </a:rPr>
              <a:t>Then the JDK 1.3–compatible report compiler was introduced. But both were slow. </a:t>
            </a:r>
          </a:p>
          <a:p>
            <a:pPr marL="342900" indent="-342900" algn="l">
              <a:buClr>
                <a:srgbClr val="0070C0"/>
              </a:buClr>
              <a:buSzPct val="80000"/>
              <a:buFont typeface="Wingdings" pitchFamily="2" charset="2"/>
              <a:buChar char="u"/>
            </a:pPr>
            <a:r>
              <a:rPr lang="en-US" sz="1800" dirty="0">
                <a:solidFill>
                  <a:schemeClr val="tx1"/>
                </a:solidFill>
              </a:rPr>
              <a:t>This is why the </a:t>
            </a:r>
            <a:r>
              <a:rPr lang="en-US" sz="1800" dirty="0" err="1">
                <a:solidFill>
                  <a:schemeClr val="tx1"/>
                </a:solidFill>
              </a:rPr>
              <a:t>net.sf.jasperreports.engine.design.JRJikesCompiler</a:t>
            </a:r>
            <a:r>
              <a:rPr lang="en-US" sz="1800" dirty="0">
                <a:solidFill>
                  <a:schemeClr val="tx1"/>
                </a:solidFill>
              </a:rPr>
              <a:t> was created, because the </a:t>
            </a:r>
            <a:r>
              <a:rPr lang="en-US" sz="1800" dirty="0" err="1">
                <a:solidFill>
                  <a:schemeClr val="tx1"/>
                </a:solidFill>
              </a:rPr>
              <a:t>Jikes</a:t>
            </a:r>
            <a:r>
              <a:rPr lang="en-US" sz="1800" dirty="0">
                <a:solidFill>
                  <a:schemeClr val="tx1"/>
                </a:solidFill>
              </a:rPr>
              <a:t> compiler proved to be up to ten times faster than the JDK-based Java compiler. </a:t>
            </a:r>
          </a:p>
          <a:p>
            <a:pPr marL="342900" indent="-342900" algn="l">
              <a:buClr>
                <a:srgbClr val="0070C0"/>
              </a:buClr>
              <a:buSzPct val="80000"/>
              <a:buFont typeface="Wingdings" pitchFamily="2" charset="2"/>
              <a:buChar char="u"/>
            </a:pPr>
            <a:r>
              <a:rPr lang="en-US" sz="1800" dirty="0">
                <a:solidFill>
                  <a:schemeClr val="tx1"/>
                </a:solidFill>
              </a:rPr>
              <a:t>However, compiling reports on the fly (in the cases in which dynamic report templates were required) proved to be problematic, especially in a web environment, because all the aforementioned compilers worked only with files on disk and required a temporary working directory to store the generated Java source files and the corresponding class files during the report-compilation process.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dirty="0"/>
          </a:p>
        </p:txBody>
      </p:sp>
    </p:spTree>
    <p:extLst>
      <p:ext uri="{BB962C8B-B14F-4D97-AF65-F5344CB8AC3E}">
        <p14:creationId xmlns:p14="http://schemas.microsoft.com/office/powerpoint/2010/main" val="4046545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248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BRIEF HISTORY OF REPORT COMPILATION (2)</a:t>
            </a:r>
          </a:p>
          <a:p>
            <a:pPr marL="342900" indent="-342900" algn="l">
              <a:buClr>
                <a:srgbClr val="0070C0"/>
              </a:buClr>
              <a:buSzPct val="80000"/>
              <a:buFont typeface="Wingdings" pitchFamily="2" charset="2"/>
              <a:buChar char="u"/>
            </a:pPr>
            <a:r>
              <a:rPr lang="en-US" sz="1800" dirty="0">
                <a:solidFill>
                  <a:schemeClr val="tx1"/>
                </a:solidFill>
              </a:rPr>
              <a:t>This is why a new implementation was added —one that relied on the </a:t>
            </a:r>
            <a:r>
              <a:rPr lang="en-US" sz="1800" dirty="0" err="1">
                <a:solidFill>
                  <a:schemeClr val="tx1"/>
                </a:solidFill>
              </a:rPr>
              <a:t>BeanShell</a:t>
            </a:r>
            <a:r>
              <a:rPr lang="en-US" sz="1800" dirty="0">
                <a:solidFill>
                  <a:schemeClr val="tx1"/>
                </a:solidFill>
              </a:rPr>
              <a:t> library for runtime expression evaluation. </a:t>
            </a:r>
          </a:p>
          <a:p>
            <a:pPr marL="342900" indent="-342900" algn="l">
              <a:buClr>
                <a:srgbClr val="0070C0"/>
              </a:buClr>
              <a:buSzPct val="80000"/>
              <a:buFont typeface="Wingdings" pitchFamily="2" charset="2"/>
              <a:buChar char="u"/>
            </a:pPr>
            <a:r>
              <a:rPr lang="en-US" sz="1800" dirty="0" err="1">
                <a:solidFill>
                  <a:schemeClr val="tx1"/>
                </a:solidFill>
              </a:rPr>
              <a:t>BeanShell</a:t>
            </a:r>
            <a:r>
              <a:rPr lang="en-US" sz="1800" dirty="0">
                <a:solidFill>
                  <a:schemeClr val="tx1"/>
                </a:solidFill>
              </a:rPr>
              <a:t> does not produce Java bytecode and can work with in-memory scripts that it interprets at runtime. </a:t>
            </a:r>
          </a:p>
          <a:p>
            <a:pPr marL="342900" indent="-342900" algn="l">
              <a:buClr>
                <a:srgbClr val="0070C0"/>
              </a:buClr>
              <a:buSzPct val="80000"/>
              <a:buFont typeface="Wingdings" pitchFamily="2" charset="2"/>
              <a:buChar char="u"/>
            </a:pPr>
            <a:r>
              <a:rPr lang="en-US" sz="1800" dirty="0">
                <a:solidFill>
                  <a:schemeClr val="tx1"/>
                </a:solidFill>
              </a:rPr>
              <a:t>With the </a:t>
            </a:r>
            <a:r>
              <a:rPr lang="en-US" sz="1800" dirty="0" err="1">
                <a:solidFill>
                  <a:schemeClr val="tx1"/>
                </a:solidFill>
              </a:rPr>
              <a:t>net.sf.jasperreports.engine.design.JRBshCompiler</a:t>
            </a:r>
            <a:r>
              <a:rPr lang="en-US" sz="1800" dirty="0">
                <a:solidFill>
                  <a:schemeClr val="tx1"/>
                </a:solidFill>
              </a:rPr>
              <a:t>, deployment was simpler, but expression evaluation was slower and loss in performance was noticeable. </a:t>
            </a:r>
          </a:p>
          <a:p>
            <a:pPr marL="342900" indent="-342900" algn="l">
              <a:buClr>
                <a:srgbClr val="0070C0"/>
              </a:buClr>
              <a:buSzPct val="80000"/>
              <a:buFont typeface="Wingdings" pitchFamily="2" charset="2"/>
              <a:buChar char="u"/>
            </a:pPr>
            <a:r>
              <a:rPr lang="en-US" sz="1800" dirty="0">
                <a:solidFill>
                  <a:schemeClr val="tx1"/>
                </a:solidFill>
              </a:rPr>
              <a:t>The addition of the JDT-based report compiler makes the whole process both faster and simpler to deploy, as it does not require files on disk and its performance is comparable to </a:t>
            </a:r>
            <a:r>
              <a:rPr lang="en-US" sz="1800" dirty="0" err="1">
                <a:solidFill>
                  <a:schemeClr val="tx1"/>
                </a:solidFill>
              </a:rPr>
              <a:t>Jikes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Runtime report compilation is not an issue anymore, and simply putting the supplied /lib/jdt-compiler.jar file in the application’s </a:t>
            </a:r>
            <a:r>
              <a:rPr lang="en-US" sz="1800" dirty="0" err="1">
                <a:solidFill>
                  <a:schemeClr val="tx1"/>
                </a:solidFill>
              </a:rPr>
              <a:t>classpath</a:t>
            </a:r>
            <a:r>
              <a:rPr lang="en-US" sz="1800" dirty="0">
                <a:solidFill>
                  <a:schemeClr val="tx1"/>
                </a:solidFill>
              </a:rPr>
              <a:t> allows dynamic report template creation without requiring any further settings.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23</a:t>
            </a:fld>
            <a:endParaRPr lang="zh-TW" altLang="en-US" dirty="0"/>
          </a:p>
        </p:txBody>
      </p:sp>
    </p:spTree>
    <p:extLst>
      <p:ext uri="{BB962C8B-B14F-4D97-AF65-F5344CB8AC3E}">
        <p14:creationId xmlns:p14="http://schemas.microsoft.com/office/powerpoint/2010/main" val="1034473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5922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CONFIGURATION PROPERTIES TO CUSTOMIZE REPORT COMPILATION </a:t>
            </a:r>
          </a:p>
          <a:p>
            <a:pPr marL="342900" indent="-342900" algn="l">
              <a:buClr>
                <a:srgbClr val="0070C0"/>
              </a:buClr>
              <a:buSzPct val="80000"/>
              <a:buFont typeface="Wingdings" pitchFamily="2" charset="2"/>
              <a:buChar char="u"/>
            </a:pPr>
            <a:r>
              <a:rPr lang="en-US" sz="1800" dirty="0">
                <a:solidFill>
                  <a:schemeClr val="tx1"/>
                </a:solidFill>
              </a:rPr>
              <a:t>Because it is a library, JasperReports offers various mechanisms for letting users customize its behavior. </a:t>
            </a:r>
          </a:p>
          <a:p>
            <a:pPr marL="342900" indent="-342900" algn="l">
              <a:buClr>
                <a:srgbClr val="0070C0"/>
              </a:buClr>
              <a:buSzPct val="80000"/>
              <a:buFont typeface="Wingdings" pitchFamily="2" charset="2"/>
              <a:buChar char="u"/>
            </a:pPr>
            <a:r>
              <a:rPr lang="en-US" sz="1800" dirty="0">
                <a:solidFill>
                  <a:schemeClr val="tx1"/>
                </a:solidFill>
              </a:rPr>
              <a:t>One of these mechanisms is a complete set of configuration properties. </a:t>
            </a:r>
          </a:p>
          <a:p>
            <a:pPr marL="342900" indent="-342900" algn="l">
              <a:buClr>
                <a:srgbClr val="0070C0"/>
              </a:buClr>
              <a:buSzPct val="80000"/>
              <a:buFont typeface="Wingdings" pitchFamily="2" charset="2"/>
              <a:buChar char="u"/>
            </a:pPr>
            <a:r>
              <a:rPr lang="en-US" sz="1800" dirty="0">
                <a:solidFill>
                  <a:schemeClr val="tx1"/>
                </a:solidFill>
              </a:rPr>
              <a:t>The following paragraphs list all the configuration properties that customize report compilation. </a:t>
            </a:r>
          </a:p>
          <a:p>
            <a:pPr marL="342900" indent="-342900" algn="l">
              <a:buClr>
                <a:srgbClr val="0070C0"/>
              </a:buClr>
              <a:buSzPct val="80000"/>
              <a:buFont typeface="Wingdings" pitchFamily="2" charset="2"/>
              <a:buChar char="u"/>
            </a:pPr>
            <a:r>
              <a:rPr lang="en-US" sz="1800" dirty="0">
                <a:solidFill>
                  <a:schemeClr val="tx1"/>
                </a:solidFill>
              </a:rPr>
              <a:t>You can learn more about how JasperReports can be configured in “Configuration Files” chapter.</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dirty="0"/>
          </a:p>
        </p:txBody>
      </p:sp>
    </p:spTree>
    <p:extLst>
      <p:ext uri="{BB962C8B-B14F-4D97-AF65-F5344CB8AC3E}">
        <p14:creationId xmlns:p14="http://schemas.microsoft.com/office/powerpoint/2010/main" val="52537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248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net.sf.jasperreports.compiler.xml.&lt;LANGUAGE&gt; </a:t>
            </a:r>
          </a:p>
          <a:p>
            <a:pPr marL="342900" indent="-342900" algn="l">
              <a:buClr>
                <a:srgbClr val="0070C0"/>
              </a:buClr>
              <a:buSzPct val="80000"/>
              <a:buFont typeface="Wingdings" pitchFamily="2" charset="2"/>
              <a:buChar char="u"/>
            </a:pPr>
            <a:r>
              <a:rPr lang="en-US" sz="1600" dirty="0">
                <a:solidFill>
                  <a:schemeClr val="tx1"/>
                </a:solidFill>
              </a:rPr>
              <a:t>Such properties are used for indicating the name of the class that implements the </a:t>
            </a:r>
            <a:r>
              <a:rPr lang="en-US" sz="1600" dirty="0" err="1">
                <a:solidFill>
                  <a:schemeClr val="tx1"/>
                </a:solidFill>
              </a:rPr>
              <a:t>JRCompiler</a:t>
            </a:r>
            <a:r>
              <a:rPr lang="en-US" sz="1600" dirty="0">
                <a:solidFill>
                  <a:schemeClr val="tx1"/>
                </a:solidFill>
              </a:rPr>
              <a:t> interface to be instantiated by the engine for a specific report language when the default compilation is used through the </a:t>
            </a:r>
            <a:r>
              <a:rPr lang="en-US" sz="1600" dirty="0" err="1">
                <a:solidFill>
                  <a:schemeClr val="tx1"/>
                </a:solidFill>
              </a:rPr>
              <a:t>JasperCompileManager</a:t>
            </a:r>
            <a:r>
              <a:rPr lang="en-US" sz="1600" dirty="0">
                <a:solidFill>
                  <a:schemeClr val="tx1"/>
                </a:solidFill>
              </a:rPr>
              <a:t> façade.</a:t>
            </a:r>
          </a:p>
          <a:p>
            <a:pPr marL="342900" indent="-342900" algn="l">
              <a:buClr>
                <a:srgbClr val="0070C0"/>
              </a:buClr>
              <a:buSzPct val="80000"/>
              <a:buFont typeface="Wingdings" pitchFamily="2" charset="2"/>
              <a:buChar char="u"/>
            </a:pPr>
            <a:r>
              <a:rPr lang="en-US" sz="1600" dirty="0">
                <a:solidFill>
                  <a:schemeClr val="tx1"/>
                </a:solidFill>
              </a:rPr>
              <a:t>The value for such a configuration property can be the name of one of the built-in implementations of this interface shipped with the library as listed previously, or the name of a custom-made implementing class. </a:t>
            </a:r>
          </a:p>
          <a:p>
            <a:pPr marL="342900" indent="-342900" algn="l">
              <a:buClr>
                <a:srgbClr val="0070C0"/>
              </a:buClr>
              <a:buSzPct val="80000"/>
              <a:buFont typeface="Wingdings" pitchFamily="2" charset="2"/>
              <a:buChar char="u"/>
            </a:pPr>
            <a:r>
              <a:rPr lang="en-US" sz="1600" dirty="0">
                <a:solidFill>
                  <a:schemeClr val="tx1"/>
                </a:solidFill>
              </a:rPr>
              <a:t>One can configure report compilers for custom report languages and override the default compiler mappings by setting JasperReports properties of the form </a:t>
            </a:r>
            <a:r>
              <a:rPr lang="en-US" sz="1600" dirty="0" err="1">
                <a:solidFill>
                  <a:schemeClr val="tx1"/>
                </a:solidFill>
              </a:rPr>
              <a:t>net.sf.jasperreports.compiler</a:t>
            </a:r>
            <a:r>
              <a:rPr lang="en-US" sz="1600" dirty="0">
                <a:solidFill>
                  <a:schemeClr val="tx1"/>
                </a:solidFill>
              </a:rPr>
              <a:t>.&lt;language&gt; to the desired compiler implementation class names. </a:t>
            </a:r>
          </a:p>
          <a:p>
            <a:pPr marL="342900" indent="-342900" algn="l">
              <a:buClr>
                <a:srgbClr val="0070C0"/>
              </a:buClr>
              <a:buSzPct val="80000"/>
              <a:buFont typeface="Wingdings" pitchFamily="2" charset="2"/>
              <a:buChar char="u"/>
            </a:pPr>
            <a:r>
              <a:rPr lang="en-US" sz="1600" dirty="0">
                <a:solidFill>
                  <a:schemeClr val="tx1"/>
                </a:solidFill>
              </a:rPr>
              <a:t>In particular, the mechanism that automatically chooses a Java report compiler can be superseded by explicitly setting the net.sf.jasperreports.compiler.java property to the name of one of the built-in Java compiler classes or of a custom compiler implementation class. </a:t>
            </a:r>
          </a:p>
          <a:p>
            <a:pPr marL="342900" indent="-342900" algn="l">
              <a:buClr>
                <a:srgbClr val="0070C0"/>
              </a:buClr>
              <a:buSzPct val="80000"/>
              <a:buFont typeface="Wingdings" pitchFamily="2" charset="2"/>
              <a:buChar char="u"/>
            </a:pPr>
            <a:r>
              <a:rPr lang="en-US" sz="1600" dirty="0">
                <a:solidFill>
                  <a:schemeClr val="tx1"/>
                </a:solidFill>
              </a:rPr>
              <a:t>Note that the classes implementing the </a:t>
            </a:r>
            <a:r>
              <a:rPr lang="en-US" sz="1600" dirty="0" err="1">
                <a:solidFill>
                  <a:schemeClr val="tx1"/>
                </a:solidFill>
              </a:rPr>
              <a:t>JRCompiler</a:t>
            </a:r>
            <a:r>
              <a:rPr lang="en-US" sz="1600" dirty="0">
                <a:solidFill>
                  <a:schemeClr val="tx1"/>
                </a:solidFill>
              </a:rPr>
              <a:t> interface can also be used directly in the programs without having to call them through the facade </a:t>
            </a:r>
            <a:r>
              <a:rPr lang="en-US" sz="1600" dirty="0" err="1">
                <a:solidFill>
                  <a:schemeClr val="tx1"/>
                </a:solidFill>
              </a:rPr>
              <a:t>JasperCompilerManager</a:t>
            </a:r>
            <a:r>
              <a:rPr lang="en-US" sz="1600" dirty="0">
                <a:solidFill>
                  <a:schemeClr val="tx1"/>
                </a:solidFill>
              </a:rPr>
              <a:t> class.</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dirty="0"/>
          </a:p>
        </p:txBody>
      </p:sp>
    </p:spTree>
    <p:extLst>
      <p:ext uri="{BB962C8B-B14F-4D97-AF65-F5344CB8AC3E}">
        <p14:creationId xmlns:p14="http://schemas.microsoft.com/office/powerpoint/2010/main" val="1322041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38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net.sf.jasperreports.compiler.xml.validation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This was formerly known as the </a:t>
            </a:r>
            <a:r>
              <a:rPr lang="en-US" sz="1800" dirty="0" err="1">
                <a:solidFill>
                  <a:schemeClr val="tx1"/>
                </a:solidFill>
              </a:rPr>
              <a:t>jasper.reports.compile.xml.validation</a:t>
            </a:r>
            <a:r>
              <a:rPr lang="en-US" sz="1800" dirty="0">
                <a:solidFill>
                  <a:schemeClr val="tx1"/>
                </a:solidFill>
              </a:rPr>
              <a:t> system property. </a:t>
            </a:r>
          </a:p>
          <a:p>
            <a:pPr marL="342900" indent="-342900" algn="l">
              <a:buClr>
                <a:srgbClr val="0070C0"/>
              </a:buClr>
              <a:buSzPct val="80000"/>
              <a:buFont typeface="Wingdings" pitchFamily="2" charset="2"/>
              <a:buChar char="u"/>
            </a:pPr>
            <a:r>
              <a:rPr lang="en-US" sz="1800" dirty="0">
                <a:solidFill>
                  <a:schemeClr val="tx1"/>
                </a:solidFill>
              </a:rPr>
              <a:t>The XML validation, which is on by default, can be turned off by setting the </a:t>
            </a:r>
            <a:r>
              <a:rPr lang="en-US" sz="1800" dirty="0" err="1">
                <a:solidFill>
                  <a:schemeClr val="tx1"/>
                </a:solidFill>
              </a:rPr>
              <a:t>net.sf.jasperreports.compiler.xml.validation</a:t>
            </a:r>
            <a:r>
              <a:rPr lang="en-US" sz="1800" dirty="0">
                <a:solidFill>
                  <a:schemeClr val="tx1"/>
                </a:solidFill>
              </a:rPr>
              <a:t> configuration property to false. </a:t>
            </a:r>
          </a:p>
          <a:p>
            <a:pPr marL="342900" indent="-342900" algn="l">
              <a:buClr>
                <a:srgbClr val="0070C0"/>
              </a:buClr>
              <a:buSzPct val="80000"/>
              <a:buFont typeface="Wingdings" pitchFamily="2" charset="2"/>
              <a:buChar char="u"/>
            </a:pPr>
            <a:r>
              <a:rPr lang="en-US" sz="1800" dirty="0">
                <a:solidFill>
                  <a:schemeClr val="tx1"/>
                </a:solidFill>
              </a:rPr>
              <a:t>When turned off, the XML parser no longer validates the supplied JRXML against its associated XSD. </a:t>
            </a:r>
          </a:p>
          <a:p>
            <a:pPr marL="342900" indent="-342900" algn="l">
              <a:buClr>
                <a:srgbClr val="0070C0"/>
              </a:buClr>
              <a:buSzPct val="80000"/>
              <a:buFont typeface="Wingdings" pitchFamily="2" charset="2"/>
              <a:buChar char="u"/>
            </a:pPr>
            <a:r>
              <a:rPr lang="en-US" sz="1800" dirty="0">
                <a:solidFill>
                  <a:schemeClr val="tx1"/>
                </a:solidFill>
              </a:rPr>
              <a:t>This might prove useful in some environments, although it is not recommended. When working with a Java class generating the type of a report compiler, further customizations can be made using the following system properties, which only apply to them.</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26</a:t>
            </a:fld>
            <a:endParaRPr lang="zh-TW" altLang="en-US" dirty="0"/>
          </a:p>
        </p:txBody>
      </p:sp>
    </p:spTree>
    <p:extLst>
      <p:ext uri="{BB962C8B-B14F-4D97-AF65-F5344CB8AC3E}">
        <p14:creationId xmlns:p14="http://schemas.microsoft.com/office/powerpoint/2010/main" val="404595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3042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err="1">
                <a:solidFill>
                  <a:schemeClr val="tx1"/>
                </a:solidFill>
              </a:rPr>
              <a:t>net.sf.jasperreports.compiler.classpath</a:t>
            </a: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Formerly known as the </a:t>
            </a:r>
            <a:r>
              <a:rPr lang="en-US" sz="1600" dirty="0" err="1">
                <a:solidFill>
                  <a:schemeClr val="tx1"/>
                </a:solidFill>
              </a:rPr>
              <a:t>jasper.reports.compile.class.path</a:t>
            </a:r>
            <a:r>
              <a:rPr lang="en-US" sz="1600" dirty="0">
                <a:solidFill>
                  <a:schemeClr val="tx1"/>
                </a:solidFill>
              </a:rPr>
              <a:t> system property, this supplies the </a:t>
            </a:r>
            <a:r>
              <a:rPr lang="en-US" sz="1600" dirty="0" err="1">
                <a:solidFill>
                  <a:schemeClr val="tx1"/>
                </a:solidFill>
              </a:rPr>
              <a:t>classpath</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JDK-based and </a:t>
            </a:r>
            <a:r>
              <a:rPr lang="en-US" sz="1600" dirty="0" err="1">
                <a:solidFill>
                  <a:schemeClr val="tx1"/>
                </a:solidFill>
              </a:rPr>
              <a:t>Jikes</a:t>
            </a:r>
            <a:r>
              <a:rPr lang="en-US" sz="1600" dirty="0">
                <a:solidFill>
                  <a:schemeClr val="tx1"/>
                </a:solidFill>
              </a:rPr>
              <a:t>-based compilers require that the </a:t>
            </a:r>
            <a:r>
              <a:rPr lang="en-US" sz="1600" dirty="0" err="1">
                <a:solidFill>
                  <a:schemeClr val="tx1"/>
                </a:solidFill>
              </a:rPr>
              <a:t>classpath</a:t>
            </a:r>
            <a:r>
              <a:rPr lang="en-US" sz="1600" dirty="0">
                <a:solidFill>
                  <a:schemeClr val="tx1"/>
                </a:solidFill>
              </a:rPr>
              <a:t> be supplied as a parameter. </a:t>
            </a:r>
          </a:p>
          <a:p>
            <a:pPr marL="342900" indent="-342900" algn="l">
              <a:buClr>
                <a:srgbClr val="0070C0"/>
              </a:buClr>
              <a:buSzPct val="80000"/>
              <a:buFont typeface="Wingdings" pitchFamily="2" charset="2"/>
              <a:buChar char="u"/>
            </a:pPr>
            <a:r>
              <a:rPr lang="en-US" sz="1600" dirty="0">
                <a:solidFill>
                  <a:schemeClr val="tx1"/>
                </a:solidFill>
              </a:rPr>
              <a:t>They cannot use the current JVM </a:t>
            </a:r>
            <a:r>
              <a:rPr lang="en-US" sz="1600" dirty="0" err="1">
                <a:solidFill>
                  <a:schemeClr val="tx1"/>
                </a:solidFill>
              </a:rPr>
              <a:t>classpath</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The supplied </a:t>
            </a:r>
            <a:r>
              <a:rPr lang="en-US" sz="1600" dirty="0" err="1">
                <a:solidFill>
                  <a:schemeClr val="tx1"/>
                </a:solidFill>
              </a:rPr>
              <a:t>classpath</a:t>
            </a:r>
            <a:r>
              <a:rPr lang="en-US" sz="1600" dirty="0">
                <a:solidFill>
                  <a:schemeClr val="tx1"/>
                </a:solidFill>
              </a:rPr>
              <a:t> resolves class references inside the Java code they are compiling. </a:t>
            </a:r>
          </a:p>
          <a:p>
            <a:pPr marL="342900" indent="-342900" algn="l">
              <a:buClr>
                <a:srgbClr val="0070C0"/>
              </a:buClr>
              <a:buSzPct val="80000"/>
              <a:buFont typeface="Wingdings" pitchFamily="2" charset="2"/>
              <a:buChar char="u"/>
            </a:pPr>
            <a:r>
              <a:rPr lang="en-US" sz="1600" dirty="0">
                <a:solidFill>
                  <a:schemeClr val="tx1"/>
                </a:solidFill>
              </a:rPr>
              <a:t>This property is not used by the JDT-based report compiler, which simply uses the parent application’s </a:t>
            </a:r>
            <a:r>
              <a:rPr lang="en-US" sz="1600" dirty="0" err="1">
                <a:solidFill>
                  <a:schemeClr val="tx1"/>
                </a:solidFill>
              </a:rPr>
              <a:t>classpath</a:t>
            </a:r>
            <a:r>
              <a:rPr lang="en-US" sz="1600" dirty="0">
                <a:solidFill>
                  <a:schemeClr val="tx1"/>
                </a:solidFill>
              </a:rPr>
              <a:t> during Java source file compilation.</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dirty="0"/>
          </a:p>
        </p:txBody>
      </p:sp>
    </p:spTree>
    <p:extLst>
      <p:ext uri="{BB962C8B-B14F-4D97-AF65-F5344CB8AC3E}">
        <p14:creationId xmlns:p14="http://schemas.microsoft.com/office/powerpoint/2010/main" val="205511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9523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net.sf.jasperreports.compiler.temp.dir</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This was formerly known as the </a:t>
            </a:r>
            <a:r>
              <a:rPr lang="en-US" sz="1800" dirty="0" err="1">
                <a:solidFill>
                  <a:schemeClr val="tx1"/>
                </a:solidFill>
              </a:rPr>
              <a:t>jasper.reports.compile.temp</a:t>
            </a:r>
            <a:r>
              <a:rPr lang="en-US" sz="1800" dirty="0">
                <a:solidFill>
                  <a:schemeClr val="tx1"/>
                </a:solidFill>
              </a:rPr>
              <a:t> system property. </a:t>
            </a:r>
          </a:p>
          <a:p>
            <a:pPr marL="342900" indent="-342900" algn="l">
              <a:buClr>
                <a:srgbClr val="0070C0"/>
              </a:buClr>
              <a:buSzPct val="80000"/>
              <a:buFont typeface="Wingdings" pitchFamily="2" charset="2"/>
              <a:buChar char="u"/>
            </a:pPr>
            <a:r>
              <a:rPr lang="en-US" sz="1800" dirty="0">
                <a:solidFill>
                  <a:schemeClr val="tx1"/>
                </a:solidFill>
              </a:rPr>
              <a:t>The temporary location for the files generated on the fly is by default the current working directory. </a:t>
            </a:r>
          </a:p>
          <a:p>
            <a:pPr marL="342900" indent="-342900" algn="l">
              <a:buClr>
                <a:srgbClr val="0070C0"/>
              </a:buClr>
              <a:buSzPct val="80000"/>
              <a:buFont typeface="Wingdings" pitchFamily="2" charset="2"/>
              <a:buChar char="u"/>
            </a:pPr>
            <a:r>
              <a:rPr lang="en-US" sz="1800" dirty="0">
                <a:solidFill>
                  <a:schemeClr val="tx1"/>
                </a:solidFill>
              </a:rPr>
              <a:t>It can be changed by supplying a value to the </a:t>
            </a:r>
            <a:r>
              <a:rPr lang="en-US" sz="1800" dirty="0" err="1">
                <a:solidFill>
                  <a:schemeClr val="tx1"/>
                </a:solidFill>
              </a:rPr>
              <a:t>net.sf.jasperreports.compiler.temp.dir</a:t>
            </a:r>
            <a:r>
              <a:rPr lang="en-US" sz="1800" dirty="0">
                <a:solidFill>
                  <a:schemeClr val="tx1"/>
                </a:solidFill>
              </a:rPr>
              <a:t> configuration property. </a:t>
            </a:r>
          </a:p>
          <a:p>
            <a:pPr marL="342900" indent="-342900" algn="l">
              <a:buClr>
                <a:srgbClr val="0070C0"/>
              </a:buClr>
              <a:buSzPct val="80000"/>
              <a:buFont typeface="Wingdings" pitchFamily="2" charset="2"/>
              <a:buChar char="u"/>
            </a:pPr>
            <a:r>
              <a:rPr lang="en-US" sz="1800" dirty="0">
                <a:solidFill>
                  <a:schemeClr val="tx1"/>
                </a:solidFill>
              </a:rPr>
              <a:t>This is used by the JDT-based compiler only when it is requested that a copy of the on-the-fly generated Java class be kept for debugging purposes as specified by the next configuration property, because normally this report compiler does not work with files on disk.</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28</a:t>
            </a:fld>
            <a:endParaRPr lang="zh-TW" altLang="en-US" dirty="0"/>
          </a:p>
        </p:txBody>
      </p:sp>
    </p:spTree>
    <p:extLst>
      <p:ext uri="{BB962C8B-B14F-4D97-AF65-F5344CB8AC3E}">
        <p14:creationId xmlns:p14="http://schemas.microsoft.com/office/powerpoint/2010/main" val="1317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096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net.sf.jasperreports.compiler.keep.java.file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This was formerly known as the </a:t>
            </a:r>
            <a:r>
              <a:rPr lang="en-US" sz="1800" dirty="0" err="1">
                <a:solidFill>
                  <a:schemeClr val="tx1"/>
                </a:solidFill>
              </a:rPr>
              <a:t>jasper.reports.compile.keep.java.file</a:t>
            </a:r>
            <a:r>
              <a:rPr lang="en-US" sz="1800" dirty="0">
                <a:solidFill>
                  <a:schemeClr val="tx1"/>
                </a:solidFill>
              </a:rPr>
              <a:t> system property. </a:t>
            </a:r>
          </a:p>
          <a:p>
            <a:pPr marL="342900" indent="-342900" algn="l">
              <a:buClr>
                <a:srgbClr val="0070C0"/>
              </a:buClr>
              <a:buSzPct val="80000"/>
              <a:buFont typeface="Wingdings" pitchFamily="2" charset="2"/>
              <a:buChar char="u"/>
            </a:pPr>
            <a:r>
              <a:rPr lang="en-US" sz="1800" dirty="0">
                <a:solidFill>
                  <a:schemeClr val="tx1"/>
                </a:solidFill>
              </a:rPr>
              <a:t>Sometimes, for debugging purposes, it is useful to have the generated *.java file or generated script in order to fix compilation problems related to report expressions. </a:t>
            </a:r>
          </a:p>
          <a:p>
            <a:pPr marL="342900" indent="-342900" algn="l">
              <a:buClr>
                <a:srgbClr val="0070C0"/>
              </a:buClr>
              <a:buSzPct val="80000"/>
              <a:buFont typeface="Wingdings" pitchFamily="2" charset="2"/>
              <a:buChar char="u"/>
            </a:pPr>
            <a:r>
              <a:rPr lang="en-US" sz="1800" dirty="0">
                <a:solidFill>
                  <a:schemeClr val="tx1"/>
                </a:solidFill>
              </a:rPr>
              <a:t>By default, the engine deletes this file after report compilation, along with its corresponding *.class file. </a:t>
            </a:r>
          </a:p>
          <a:p>
            <a:pPr marL="342900" indent="-342900" algn="l">
              <a:buClr>
                <a:srgbClr val="0070C0"/>
              </a:buClr>
              <a:buSzPct val="80000"/>
              <a:buFont typeface="Wingdings" pitchFamily="2" charset="2"/>
              <a:buChar char="u"/>
            </a:pPr>
            <a:r>
              <a:rPr lang="en-US" sz="1800" dirty="0">
                <a:solidFill>
                  <a:schemeClr val="tx1"/>
                </a:solidFill>
              </a:rPr>
              <a:t>To keep it, however, set the configuration property </a:t>
            </a:r>
            <a:r>
              <a:rPr lang="en-US" sz="1800" dirty="0" err="1">
                <a:solidFill>
                  <a:schemeClr val="tx1"/>
                </a:solidFill>
              </a:rPr>
              <a:t>net.sf.jasperreports.compiler.keep.java.file</a:t>
            </a:r>
            <a:r>
              <a:rPr lang="en-US" sz="1800" dirty="0">
                <a:solidFill>
                  <a:schemeClr val="tx1"/>
                </a:solidFill>
              </a:rPr>
              <a:t> to true.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29</a:t>
            </a:fld>
            <a:endParaRPr lang="zh-TW" altLang="en-US" dirty="0"/>
          </a:p>
        </p:txBody>
      </p:sp>
    </p:spTree>
    <p:extLst>
      <p:ext uri="{BB962C8B-B14F-4D97-AF65-F5344CB8AC3E}">
        <p14:creationId xmlns:p14="http://schemas.microsoft.com/office/powerpoint/2010/main" val="165769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9523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entry point into the JasperReports object model is the </a:t>
            </a:r>
            <a:r>
              <a:rPr lang="en-US" sz="1800" dirty="0" err="1">
                <a:solidFill>
                  <a:schemeClr val="tx1"/>
                </a:solidFill>
              </a:rPr>
              <a:t>net.sf.jasperreports.engine.design.JasperDesign</a:t>
            </a:r>
            <a:r>
              <a:rPr lang="en-US" sz="1800" dirty="0">
                <a:solidFill>
                  <a:schemeClr val="tx1"/>
                </a:solidFill>
              </a:rPr>
              <a:t> class, whose instances represent the source report templates, also called the raw material. </a:t>
            </a:r>
          </a:p>
          <a:p>
            <a:pPr marL="342900" indent="-342900" algn="l">
              <a:buClr>
                <a:srgbClr val="0070C0"/>
              </a:buClr>
              <a:buSzPct val="80000"/>
              <a:buFont typeface="Wingdings" pitchFamily="2" charset="2"/>
              <a:buChar char="u"/>
            </a:pPr>
            <a:r>
              <a:rPr lang="en-US" sz="1800" dirty="0">
                <a:solidFill>
                  <a:schemeClr val="tx1"/>
                </a:solidFill>
              </a:rPr>
              <a:t>These objects are created by using the JasperReports API directly, through parsing of a JRXML file edited by hand, or by using an UI design tool. </a:t>
            </a:r>
          </a:p>
          <a:p>
            <a:pPr marL="342900" indent="-342900" algn="l">
              <a:buClr>
                <a:srgbClr val="0070C0"/>
              </a:buClr>
              <a:buSzPct val="80000"/>
              <a:buFont typeface="Wingdings" pitchFamily="2" charset="2"/>
              <a:buChar char="u"/>
            </a:pPr>
            <a:r>
              <a:rPr lang="en-US" sz="1800" dirty="0">
                <a:solidFill>
                  <a:schemeClr val="tx1"/>
                </a:solidFill>
              </a:rPr>
              <a:t>Once compiled, these report-design objects are transformed into compiled report templates in the form of </a:t>
            </a:r>
            <a:r>
              <a:rPr lang="en-US" sz="1800" dirty="0" err="1">
                <a:solidFill>
                  <a:schemeClr val="tx1"/>
                </a:solidFill>
              </a:rPr>
              <a:t>net.sf.jasperreports.engine.JasperReport</a:t>
            </a:r>
            <a:r>
              <a:rPr lang="en-US" sz="1800" dirty="0">
                <a:solidFill>
                  <a:schemeClr val="tx1"/>
                </a:solidFill>
              </a:rPr>
              <a:t> objects. </a:t>
            </a:r>
          </a:p>
          <a:p>
            <a:pPr marL="342900" indent="-342900" algn="l">
              <a:buClr>
                <a:srgbClr val="0070C0"/>
              </a:buClr>
              <a:buSzPct val="80000"/>
              <a:buFont typeface="Wingdings" pitchFamily="2" charset="2"/>
              <a:buChar char="u"/>
            </a:pPr>
            <a:r>
              <a:rPr lang="en-US" sz="1800" dirty="0">
                <a:solidFill>
                  <a:schemeClr val="tx1"/>
                </a:solidFill>
              </a:rPr>
              <a:t>Through compilation, the report templates are validated and put into a more read-only form containing attached compiler data that will be used for expression evaluation during the filling process.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dirty="0"/>
          </a:p>
        </p:txBody>
      </p:sp>
    </p:spTree>
    <p:extLst>
      <p:ext uri="{BB962C8B-B14F-4D97-AF65-F5344CB8AC3E}">
        <p14:creationId xmlns:p14="http://schemas.microsoft.com/office/powerpoint/2010/main" val="4001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6169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JDT COMPILER–SPECIFIC CONFIGURATION PROPERTIES</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JRJdtCompiler</a:t>
            </a:r>
            <a:r>
              <a:rPr lang="en-US" sz="1800" dirty="0">
                <a:solidFill>
                  <a:schemeClr val="tx1"/>
                </a:solidFill>
              </a:rPr>
              <a:t> report compiler can use special JasperReports configuration properties to configure the underlying JDT Java compiler. </a:t>
            </a:r>
          </a:p>
          <a:p>
            <a:pPr marL="342900" indent="-342900" algn="l">
              <a:buClr>
                <a:srgbClr val="0070C0"/>
              </a:buClr>
              <a:buSzPct val="80000"/>
              <a:buFont typeface="Wingdings" pitchFamily="2" charset="2"/>
              <a:buChar char="u"/>
            </a:pPr>
            <a:r>
              <a:rPr lang="en-US" sz="1800" dirty="0">
                <a:solidFill>
                  <a:schemeClr val="tx1"/>
                </a:solidFill>
              </a:rPr>
              <a:t>This report compiler collects all the JasperReports configuration properties (the ones usually set in the </a:t>
            </a:r>
            <a:r>
              <a:rPr lang="en-US" sz="1800" dirty="0" err="1">
                <a:solidFill>
                  <a:schemeClr val="tx1"/>
                </a:solidFill>
              </a:rPr>
              <a:t>jasperreports.properties</a:t>
            </a:r>
            <a:r>
              <a:rPr lang="en-US" sz="1800" dirty="0">
                <a:solidFill>
                  <a:schemeClr val="tx1"/>
                </a:solidFill>
              </a:rPr>
              <a:t> file) that start with the </a:t>
            </a:r>
            <a:r>
              <a:rPr lang="en-US" sz="1800" dirty="0" err="1">
                <a:solidFill>
                  <a:schemeClr val="tx1"/>
                </a:solidFill>
              </a:rPr>
              <a:t>org.eclipse.jdt.core</a:t>
            </a:r>
            <a:r>
              <a:rPr lang="en-US" sz="1800" dirty="0">
                <a:solidFill>
                  <a:schemeClr val="tx1"/>
                </a:solidFill>
              </a:rPr>
              <a:t>. prefix and passes them to the JDT Java compiler when compiling the generated Java class to evaluate report expressions. </a:t>
            </a:r>
          </a:p>
          <a:p>
            <a:pPr marL="342900" indent="-342900" algn="l">
              <a:buClr>
                <a:srgbClr val="0070C0"/>
              </a:buClr>
              <a:buSzPct val="80000"/>
              <a:buFont typeface="Wingdings" pitchFamily="2" charset="2"/>
              <a:buChar char="u"/>
            </a:pPr>
            <a:r>
              <a:rPr lang="en-US" sz="1800" dirty="0">
                <a:solidFill>
                  <a:schemeClr val="tx1"/>
                </a:solidFill>
              </a:rPr>
              <a:t>One of the uses of this mechanism is to instruct the JDT compiler to observe Java 1.5 code compatibility. </a:t>
            </a:r>
          </a:p>
          <a:p>
            <a:pPr marL="342900" indent="-342900" algn="l">
              <a:buClr>
                <a:srgbClr val="0070C0"/>
              </a:buClr>
              <a:buSzPct val="80000"/>
              <a:buFont typeface="Wingdings" pitchFamily="2" charset="2"/>
              <a:buChar char="u"/>
            </a:pPr>
            <a:r>
              <a:rPr lang="en-US" sz="1800" dirty="0">
                <a:solidFill>
                  <a:schemeClr val="tx1"/>
                </a:solidFill>
              </a:rPr>
              <a:t>To do so, the following properties should be set:</a:t>
            </a:r>
          </a:p>
          <a:p>
            <a:pPr marL="800100" lvl="1" indent="-342900" algn="l">
              <a:buClr>
                <a:srgbClr val="0070C0"/>
              </a:buClr>
              <a:buSzPct val="80000"/>
              <a:buFont typeface="Wingdings" pitchFamily="2" charset="2"/>
              <a:buChar char="u"/>
            </a:pPr>
            <a:r>
              <a:rPr lang="en-US" sz="1800" dirty="0" err="1">
                <a:solidFill>
                  <a:schemeClr val="tx1"/>
                </a:solidFill>
              </a:rPr>
              <a:t>org.eclipse.jdt.core.compiler.source</a:t>
            </a:r>
            <a:r>
              <a:rPr lang="en-US" sz="1800" dirty="0">
                <a:solidFill>
                  <a:schemeClr val="tx1"/>
                </a:solidFill>
              </a:rPr>
              <a:t>=1.5 </a:t>
            </a:r>
          </a:p>
          <a:p>
            <a:pPr marL="800100" lvl="1" indent="-342900" algn="l">
              <a:buClr>
                <a:srgbClr val="0070C0"/>
              </a:buClr>
              <a:buSzPct val="80000"/>
              <a:buFont typeface="Wingdings" pitchFamily="2" charset="2"/>
              <a:buChar char="u"/>
            </a:pPr>
            <a:r>
              <a:rPr lang="en-US" sz="1800" dirty="0" err="1">
                <a:solidFill>
                  <a:schemeClr val="tx1"/>
                </a:solidFill>
              </a:rPr>
              <a:t>org.eclipse.jdt.core.compiler.compliance</a:t>
            </a:r>
            <a:r>
              <a:rPr lang="en-US" sz="1800" dirty="0">
                <a:solidFill>
                  <a:schemeClr val="tx1"/>
                </a:solidFill>
              </a:rPr>
              <a:t>=1.5</a:t>
            </a:r>
          </a:p>
          <a:p>
            <a:pPr marL="800100" lvl="1" indent="-342900" algn="l">
              <a:buClr>
                <a:srgbClr val="0070C0"/>
              </a:buClr>
              <a:buSzPct val="80000"/>
              <a:buFont typeface="Wingdings" pitchFamily="2" charset="2"/>
              <a:buChar char="u"/>
            </a:pPr>
            <a:r>
              <a:rPr lang="en-US" sz="1800" dirty="0" err="1">
                <a:solidFill>
                  <a:schemeClr val="tx1"/>
                </a:solidFill>
              </a:rPr>
              <a:t>org.eclipse.jdt.core.compiler.codegen.TargetPlatform</a:t>
            </a:r>
            <a:r>
              <a:rPr lang="en-US" sz="1800" dirty="0">
                <a:solidFill>
                  <a:schemeClr val="tx1"/>
                </a:solidFill>
              </a:rPr>
              <a:t>=1.5</a:t>
            </a:r>
          </a:p>
          <a:p>
            <a:pPr marL="342900" indent="-342900" algn="l">
              <a:buClr>
                <a:srgbClr val="0070C0"/>
              </a:buClr>
              <a:buSzPct val="80000"/>
              <a:buFont typeface="Wingdings" pitchFamily="2" charset="2"/>
              <a:buChar char="u"/>
            </a:pPr>
            <a:r>
              <a:rPr lang="en-US" sz="1800" dirty="0">
                <a:solidFill>
                  <a:schemeClr val="tx1"/>
                </a:solidFill>
              </a:rPr>
              <a:t>This is demonstrated in the /demo/samples/java1.5 sample distributed with JasperReports</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30</a:t>
            </a:fld>
            <a:endParaRPr lang="zh-TW" altLang="en-US" dirty="0"/>
          </a:p>
        </p:txBody>
      </p:sp>
    </p:spTree>
    <p:extLst>
      <p:ext uri="{BB962C8B-B14F-4D97-AF65-F5344CB8AC3E}">
        <p14:creationId xmlns:p14="http://schemas.microsoft.com/office/powerpoint/2010/main" val="2820633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6004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ANT TASKS (1)</a:t>
            </a:r>
          </a:p>
          <a:p>
            <a:pPr marL="342900" indent="-342900" algn="l">
              <a:buClr>
                <a:srgbClr val="0070C0"/>
              </a:buClr>
              <a:buSzPct val="80000"/>
              <a:buFont typeface="Wingdings" pitchFamily="2" charset="2"/>
              <a:buChar char="u"/>
            </a:pPr>
            <a:r>
              <a:rPr lang="en-US" sz="1800" dirty="0">
                <a:solidFill>
                  <a:schemeClr val="tx1"/>
                </a:solidFill>
              </a:rPr>
              <a:t>When the number of different report files that one has to deal with in a project is significant, there is a need for automating repeating or re-occurring tasks that are to be performed on those files. </a:t>
            </a:r>
          </a:p>
          <a:p>
            <a:pPr marL="342900" indent="-342900" algn="l">
              <a:buClr>
                <a:srgbClr val="0070C0"/>
              </a:buClr>
              <a:buSzPct val="80000"/>
              <a:buFont typeface="Wingdings" pitchFamily="2" charset="2"/>
              <a:buChar char="u"/>
            </a:pPr>
            <a:r>
              <a:rPr lang="en-US" sz="1800" dirty="0">
                <a:solidFill>
                  <a:schemeClr val="tx1"/>
                </a:solidFill>
              </a:rPr>
              <a:t>From a design point of view, the most notable operation that needs to be performed on report source files after they are finished and ready to be deployed is the report compilation. </a:t>
            </a:r>
          </a:p>
          <a:p>
            <a:pPr marL="342900" indent="-342900" algn="l">
              <a:buClr>
                <a:srgbClr val="0070C0"/>
              </a:buClr>
              <a:buSzPct val="80000"/>
              <a:buFont typeface="Wingdings" pitchFamily="2" charset="2"/>
              <a:buChar char="u"/>
            </a:pPr>
            <a:r>
              <a:rPr lang="en-US" sz="1800" dirty="0">
                <a:solidFill>
                  <a:schemeClr val="tx1"/>
                </a:solidFill>
              </a:rPr>
              <a:t>Sometimes reports need to be decompiled in order to reproduce  their corresponding source files and perform additional design work on them, or when the same modification needs to be performed identically on all reports. </a:t>
            </a:r>
          </a:p>
          <a:p>
            <a:pPr marL="342900" indent="-342900" algn="l">
              <a:buClr>
                <a:srgbClr val="0070C0"/>
              </a:buClr>
              <a:buSzPct val="80000"/>
              <a:buFont typeface="Wingdings" pitchFamily="2" charset="2"/>
              <a:buChar char="u"/>
            </a:pPr>
            <a:r>
              <a:rPr lang="en-US" sz="1800" dirty="0">
                <a:solidFill>
                  <a:schemeClr val="tx1"/>
                </a:solidFill>
              </a:rPr>
              <a:t>For these re-occurring tasks, JasperReports provides built-in ready-to-use Ant task definitions. </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31</a:t>
            </a:fld>
            <a:endParaRPr lang="zh-TW" altLang="en-US" dirty="0"/>
          </a:p>
        </p:txBody>
      </p:sp>
    </p:spTree>
    <p:extLst>
      <p:ext uri="{BB962C8B-B14F-4D97-AF65-F5344CB8AC3E}">
        <p14:creationId xmlns:p14="http://schemas.microsoft.com/office/powerpoint/2010/main" val="1598965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72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ANT TASKS (2)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32</a:t>
            </a:fld>
            <a:endParaRPr lang="zh-TW" altLang="en-US" dirty="0"/>
          </a:p>
        </p:txBody>
      </p:sp>
      <p:sp>
        <p:nvSpPr>
          <p:cNvPr id="7" name="副標題 2">
            <a:extLst>
              <a:ext uri="{FF2B5EF4-FFF2-40B4-BE49-F238E27FC236}">
                <a16:creationId xmlns:a16="http://schemas.microsoft.com/office/drawing/2014/main" id="{DBFBA567-DB5B-432E-AB03-69A1A5F77C01}"/>
              </a:ext>
            </a:extLst>
          </p:cNvPr>
          <p:cNvSpPr txBox="1">
            <a:spLocks/>
          </p:cNvSpPr>
          <p:nvPr/>
        </p:nvSpPr>
        <p:spPr>
          <a:xfrm>
            <a:off x="1177751" y="1890741"/>
            <a:ext cx="6408712" cy="2664299"/>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sz="1800" dirty="0">
                <a:solidFill>
                  <a:schemeClr val="tx1"/>
                </a:solidFill>
              </a:rPr>
              <a:t>&lt;</a:t>
            </a:r>
            <a:r>
              <a:rPr lang="en-US" sz="1800" dirty="0" err="1">
                <a:solidFill>
                  <a:schemeClr val="tx1"/>
                </a:solidFill>
              </a:rPr>
              <a:t>taskdef</a:t>
            </a:r>
            <a:r>
              <a:rPr lang="en-US" sz="1800" dirty="0">
                <a:solidFill>
                  <a:schemeClr val="tx1"/>
                </a:solidFill>
              </a:rPr>
              <a:t> name="</a:t>
            </a:r>
            <a:r>
              <a:rPr lang="en-US" sz="1800" dirty="0" err="1">
                <a:solidFill>
                  <a:schemeClr val="tx1"/>
                </a:solidFill>
              </a:rPr>
              <a:t>jrc</a:t>
            </a:r>
            <a:r>
              <a:rPr lang="en-US" sz="1800" dirty="0">
                <a:solidFill>
                  <a:schemeClr val="tx1"/>
                </a:solidFill>
              </a:rPr>
              <a:t>“</a:t>
            </a:r>
          </a:p>
          <a:p>
            <a:pPr algn="l">
              <a:buClr>
                <a:srgbClr val="0070C0"/>
              </a:buClr>
              <a:buSzPct val="80000"/>
            </a:pPr>
            <a:r>
              <a:rPr lang="en-US" sz="1800" dirty="0">
                <a:solidFill>
                  <a:schemeClr val="tx1"/>
                </a:solidFill>
              </a:rPr>
              <a:t>       </a:t>
            </a:r>
            <a:r>
              <a:rPr lang="en-US" sz="1800" dirty="0" err="1">
                <a:solidFill>
                  <a:schemeClr val="tx1"/>
                </a:solidFill>
              </a:rPr>
              <a:t>classname</a:t>
            </a:r>
            <a:r>
              <a:rPr lang="en-US" sz="1800" dirty="0">
                <a:solidFill>
                  <a:schemeClr val="tx1"/>
                </a:solidFill>
              </a:rPr>
              <a:t>="</a:t>
            </a:r>
            <a:r>
              <a:rPr lang="en-US" sz="1800" dirty="0" err="1">
                <a:solidFill>
                  <a:schemeClr val="tx1"/>
                </a:solidFill>
              </a:rPr>
              <a:t>net.sf.jasperreports.ant.JRAntCompileTask</a:t>
            </a:r>
            <a:r>
              <a:rPr lang="en-US" sz="1800" dirty="0">
                <a:solidFill>
                  <a:schemeClr val="tx1"/>
                </a:solidFill>
              </a:rPr>
              <a:t>"&gt;</a:t>
            </a:r>
          </a:p>
          <a:p>
            <a:pPr algn="l">
              <a:buClr>
                <a:srgbClr val="0070C0"/>
              </a:buClr>
              <a:buSzPct val="80000"/>
            </a:pPr>
            <a:r>
              <a:rPr lang="en-US" sz="1800" dirty="0">
                <a:solidFill>
                  <a:schemeClr val="tx1"/>
                </a:solidFill>
              </a:rPr>
              <a:t>   &lt;</a:t>
            </a:r>
            <a:r>
              <a:rPr lang="en-US" sz="1800" dirty="0" err="1">
                <a:solidFill>
                  <a:schemeClr val="tx1"/>
                </a:solidFill>
              </a:rPr>
              <a:t>classpath</a:t>
            </a:r>
            <a:r>
              <a:rPr lang="en-US" sz="1800" dirty="0">
                <a:solidFill>
                  <a:schemeClr val="tx1"/>
                </a:solidFill>
              </a:rPr>
              <a:t>&gt;</a:t>
            </a:r>
          </a:p>
          <a:p>
            <a:pPr algn="l">
              <a:buClr>
                <a:srgbClr val="0070C0"/>
              </a:buClr>
              <a:buSzPct val="80000"/>
            </a:pPr>
            <a:r>
              <a:rPr lang="en-US" sz="1800" dirty="0">
                <a:solidFill>
                  <a:schemeClr val="tx1"/>
                </a:solidFill>
              </a:rPr>
              <a:t>       &lt;</a:t>
            </a:r>
            <a:r>
              <a:rPr lang="en-US" sz="1800" dirty="0" err="1">
                <a:solidFill>
                  <a:schemeClr val="tx1"/>
                </a:solidFill>
              </a:rPr>
              <a:t>fileset</a:t>
            </a:r>
            <a:r>
              <a:rPr lang="en-US" sz="1800" dirty="0">
                <a:solidFill>
                  <a:schemeClr val="tx1"/>
                </a:solidFill>
              </a:rPr>
              <a:t> </a:t>
            </a:r>
            <a:r>
              <a:rPr lang="en-US" sz="1800" dirty="0" err="1">
                <a:solidFill>
                  <a:schemeClr val="tx1"/>
                </a:solidFill>
              </a:rPr>
              <a:t>dir</a:t>
            </a:r>
            <a:r>
              <a:rPr lang="en-US" sz="1800" dirty="0">
                <a:solidFill>
                  <a:schemeClr val="tx1"/>
                </a:solidFill>
              </a:rPr>
              <a:t>="./lib"&gt;</a:t>
            </a:r>
          </a:p>
          <a:p>
            <a:pPr algn="l">
              <a:buClr>
                <a:srgbClr val="0070C0"/>
              </a:buClr>
              <a:buSzPct val="80000"/>
            </a:pPr>
            <a:r>
              <a:rPr lang="en-US" sz="1800" dirty="0">
                <a:solidFill>
                  <a:schemeClr val="tx1"/>
                </a:solidFill>
              </a:rPr>
              <a:t>           &lt;include name="**/*.jar"/&gt;</a:t>
            </a:r>
          </a:p>
          <a:p>
            <a:pPr algn="l">
              <a:buClr>
                <a:srgbClr val="0070C0"/>
              </a:buClr>
              <a:buSzPct val="80000"/>
            </a:pPr>
            <a:r>
              <a:rPr lang="en-US" sz="1800" dirty="0">
                <a:solidFill>
                  <a:schemeClr val="tx1"/>
                </a:solidFill>
              </a:rPr>
              <a:t>       &lt;/</a:t>
            </a:r>
            <a:r>
              <a:rPr lang="en-US" sz="1800" dirty="0" err="1">
                <a:solidFill>
                  <a:schemeClr val="tx1"/>
                </a:solidFill>
              </a:rPr>
              <a:t>fileset</a:t>
            </a:r>
            <a:r>
              <a:rPr lang="en-US" sz="1800" dirty="0">
                <a:solidFill>
                  <a:schemeClr val="tx1"/>
                </a:solidFill>
              </a:rPr>
              <a:t>&gt;</a:t>
            </a:r>
          </a:p>
          <a:p>
            <a:pPr algn="l">
              <a:buClr>
                <a:srgbClr val="0070C0"/>
              </a:buClr>
              <a:buSzPct val="80000"/>
            </a:pPr>
            <a:r>
              <a:rPr lang="en-US" sz="1800" dirty="0">
                <a:solidFill>
                  <a:schemeClr val="tx1"/>
                </a:solidFill>
              </a:rPr>
              <a:t>  &lt;/</a:t>
            </a:r>
            <a:r>
              <a:rPr lang="en-US" sz="1800" dirty="0" err="1">
                <a:solidFill>
                  <a:schemeClr val="tx1"/>
                </a:solidFill>
              </a:rPr>
              <a:t>classpath</a:t>
            </a:r>
            <a:r>
              <a:rPr lang="en-US" sz="1800" dirty="0">
                <a:solidFill>
                  <a:schemeClr val="tx1"/>
                </a:solidFill>
              </a:rPr>
              <a:t>&gt;</a:t>
            </a:r>
          </a:p>
          <a:p>
            <a:pPr algn="l">
              <a:buClr>
                <a:srgbClr val="0070C0"/>
              </a:buClr>
              <a:buSzPct val="80000"/>
            </a:pPr>
            <a:r>
              <a:rPr lang="en-US" sz="1800" dirty="0">
                <a:solidFill>
                  <a:schemeClr val="tx1"/>
                </a:solidFill>
              </a:rPr>
              <a:t>&lt;/</a:t>
            </a:r>
            <a:r>
              <a:rPr lang="en-US" sz="1800" dirty="0" err="1">
                <a:solidFill>
                  <a:schemeClr val="tx1"/>
                </a:solidFill>
              </a:rPr>
              <a:t>taskdef</a:t>
            </a:r>
            <a:r>
              <a:rPr lang="en-US" sz="1800" dirty="0">
                <a:solidFill>
                  <a:schemeClr val="tx1"/>
                </a:solidFill>
              </a:rPr>
              <a:t>&gt;</a:t>
            </a:r>
          </a:p>
        </p:txBody>
      </p:sp>
      <p:sp>
        <p:nvSpPr>
          <p:cNvPr id="8" name="副標題 2">
            <a:extLst>
              <a:ext uri="{FF2B5EF4-FFF2-40B4-BE49-F238E27FC236}">
                <a16:creationId xmlns:a16="http://schemas.microsoft.com/office/drawing/2014/main" id="{903E4D02-EEE3-40D4-9F34-052556A4310B}"/>
              </a:ext>
            </a:extLst>
          </p:cNvPr>
          <p:cNvSpPr txBox="1">
            <a:spLocks/>
          </p:cNvSpPr>
          <p:nvPr/>
        </p:nvSpPr>
        <p:spPr>
          <a:xfrm>
            <a:off x="611560" y="4725387"/>
            <a:ext cx="8136904" cy="143991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In the preceding example, the lib should contain the jasperreports-x.x.x.jar file along with its other required libraries. </a:t>
            </a:r>
          </a:p>
          <a:p>
            <a:pPr marL="342900" indent="-342900" algn="l">
              <a:buClr>
                <a:srgbClr val="0070C0"/>
              </a:buClr>
              <a:buSzPct val="80000"/>
              <a:buFont typeface="Wingdings" pitchFamily="2" charset="2"/>
              <a:buChar char="u"/>
            </a:pPr>
            <a:r>
              <a:rPr lang="en-US" sz="1800" dirty="0">
                <a:solidFill>
                  <a:schemeClr val="tx1"/>
                </a:solidFill>
              </a:rPr>
              <a:t>You can then use this user-defined Ant task to compile multiple JRXML report template files in a single operation by specifying the root directory that contains those files or by selecting them using file patterns. </a:t>
            </a:r>
          </a:p>
        </p:txBody>
      </p:sp>
    </p:spTree>
    <p:extLst>
      <p:ext uri="{BB962C8B-B14F-4D97-AF65-F5344CB8AC3E}">
        <p14:creationId xmlns:p14="http://schemas.microsoft.com/office/powerpoint/2010/main" val="92443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5365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ATTRIBUTES OF THE REPORT TEMPLATE COMPILATION TASK (1)</a:t>
            </a:r>
          </a:p>
          <a:p>
            <a:pPr marL="342900" indent="-342900" algn="l">
              <a:buClr>
                <a:srgbClr val="0070C0"/>
              </a:buClr>
              <a:buSzPct val="80000"/>
              <a:buFont typeface="Wingdings" pitchFamily="2" charset="2"/>
              <a:buChar char="u"/>
            </a:pPr>
            <a:r>
              <a:rPr lang="en-US" sz="1800" dirty="0">
                <a:solidFill>
                  <a:schemeClr val="tx1"/>
                </a:solidFill>
              </a:rPr>
              <a:t>Following is the list of attributes that can be used inside the Ant report compilation task to specify the source files, the destination directory, and other configuration properties: </a:t>
            </a:r>
          </a:p>
          <a:p>
            <a:pPr marL="800100" lvl="1" indent="-342900" algn="l">
              <a:buClr>
                <a:srgbClr val="0070C0"/>
              </a:buClr>
              <a:buSzPct val="80000"/>
              <a:buFont typeface="Wingdings" pitchFamily="2" charset="2"/>
              <a:buChar char="u"/>
            </a:pPr>
            <a:r>
              <a:rPr lang="en-US" sz="1800" dirty="0" err="1">
                <a:solidFill>
                  <a:schemeClr val="tx1"/>
                </a:solidFill>
              </a:rPr>
              <a:t>srcdir</a:t>
            </a:r>
            <a:r>
              <a:rPr lang="en-US" sz="1800" dirty="0">
                <a:solidFill>
                  <a:schemeClr val="tx1"/>
                </a:solidFill>
              </a:rPr>
              <a:t>: Location of the JRXML report template files to be compiled. Required unless nested &lt;</a:t>
            </a:r>
            <a:r>
              <a:rPr lang="en-US" sz="1800" dirty="0" err="1">
                <a:solidFill>
                  <a:schemeClr val="tx1"/>
                </a:solidFill>
              </a:rPr>
              <a:t>src</a:t>
            </a:r>
            <a:r>
              <a:rPr lang="en-US" sz="1800" dirty="0">
                <a:solidFill>
                  <a:schemeClr val="tx1"/>
                </a:solidFill>
              </a:rPr>
              <a:t>&gt; elements are present. </a:t>
            </a:r>
          </a:p>
          <a:p>
            <a:pPr marL="800100" lvl="1" indent="-342900" algn="l">
              <a:buClr>
                <a:srgbClr val="0070C0"/>
              </a:buClr>
              <a:buSzPct val="80000"/>
              <a:buFont typeface="Wingdings" pitchFamily="2" charset="2"/>
              <a:buChar char="u"/>
            </a:pPr>
            <a:r>
              <a:rPr lang="en-US" sz="1800" dirty="0" err="1">
                <a:solidFill>
                  <a:schemeClr val="tx1"/>
                </a:solidFill>
              </a:rPr>
              <a:t>destdir</a:t>
            </a:r>
            <a:r>
              <a:rPr lang="en-US" sz="1800" dirty="0">
                <a:solidFill>
                  <a:schemeClr val="tx1"/>
                </a:solidFill>
              </a:rPr>
              <a:t>: Location to store the compiled report template files (the same as the source directory by default). </a:t>
            </a:r>
          </a:p>
          <a:p>
            <a:pPr marL="800100" lvl="1" indent="-342900" algn="l">
              <a:buClr>
                <a:srgbClr val="0070C0"/>
              </a:buClr>
              <a:buSzPct val="80000"/>
              <a:buFont typeface="Wingdings" pitchFamily="2" charset="2"/>
              <a:buChar char="u"/>
            </a:pPr>
            <a:r>
              <a:rPr lang="en-US" sz="1800" dirty="0">
                <a:solidFill>
                  <a:schemeClr val="tx1"/>
                </a:solidFill>
              </a:rPr>
              <a:t>compiler: Name of the class that implements the </a:t>
            </a:r>
            <a:r>
              <a:rPr lang="en-US" sz="1800" dirty="0" err="1">
                <a:solidFill>
                  <a:schemeClr val="tx1"/>
                </a:solidFill>
              </a:rPr>
              <a:t>net.sf.jasperreports.engine.design.JRCompiler</a:t>
            </a:r>
            <a:r>
              <a:rPr lang="en-US" sz="1800" dirty="0">
                <a:solidFill>
                  <a:schemeClr val="tx1"/>
                </a:solidFill>
              </a:rPr>
              <a:t> interface to be used for compiling the reports (optional). </a:t>
            </a:r>
          </a:p>
          <a:p>
            <a:pPr marL="800100" lvl="1" indent="-342900" algn="l">
              <a:buClr>
                <a:srgbClr val="0070C0"/>
              </a:buClr>
              <a:buSzPct val="80000"/>
              <a:buFont typeface="Wingdings" pitchFamily="2" charset="2"/>
              <a:buChar char="u"/>
            </a:pPr>
            <a:r>
              <a:rPr lang="en-US" sz="1800" dirty="0" err="1">
                <a:solidFill>
                  <a:schemeClr val="tx1"/>
                </a:solidFill>
              </a:rPr>
              <a:t>xmlvalidation</a:t>
            </a:r>
            <a:r>
              <a:rPr lang="en-US" sz="1800" dirty="0">
                <a:solidFill>
                  <a:schemeClr val="tx1"/>
                </a:solidFill>
              </a:rPr>
              <a:t>: Flag to indicate whether the XML validation should be performed on the source report template files (true by default). </a:t>
            </a:r>
          </a:p>
          <a:p>
            <a:pPr marL="800100" lvl="1" indent="-342900" algn="l">
              <a:buClr>
                <a:srgbClr val="0070C0"/>
              </a:buClr>
              <a:buSzPct val="80000"/>
              <a:buFont typeface="Wingdings" pitchFamily="2" charset="2"/>
              <a:buChar char="u"/>
            </a:pPr>
            <a:r>
              <a:rPr lang="en-US" sz="1800" dirty="0" err="1">
                <a:solidFill>
                  <a:schemeClr val="tx1"/>
                </a:solidFill>
              </a:rPr>
              <a:t>tempdir</a:t>
            </a:r>
            <a:r>
              <a:rPr lang="en-US" sz="1800" dirty="0">
                <a:solidFill>
                  <a:schemeClr val="tx1"/>
                </a:solidFill>
              </a:rPr>
              <a:t>: Location to store the temporarily generated files (the current working directory by default).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33</a:t>
            </a:fld>
            <a:endParaRPr lang="zh-TW" altLang="en-US" dirty="0"/>
          </a:p>
        </p:txBody>
      </p:sp>
    </p:spTree>
    <p:extLst>
      <p:ext uri="{BB962C8B-B14F-4D97-AF65-F5344CB8AC3E}">
        <p14:creationId xmlns:p14="http://schemas.microsoft.com/office/powerpoint/2010/main" val="1458676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3042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ATTRIBUTES OF THE REPORT TEMPLATE COMPILATION TASK (2)</a:t>
            </a:r>
          </a:p>
          <a:p>
            <a:pPr marL="800100" lvl="1" indent="-342900" algn="l">
              <a:buClr>
                <a:srgbClr val="0070C0"/>
              </a:buClr>
              <a:buSzPct val="80000"/>
              <a:buFont typeface="Wingdings" pitchFamily="2" charset="2"/>
              <a:buChar char="u"/>
            </a:pPr>
            <a:r>
              <a:rPr lang="en-US" sz="1800" dirty="0" err="1">
                <a:solidFill>
                  <a:schemeClr val="tx1"/>
                </a:solidFill>
              </a:rPr>
              <a:t>keepjava</a:t>
            </a:r>
            <a:r>
              <a:rPr lang="en-US" sz="1800" dirty="0">
                <a:solidFill>
                  <a:schemeClr val="tx1"/>
                </a:solidFill>
              </a:rPr>
              <a:t>: Flag to indicate if the temporary Java files generated on the fly should be kept and not deleted automatically (false by default). </a:t>
            </a:r>
          </a:p>
          <a:p>
            <a:pPr marL="342900" indent="-342900" algn="l">
              <a:buClr>
                <a:srgbClr val="0070C0"/>
              </a:buClr>
              <a:buSzPct val="80000"/>
              <a:buFont typeface="Wingdings" pitchFamily="2" charset="2"/>
              <a:buChar char="u"/>
            </a:pPr>
            <a:r>
              <a:rPr lang="en-US" sz="1800" dirty="0">
                <a:solidFill>
                  <a:schemeClr val="tx1"/>
                </a:solidFill>
              </a:rPr>
              <a:t>The report template compilation task supports nested &lt;</a:t>
            </a:r>
            <a:r>
              <a:rPr lang="en-US" sz="1800" dirty="0" err="1">
                <a:solidFill>
                  <a:schemeClr val="tx1"/>
                </a:solidFill>
              </a:rPr>
              <a:t>src</a:t>
            </a:r>
            <a:r>
              <a:rPr lang="en-US" sz="1800" dirty="0">
                <a:solidFill>
                  <a:schemeClr val="tx1"/>
                </a:solidFill>
              </a:rPr>
              <a:t>&gt; and &lt;</a:t>
            </a:r>
            <a:r>
              <a:rPr lang="en-US" sz="1800" dirty="0" err="1">
                <a:solidFill>
                  <a:schemeClr val="tx1"/>
                </a:solidFill>
              </a:rPr>
              <a:t>classpath</a:t>
            </a:r>
            <a:r>
              <a:rPr lang="en-US" sz="1800" dirty="0">
                <a:solidFill>
                  <a:schemeClr val="tx1"/>
                </a:solidFill>
              </a:rPr>
              <a:t>&gt; elements, just like the Ant &lt;</a:t>
            </a:r>
            <a:r>
              <a:rPr lang="en-US" sz="1800" dirty="0" err="1">
                <a:solidFill>
                  <a:schemeClr val="tx1"/>
                </a:solidFill>
              </a:rPr>
              <a:t>javac</a:t>
            </a:r>
            <a:r>
              <a:rPr lang="en-US" sz="1800" dirty="0">
                <a:solidFill>
                  <a:schemeClr val="tx1"/>
                </a:solidFill>
              </a:rPr>
              <a:t>&gt; built-in task. </a:t>
            </a:r>
          </a:p>
          <a:p>
            <a:pPr marL="342900" indent="-342900" algn="l">
              <a:buClr>
                <a:srgbClr val="0070C0"/>
              </a:buClr>
              <a:buSzPct val="80000"/>
              <a:buFont typeface="Wingdings" pitchFamily="2" charset="2"/>
              <a:buChar char="u"/>
            </a:pPr>
            <a:r>
              <a:rPr lang="en-US" sz="1800" dirty="0">
                <a:solidFill>
                  <a:schemeClr val="tx1"/>
                </a:solidFill>
              </a:rPr>
              <a:t>To see this in action, check the /demo/samples/</a:t>
            </a:r>
            <a:r>
              <a:rPr lang="en-US" sz="1800" dirty="0" err="1">
                <a:solidFill>
                  <a:schemeClr val="tx1"/>
                </a:solidFill>
              </a:rPr>
              <a:t>antcompile</a:t>
            </a:r>
            <a:r>
              <a:rPr lang="en-US" sz="1800" dirty="0">
                <a:solidFill>
                  <a:schemeClr val="tx1"/>
                </a:solidFill>
              </a:rPr>
              <a:t> sample provided with the project’s source files.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34</a:t>
            </a:fld>
            <a:endParaRPr lang="zh-TW" altLang="en-US" dirty="0"/>
          </a:p>
        </p:txBody>
      </p:sp>
    </p:spTree>
    <p:extLst>
      <p:ext uri="{BB962C8B-B14F-4D97-AF65-F5344CB8AC3E}">
        <p14:creationId xmlns:p14="http://schemas.microsoft.com/office/powerpoint/2010/main" val="666383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7555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ANT TASK FOR DECOMPILING REPORTS (1)</a:t>
            </a:r>
          </a:p>
          <a:p>
            <a:pPr marL="342900" indent="-342900" algn="l">
              <a:buClr>
                <a:srgbClr val="0070C0"/>
              </a:buClr>
              <a:buSzPct val="80000"/>
              <a:buFont typeface="Wingdings" pitchFamily="2" charset="2"/>
              <a:buChar char="u"/>
            </a:pPr>
            <a:r>
              <a:rPr lang="en-US" sz="1800" dirty="0">
                <a:solidFill>
                  <a:schemeClr val="tx1"/>
                </a:solidFill>
              </a:rPr>
              <a:t>Sometimes it happens that report templates are to be found only in their compiled form. </a:t>
            </a:r>
          </a:p>
          <a:p>
            <a:pPr marL="342900" indent="-342900" algn="l">
              <a:buClr>
                <a:srgbClr val="0070C0"/>
              </a:buClr>
              <a:buSzPct val="80000"/>
              <a:buFont typeface="Wingdings" pitchFamily="2" charset="2"/>
              <a:buChar char="u"/>
            </a:pPr>
            <a:r>
              <a:rPr lang="en-US" sz="1800" dirty="0">
                <a:solidFill>
                  <a:schemeClr val="tx1"/>
                </a:solidFill>
              </a:rPr>
              <a:t>The source report template files might have been lost and we might have only  the compiled report template on which we need to make some modifications. </a:t>
            </a:r>
          </a:p>
          <a:p>
            <a:pPr marL="342900" indent="-342900" algn="l">
              <a:buClr>
                <a:srgbClr val="0070C0"/>
              </a:buClr>
              <a:buSzPct val="80000"/>
              <a:buFont typeface="Wingdings" pitchFamily="2" charset="2"/>
              <a:buChar char="u"/>
            </a:pPr>
            <a:r>
              <a:rPr lang="en-US" sz="1800" dirty="0">
                <a:solidFill>
                  <a:schemeClr val="tx1"/>
                </a:solidFill>
              </a:rPr>
              <a:t>In such cases, the Ant task for decompiling report template files that JasperReports provides becomes very handy. </a:t>
            </a:r>
          </a:p>
          <a:p>
            <a:pPr marL="342900" indent="-342900" algn="l">
              <a:buClr>
                <a:srgbClr val="0070C0"/>
              </a:buClr>
              <a:buSzPct val="80000"/>
              <a:buFont typeface="Wingdings" pitchFamily="2" charset="2"/>
              <a:buChar char="u"/>
            </a:pPr>
            <a:r>
              <a:rPr lang="en-US" sz="1800" dirty="0">
                <a:solidFill>
                  <a:schemeClr val="tx1"/>
                </a:solidFill>
              </a:rPr>
              <a:t>It is implemented by the </a:t>
            </a:r>
            <a:r>
              <a:rPr lang="en-US" sz="1800" dirty="0" err="1">
                <a:solidFill>
                  <a:schemeClr val="tx1"/>
                </a:solidFill>
              </a:rPr>
              <a:t>net.sf.jasperreports.ant.JRAntDecompileTask</a:t>
            </a:r>
            <a:r>
              <a:rPr lang="en-US" sz="1800" dirty="0">
                <a:solidFill>
                  <a:schemeClr val="tx1"/>
                </a:solidFill>
              </a:rPr>
              <a:t> class and its declaration inside a build.xml should be as follows: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35</a:t>
            </a:fld>
            <a:endParaRPr lang="zh-TW" altLang="en-US" dirty="0"/>
          </a:p>
        </p:txBody>
      </p:sp>
      <p:sp>
        <p:nvSpPr>
          <p:cNvPr id="7" name="副標題 2">
            <a:extLst>
              <a:ext uri="{FF2B5EF4-FFF2-40B4-BE49-F238E27FC236}">
                <a16:creationId xmlns:a16="http://schemas.microsoft.com/office/drawing/2014/main" id="{584CBCFD-B78D-4E9B-8C52-B27E7045E5C0}"/>
              </a:ext>
            </a:extLst>
          </p:cNvPr>
          <p:cNvSpPr txBox="1">
            <a:spLocks/>
          </p:cNvSpPr>
          <p:nvPr/>
        </p:nvSpPr>
        <p:spPr>
          <a:xfrm>
            <a:off x="724744" y="4139605"/>
            <a:ext cx="7622504" cy="1288560"/>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sz="1800" dirty="0">
                <a:solidFill>
                  <a:schemeClr val="tx1"/>
                </a:solidFill>
              </a:rPr>
              <a:t>&lt;</a:t>
            </a:r>
            <a:r>
              <a:rPr lang="en-US" sz="1800" dirty="0" err="1">
                <a:solidFill>
                  <a:schemeClr val="tx1"/>
                </a:solidFill>
              </a:rPr>
              <a:t>taskdef</a:t>
            </a:r>
            <a:r>
              <a:rPr lang="en-US" sz="1800" dirty="0">
                <a:solidFill>
                  <a:schemeClr val="tx1"/>
                </a:solidFill>
              </a:rPr>
              <a:t> name="</a:t>
            </a:r>
            <a:r>
              <a:rPr lang="en-US" sz="1800" dirty="0" err="1">
                <a:solidFill>
                  <a:schemeClr val="tx1"/>
                </a:solidFill>
              </a:rPr>
              <a:t>jrdc</a:t>
            </a:r>
            <a:r>
              <a:rPr lang="en-US" sz="1800" dirty="0">
                <a:solidFill>
                  <a:schemeClr val="tx1"/>
                </a:solidFill>
              </a:rPr>
              <a:t>“</a:t>
            </a:r>
          </a:p>
          <a:p>
            <a:pPr algn="l">
              <a:buClr>
                <a:srgbClr val="0070C0"/>
              </a:buClr>
              <a:buSzPct val="80000"/>
            </a:pPr>
            <a:r>
              <a:rPr lang="en-US" sz="1800" dirty="0">
                <a:solidFill>
                  <a:schemeClr val="tx1"/>
                </a:solidFill>
              </a:rPr>
              <a:t>      </a:t>
            </a:r>
            <a:r>
              <a:rPr lang="en-US" sz="1800" dirty="0" err="1">
                <a:solidFill>
                  <a:schemeClr val="tx1"/>
                </a:solidFill>
              </a:rPr>
              <a:t>classname</a:t>
            </a:r>
            <a:r>
              <a:rPr lang="en-US" sz="1800" dirty="0">
                <a:solidFill>
                  <a:schemeClr val="tx1"/>
                </a:solidFill>
              </a:rPr>
              <a:t>="</a:t>
            </a:r>
            <a:r>
              <a:rPr lang="en-US" sz="1800" dirty="0" err="1">
                <a:solidFill>
                  <a:schemeClr val="tx1"/>
                </a:solidFill>
              </a:rPr>
              <a:t>net.sf.jasperreports.ant.JRAntDecompileTask</a:t>
            </a:r>
            <a:r>
              <a:rPr lang="en-US" sz="1800" dirty="0">
                <a:solidFill>
                  <a:schemeClr val="tx1"/>
                </a:solidFill>
              </a:rPr>
              <a:t>"&gt;</a:t>
            </a:r>
          </a:p>
          <a:p>
            <a:pPr algn="l">
              <a:buClr>
                <a:srgbClr val="0070C0"/>
              </a:buClr>
              <a:buSzPct val="80000"/>
            </a:pPr>
            <a:r>
              <a:rPr lang="en-US" sz="1800" dirty="0">
                <a:solidFill>
                  <a:schemeClr val="tx1"/>
                </a:solidFill>
              </a:rPr>
              <a:t>   &lt;</a:t>
            </a:r>
            <a:r>
              <a:rPr lang="en-US" sz="1800" dirty="0" err="1">
                <a:solidFill>
                  <a:schemeClr val="tx1"/>
                </a:solidFill>
              </a:rPr>
              <a:t>classpath</a:t>
            </a:r>
            <a:r>
              <a:rPr lang="en-US" sz="1800" dirty="0">
                <a:solidFill>
                  <a:schemeClr val="tx1"/>
                </a:solidFill>
              </a:rPr>
              <a:t> </a:t>
            </a:r>
            <a:r>
              <a:rPr lang="en-US" sz="1800" dirty="0" err="1">
                <a:solidFill>
                  <a:schemeClr val="tx1"/>
                </a:solidFill>
              </a:rPr>
              <a:t>refid</a:t>
            </a:r>
            <a:r>
              <a:rPr lang="en-US" sz="1800" dirty="0">
                <a:solidFill>
                  <a:schemeClr val="tx1"/>
                </a:solidFill>
              </a:rPr>
              <a:t>="</a:t>
            </a:r>
            <a:r>
              <a:rPr lang="en-US" sz="1800" dirty="0" err="1">
                <a:solidFill>
                  <a:schemeClr val="tx1"/>
                </a:solidFill>
              </a:rPr>
              <a:t>classpath</a:t>
            </a:r>
            <a:r>
              <a:rPr lang="en-US" sz="1800" dirty="0">
                <a:solidFill>
                  <a:schemeClr val="tx1"/>
                </a:solidFill>
              </a:rPr>
              <a:t>"/&gt; </a:t>
            </a:r>
          </a:p>
          <a:p>
            <a:pPr algn="l">
              <a:buClr>
                <a:srgbClr val="0070C0"/>
              </a:buClr>
              <a:buSzPct val="80000"/>
            </a:pPr>
            <a:r>
              <a:rPr lang="en-US" sz="1800" dirty="0">
                <a:solidFill>
                  <a:schemeClr val="tx1"/>
                </a:solidFill>
              </a:rPr>
              <a:t>&lt;/</a:t>
            </a:r>
            <a:r>
              <a:rPr lang="en-US" sz="1800" dirty="0" err="1">
                <a:solidFill>
                  <a:schemeClr val="tx1"/>
                </a:solidFill>
              </a:rPr>
              <a:t>taskdef</a:t>
            </a:r>
            <a:r>
              <a:rPr lang="en-US" sz="1800" dirty="0">
                <a:solidFill>
                  <a:schemeClr val="tx1"/>
                </a:solidFill>
              </a:rPr>
              <a:t>&gt;</a:t>
            </a:r>
          </a:p>
        </p:txBody>
      </p:sp>
    </p:spTree>
    <p:extLst>
      <p:ext uri="{BB962C8B-B14F-4D97-AF65-F5344CB8AC3E}">
        <p14:creationId xmlns:p14="http://schemas.microsoft.com/office/powerpoint/2010/main" val="3195470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32403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ANT TASK FOR DECOMPILING REPORTS (2)</a:t>
            </a:r>
          </a:p>
          <a:p>
            <a:pPr marL="342900" indent="-342900" algn="l">
              <a:buClr>
                <a:srgbClr val="0070C0"/>
              </a:buClr>
              <a:buSzPct val="80000"/>
              <a:buFont typeface="Wingdings" pitchFamily="2" charset="2"/>
              <a:buChar char="u"/>
            </a:pPr>
            <a:r>
              <a:rPr lang="en-US" sz="1800" dirty="0">
                <a:solidFill>
                  <a:schemeClr val="tx1"/>
                </a:solidFill>
              </a:rPr>
              <a:t>In the above example, the </a:t>
            </a:r>
            <a:r>
              <a:rPr lang="en-US" sz="1800" dirty="0" err="1">
                <a:solidFill>
                  <a:schemeClr val="tx1"/>
                </a:solidFill>
              </a:rPr>
              <a:t>classpath</a:t>
            </a:r>
            <a:r>
              <a:rPr lang="en-US" sz="1800" dirty="0">
                <a:solidFill>
                  <a:schemeClr val="tx1"/>
                </a:solidFill>
              </a:rPr>
              <a:t> should contain the jasperreports-x.x.x.jar file along with its other required libraries. </a:t>
            </a:r>
          </a:p>
          <a:p>
            <a:pPr marL="342900" indent="-342900" algn="l">
              <a:buClr>
                <a:srgbClr val="0070C0"/>
              </a:buClr>
              <a:buSzPct val="80000"/>
              <a:buFont typeface="Wingdings" pitchFamily="2" charset="2"/>
              <a:buChar char="u"/>
            </a:pPr>
            <a:r>
              <a:rPr lang="en-US" sz="1800" dirty="0">
                <a:solidFill>
                  <a:schemeClr val="tx1"/>
                </a:solidFill>
              </a:rPr>
              <a:t>This task works similarly to the report compilation task, but it does the reverse operation. </a:t>
            </a:r>
          </a:p>
          <a:p>
            <a:pPr marL="342900" indent="-342900" algn="l">
              <a:buClr>
                <a:srgbClr val="0070C0"/>
              </a:buClr>
              <a:buSzPct val="80000"/>
              <a:buFont typeface="Wingdings" pitchFamily="2" charset="2"/>
              <a:buChar char="u"/>
            </a:pPr>
            <a:r>
              <a:rPr lang="en-US" sz="1800" dirty="0">
                <a:solidFill>
                  <a:schemeClr val="tx1"/>
                </a:solidFill>
              </a:rPr>
              <a:t>The files to be decompiled can be specified using the </a:t>
            </a:r>
            <a:r>
              <a:rPr lang="en-US" sz="1800" dirty="0" err="1">
                <a:solidFill>
                  <a:schemeClr val="tx1"/>
                </a:solidFill>
              </a:rPr>
              <a:t>srcdir</a:t>
            </a:r>
            <a:r>
              <a:rPr lang="en-US" sz="1800" dirty="0">
                <a:solidFill>
                  <a:schemeClr val="tx1"/>
                </a:solidFill>
              </a:rPr>
              <a:t> attribute for their root folder or, for more sophisticated file match patterns, a nested &lt;</a:t>
            </a:r>
            <a:r>
              <a:rPr lang="en-US" sz="1800" dirty="0" err="1">
                <a:solidFill>
                  <a:schemeClr val="tx1"/>
                </a:solidFill>
              </a:rPr>
              <a:t>src</a:t>
            </a:r>
            <a:r>
              <a:rPr lang="en-US" sz="1800" dirty="0">
                <a:solidFill>
                  <a:schemeClr val="tx1"/>
                </a:solidFill>
              </a:rPr>
              <a:t>&gt; tag.</a:t>
            </a:r>
          </a:p>
          <a:p>
            <a:pPr marL="342900" indent="-342900" algn="l">
              <a:buClr>
                <a:srgbClr val="0070C0"/>
              </a:buClr>
              <a:buSzPct val="80000"/>
              <a:buFont typeface="Wingdings" pitchFamily="2" charset="2"/>
              <a:buChar char="u"/>
            </a:pPr>
            <a:r>
              <a:rPr lang="en-US" sz="1800" dirty="0">
                <a:solidFill>
                  <a:schemeClr val="tx1"/>
                </a:solidFill>
              </a:rPr>
              <a:t>The output folder for the generated files is specified using the </a:t>
            </a:r>
            <a:r>
              <a:rPr lang="en-US" sz="1800" dirty="0" err="1">
                <a:solidFill>
                  <a:schemeClr val="tx1"/>
                </a:solidFill>
              </a:rPr>
              <a:t>destdir</a:t>
            </a:r>
            <a:r>
              <a:rPr lang="en-US" sz="1800" dirty="0">
                <a:solidFill>
                  <a:schemeClr val="tx1"/>
                </a:solidFill>
              </a:rPr>
              <a:t> attribute. </a:t>
            </a:r>
          </a:p>
          <a:p>
            <a:pPr marL="342900" indent="-342900" algn="l">
              <a:buClr>
                <a:srgbClr val="0070C0"/>
              </a:buClr>
              <a:buSzPct val="80000"/>
              <a:buFont typeface="Wingdings" pitchFamily="2" charset="2"/>
              <a:buChar char="u"/>
            </a:pPr>
            <a:r>
              <a:rPr lang="en-US" sz="1800" dirty="0">
                <a:solidFill>
                  <a:schemeClr val="tx1"/>
                </a:solidFill>
              </a:rPr>
              <a:t>This task is demonstrated in the /demo/samples/</a:t>
            </a:r>
            <a:r>
              <a:rPr lang="en-US" sz="1800" dirty="0" err="1">
                <a:solidFill>
                  <a:schemeClr val="tx1"/>
                </a:solidFill>
              </a:rPr>
              <a:t>antcompile</a:t>
            </a:r>
            <a:r>
              <a:rPr lang="en-US" sz="1800" dirty="0">
                <a:solidFill>
                  <a:schemeClr val="tx1"/>
                </a:solidFill>
              </a:rPr>
              <a:t> sample provided with the project source files.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36</a:t>
            </a:fld>
            <a:endParaRPr lang="zh-TW" altLang="en-US" dirty="0"/>
          </a:p>
        </p:txBody>
      </p:sp>
    </p:spTree>
    <p:extLst>
      <p:ext uri="{BB962C8B-B14F-4D97-AF65-F5344CB8AC3E}">
        <p14:creationId xmlns:p14="http://schemas.microsoft.com/office/powerpoint/2010/main" val="1555817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29523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ANT TASK FOR UPDATING REPORTS (1)</a:t>
            </a:r>
          </a:p>
          <a:p>
            <a:pPr marL="342900" indent="-342900" algn="l">
              <a:buClr>
                <a:srgbClr val="0070C0"/>
              </a:buClr>
              <a:buSzPct val="80000"/>
              <a:buFont typeface="Wingdings" pitchFamily="2" charset="2"/>
              <a:buChar char="u"/>
            </a:pPr>
            <a:r>
              <a:rPr lang="en-US" sz="1800" dirty="0">
                <a:solidFill>
                  <a:schemeClr val="tx1"/>
                </a:solidFill>
              </a:rPr>
              <a:t>Although JasperReports always guarantees backward compatibility of report templates when upgrading to a newer version, sometimes tags or attributes in JRXML are deprecated and replaced with newer ones that offer enhanced capabilities. </a:t>
            </a:r>
          </a:p>
          <a:p>
            <a:pPr marL="342900" indent="-342900" algn="l">
              <a:buClr>
                <a:srgbClr val="0070C0"/>
              </a:buClr>
              <a:buSzPct val="80000"/>
              <a:buFont typeface="Wingdings" pitchFamily="2" charset="2"/>
              <a:buChar char="u"/>
            </a:pPr>
            <a:r>
              <a:rPr lang="en-US" sz="1800" dirty="0">
                <a:solidFill>
                  <a:schemeClr val="tx1"/>
                </a:solidFill>
              </a:rPr>
              <a:t>So while the deprecated attributes and tags still work, it is always advisable to use the latest syntax and thus get rid of the deprecation warnings. Upgrading a report template to the latest JasperReports syntax is very easy; all that needs to be done is to load the report and save it again using the API's utility classes, such as the </a:t>
            </a:r>
            <a:r>
              <a:rPr lang="en-US" sz="1800" dirty="0" err="1">
                <a:solidFill>
                  <a:schemeClr val="tx1"/>
                </a:solidFill>
              </a:rPr>
              <a:t>JRXmlLoader</a:t>
            </a:r>
            <a:r>
              <a:rPr lang="en-US" sz="1800" dirty="0">
                <a:solidFill>
                  <a:schemeClr val="tx1"/>
                </a:solidFill>
              </a:rPr>
              <a:t> or </a:t>
            </a:r>
            <a:r>
              <a:rPr lang="en-US" sz="1800" dirty="0" err="1">
                <a:solidFill>
                  <a:schemeClr val="tx1"/>
                </a:solidFill>
              </a:rPr>
              <a:t>JRLoader</a:t>
            </a:r>
            <a:r>
              <a:rPr lang="en-US" sz="1800" dirty="0">
                <a:solidFill>
                  <a:schemeClr val="tx1"/>
                </a:solidFill>
              </a:rPr>
              <a:t> and the </a:t>
            </a:r>
            <a:r>
              <a:rPr lang="en-US" sz="1800" dirty="0" err="1">
                <a:solidFill>
                  <a:schemeClr val="tx1"/>
                </a:solidFill>
              </a:rPr>
              <a:t>JRXmlWriter</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37</a:t>
            </a:fld>
            <a:endParaRPr lang="zh-TW" altLang="en-US" dirty="0"/>
          </a:p>
        </p:txBody>
      </p:sp>
    </p:spTree>
    <p:extLst>
      <p:ext uri="{BB962C8B-B14F-4D97-AF65-F5344CB8AC3E}">
        <p14:creationId xmlns:p14="http://schemas.microsoft.com/office/powerpoint/2010/main" val="567624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4"/>
            <a:ext cx="8136904" cy="24482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task is useful also in situations where the same modification needs to be applied on a number of different report files. </a:t>
            </a:r>
          </a:p>
          <a:p>
            <a:pPr marL="342900" indent="-342900" algn="l">
              <a:buClr>
                <a:srgbClr val="0070C0"/>
              </a:buClr>
              <a:buSzPct val="80000"/>
              <a:buFont typeface="Wingdings" pitchFamily="2" charset="2"/>
              <a:buChar char="u"/>
            </a:pPr>
            <a:r>
              <a:rPr lang="en-US" sz="1800" dirty="0">
                <a:solidFill>
                  <a:schemeClr val="tx1"/>
                </a:solidFill>
              </a:rPr>
              <a:t>The required modifications can be performed using the JasperReport API after the report design object has been loaded but before it is saved again. </a:t>
            </a:r>
          </a:p>
          <a:p>
            <a:pPr marL="342900" indent="-342900" algn="l">
              <a:buClr>
                <a:srgbClr val="0070C0"/>
              </a:buClr>
              <a:buSzPct val="80000"/>
              <a:buFont typeface="Wingdings" pitchFamily="2" charset="2"/>
              <a:buChar char="u"/>
            </a:pPr>
            <a:r>
              <a:rPr lang="en-US" sz="1800" dirty="0">
                <a:solidFill>
                  <a:schemeClr val="tx1"/>
                </a:solidFill>
              </a:rPr>
              <a:t>Custom implementations of the </a:t>
            </a:r>
            <a:r>
              <a:rPr lang="en-US" sz="1800" dirty="0" err="1">
                <a:solidFill>
                  <a:schemeClr val="tx1"/>
                </a:solidFill>
              </a:rPr>
              <a:t>net.sf.jasperreports.engine.util.ReportUpdater</a:t>
            </a:r>
            <a:r>
              <a:rPr lang="en-US" sz="1800" dirty="0">
                <a:solidFill>
                  <a:schemeClr val="tx1"/>
                </a:solidFill>
              </a:rPr>
              <a:t> interface can be registered with the Ant report update task using nested &lt;updater&gt; tags, as seen in the /demo/samples/</a:t>
            </a:r>
            <a:r>
              <a:rPr lang="en-US" sz="1800" dirty="0" err="1">
                <a:solidFill>
                  <a:schemeClr val="tx1"/>
                </a:solidFill>
              </a:rPr>
              <a:t>antupdate</a:t>
            </a:r>
            <a:r>
              <a:rPr lang="en-US" sz="1800" dirty="0">
                <a:solidFill>
                  <a:schemeClr val="tx1"/>
                </a:solidFill>
              </a:rPr>
              <a:t> sample provided with the project.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38</a:t>
            </a:fld>
            <a:endParaRPr lang="zh-TW" altLang="en-US" dirty="0"/>
          </a:p>
        </p:txBody>
      </p:sp>
    </p:spTree>
    <p:extLst>
      <p:ext uri="{BB962C8B-B14F-4D97-AF65-F5344CB8AC3E}">
        <p14:creationId xmlns:p14="http://schemas.microsoft.com/office/powerpoint/2010/main" val="1463992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248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CREATING REPORT TEMPLATES (1)</a:t>
            </a:r>
          </a:p>
          <a:p>
            <a:pPr marL="342900" indent="-342900" algn="l">
              <a:buClr>
                <a:srgbClr val="0070C0"/>
              </a:buClr>
              <a:buSzPct val="80000"/>
              <a:buFont typeface="Wingdings" pitchFamily="2" charset="2"/>
              <a:buChar char="u"/>
            </a:pPr>
            <a:r>
              <a:rPr lang="en-US" sz="1800" dirty="0">
                <a:solidFill>
                  <a:schemeClr val="tx1"/>
                </a:solidFill>
              </a:rPr>
              <a:t>There are two ways to create report templates: </a:t>
            </a:r>
          </a:p>
          <a:p>
            <a:pPr marL="800100" lvl="1" indent="-342900" algn="l">
              <a:buClr>
                <a:srgbClr val="0070C0"/>
              </a:buClr>
              <a:buSzPct val="80000"/>
              <a:buFont typeface="Wingdings" pitchFamily="2" charset="2"/>
              <a:buChar char="u"/>
            </a:pPr>
            <a:r>
              <a:rPr lang="en-US" sz="1800" dirty="0">
                <a:solidFill>
                  <a:schemeClr val="tx1"/>
                </a:solidFill>
              </a:rPr>
              <a:t>Creating </a:t>
            </a:r>
            <a:r>
              <a:rPr lang="en-US" sz="1800" dirty="0" err="1">
                <a:solidFill>
                  <a:schemeClr val="tx1"/>
                </a:solidFill>
              </a:rPr>
              <a:t>net.sf.jasperreports.engine.design.JasperDesign</a:t>
            </a:r>
            <a:r>
              <a:rPr lang="en-US" sz="1800" dirty="0">
                <a:solidFill>
                  <a:schemeClr val="tx1"/>
                </a:solidFill>
              </a:rPr>
              <a:t> objects directly using the API.</a:t>
            </a:r>
          </a:p>
          <a:p>
            <a:pPr marL="800100" lvl="1" indent="-342900" algn="l">
              <a:buClr>
                <a:srgbClr val="0070C0"/>
              </a:buClr>
              <a:buSzPct val="80000"/>
              <a:buFont typeface="Wingdings" pitchFamily="2" charset="2"/>
              <a:buChar char="u"/>
            </a:pPr>
            <a:r>
              <a:rPr lang="en-US" sz="1800" dirty="0">
                <a:solidFill>
                  <a:schemeClr val="tx1"/>
                </a:solidFill>
              </a:rPr>
              <a:t>Editing JRXML files using either a simple text editor, an XML editor, or a specialized GUI tool</a:t>
            </a:r>
          </a:p>
          <a:p>
            <a:pPr marL="342900" indent="-342900" algn="l">
              <a:buClr>
                <a:srgbClr val="0070C0"/>
              </a:buClr>
              <a:buSzPct val="80000"/>
              <a:buFont typeface="Wingdings" pitchFamily="2" charset="2"/>
              <a:buChar char="u"/>
            </a:pPr>
            <a:r>
              <a:rPr lang="en-US" sz="1800" dirty="0">
                <a:solidFill>
                  <a:schemeClr val="tx1"/>
                </a:solidFill>
              </a:rPr>
              <a:t>The first option is recommended only in case the parent application that uses JasperReports inside the reporting module needs to create report templates at runtime. </a:t>
            </a:r>
          </a:p>
          <a:p>
            <a:pPr marL="342900" indent="-342900" algn="l">
              <a:buClr>
                <a:srgbClr val="0070C0"/>
              </a:buClr>
              <a:buSzPct val="80000"/>
              <a:buFont typeface="Wingdings" pitchFamily="2" charset="2"/>
              <a:buChar char="u"/>
            </a:pPr>
            <a:r>
              <a:rPr lang="en-US" sz="1800" dirty="0">
                <a:solidFill>
                  <a:schemeClr val="tx1"/>
                </a:solidFill>
              </a:rPr>
              <a:t>In most cases this is not needed because the report templates do not need to change with every report execution, and hence static report templates could be used. </a:t>
            </a:r>
          </a:p>
          <a:p>
            <a:pPr marL="342900" indent="-342900" algn="l">
              <a:buClr>
                <a:srgbClr val="0070C0"/>
              </a:buClr>
              <a:buSzPct val="80000"/>
              <a:buFont typeface="Wingdings" pitchFamily="2" charset="2"/>
              <a:buChar char="u"/>
            </a:pPr>
            <a:r>
              <a:rPr lang="en-US" sz="1800" dirty="0">
                <a:solidFill>
                  <a:schemeClr val="tx1"/>
                </a:solidFill>
              </a:rPr>
              <a:t>Only the data used to fill these static report templates is dynamic. However, there are cases when the actual report template is the result of some user input.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342192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9604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CREATING REPORT TEMPLATES (2)</a:t>
            </a:r>
          </a:p>
          <a:p>
            <a:pPr marL="342900" indent="-342900" algn="l">
              <a:buClr>
                <a:srgbClr val="0070C0"/>
              </a:buClr>
              <a:buSzPct val="80000"/>
              <a:buFont typeface="Wingdings" pitchFamily="2" charset="2"/>
              <a:buChar char="u"/>
            </a:pPr>
            <a:r>
              <a:rPr lang="en-US" sz="1800" dirty="0">
                <a:solidFill>
                  <a:schemeClr val="tx1"/>
                </a:solidFill>
              </a:rPr>
              <a:t>The parent application might supply its users with a set of options when launching the reports that might take the form of some simplified report designer or wizard. </a:t>
            </a:r>
          </a:p>
          <a:p>
            <a:pPr marL="342900" indent="-342900" algn="l">
              <a:buClr>
                <a:srgbClr val="0070C0"/>
              </a:buClr>
              <a:buSzPct val="80000"/>
              <a:buFont typeface="Wingdings" pitchFamily="2" charset="2"/>
              <a:buChar char="u"/>
            </a:pPr>
            <a:r>
              <a:rPr lang="en-US" sz="1800" dirty="0">
                <a:solidFill>
                  <a:schemeClr val="tx1"/>
                </a:solidFill>
              </a:rPr>
              <a:t>In such cases, the actual report layout is not known or is not complete at design time, and can only be put together after the user’s input is received. </a:t>
            </a:r>
          </a:p>
          <a:p>
            <a:pPr marL="342900" indent="-342900" algn="l">
              <a:buClr>
                <a:srgbClr val="0070C0"/>
              </a:buClr>
              <a:buSzPct val="80000"/>
              <a:buFont typeface="Wingdings" pitchFamily="2" charset="2"/>
              <a:buChar char="u"/>
            </a:pPr>
            <a:r>
              <a:rPr lang="en-US" sz="1800" dirty="0">
                <a:solidFill>
                  <a:schemeClr val="tx1"/>
                </a:solidFill>
              </a:rPr>
              <a:t>The most common use case scenario that requires dynamically built or ad hoc report templates (as we call them) is one in which the columns that are going to be present in a table-like report layout are not known at design time. </a:t>
            </a:r>
          </a:p>
          <a:p>
            <a:pPr marL="342900" indent="-342900" algn="l">
              <a:buClr>
                <a:srgbClr val="0070C0"/>
              </a:buClr>
              <a:buSzPct val="80000"/>
              <a:buFont typeface="Wingdings" pitchFamily="2" charset="2"/>
              <a:buChar char="u"/>
            </a:pPr>
            <a:r>
              <a:rPr lang="en-US" sz="1800" dirty="0">
                <a:solidFill>
                  <a:schemeClr val="tx1"/>
                </a:solidFill>
              </a:rPr>
              <a:t>Instead, the user will give the number of columns and their order inside the desired report at runtime. </a:t>
            </a:r>
          </a:p>
          <a:p>
            <a:pPr marL="342900" indent="-342900" algn="l">
              <a:buClr>
                <a:srgbClr val="0070C0"/>
              </a:buClr>
              <a:buSzPct val="80000"/>
              <a:buFont typeface="Wingdings" pitchFamily="2" charset="2"/>
              <a:buChar char="u"/>
            </a:pPr>
            <a:r>
              <a:rPr lang="en-US" sz="1800" dirty="0">
                <a:solidFill>
                  <a:schemeClr val="tx1"/>
                </a:solidFill>
              </a:rPr>
              <a:t>Developers have to make sure that the applications they create really need ad hoc reports and cannot rely solely on static report templates.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346541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26642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CREATING REPORT TEMPLATES (3)</a:t>
            </a:r>
          </a:p>
          <a:p>
            <a:pPr marL="342900" indent="-342900" algn="l">
              <a:buClr>
                <a:srgbClr val="0070C0"/>
              </a:buClr>
              <a:buSzPct val="80000"/>
              <a:buFont typeface="Wingdings" pitchFamily="2" charset="2"/>
              <a:buChar char="u"/>
            </a:pPr>
            <a:r>
              <a:rPr lang="en-US" sz="1800" dirty="0">
                <a:solidFill>
                  <a:schemeClr val="tx1"/>
                </a:solidFill>
              </a:rPr>
              <a:t>Since dynamically built report templates have to be compiled on the fly at runtime, they can result in a certain loss of performance. </a:t>
            </a:r>
          </a:p>
          <a:p>
            <a:pPr marL="342900" indent="-342900" algn="l">
              <a:buClr>
                <a:srgbClr val="0070C0"/>
              </a:buClr>
              <a:buSzPct val="80000"/>
              <a:buFont typeface="Wingdings" pitchFamily="2" charset="2"/>
              <a:buChar char="u"/>
            </a:pPr>
            <a:r>
              <a:rPr lang="en-US" sz="1800" dirty="0">
                <a:solidFill>
                  <a:schemeClr val="tx1"/>
                </a:solidFill>
              </a:rPr>
              <a:t>The second option for creating report templates is to edit JRXML files and use those with the </a:t>
            </a:r>
            <a:r>
              <a:rPr lang="en-US" sz="1800" dirty="0" err="1">
                <a:solidFill>
                  <a:schemeClr val="tx1"/>
                </a:solidFill>
              </a:rPr>
              <a:t>net.sf.jasperreports.engine.JasperCompileManager</a:t>
            </a:r>
            <a:r>
              <a:rPr lang="en-US" sz="1800" dirty="0">
                <a:solidFill>
                  <a:schemeClr val="tx1"/>
                </a:solidFill>
              </a:rPr>
              <a:t> to prepare them for filling with data. </a:t>
            </a:r>
          </a:p>
          <a:p>
            <a:pPr marL="342900" indent="-342900" algn="l">
              <a:buClr>
                <a:srgbClr val="0070C0"/>
              </a:buClr>
              <a:buSzPct val="80000"/>
              <a:buFont typeface="Wingdings" pitchFamily="2" charset="2"/>
              <a:buChar char="u"/>
            </a:pPr>
            <a:r>
              <a:rPr lang="en-US" sz="1800" dirty="0">
                <a:solidFill>
                  <a:schemeClr val="tx1"/>
                </a:solidFill>
              </a:rPr>
              <a:t>Because they are well structured and are validated against a public XSD when parsed, these files can be easily edited using simple editors or specialized XML editors.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408543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6169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DESIGN PREVIEW (1)</a:t>
            </a:r>
          </a:p>
          <a:p>
            <a:pPr marL="342900" indent="-342900" algn="l">
              <a:buClr>
                <a:srgbClr val="0070C0"/>
              </a:buClr>
              <a:buSzPct val="80000"/>
              <a:buFont typeface="Wingdings" pitchFamily="2" charset="2"/>
              <a:buChar char="u"/>
            </a:pPr>
            <a:r>
              <a:rPr lang="en-US" sz="1800" dirty="0">
                <a:solidFill>
                  <a:schemeClr val="tx1"/>
                </a:solidFill>
              </a:rPr>
              <a:t>There are two Ant tasks for each sample report: </a:t>
            </a:r>
          </a:p>
          <a:p>
            <a:pPr marL="800100" lvl="1" indent="-342900" algn="l">
              <a:buClr>
                <a:srgbClr val="0070C0"/>
              </a:buClr>
              <a:buSzPct val="80000"/>
              <a:buFont typeface="Wingdings" pitchFamily="2" charset="2"/>
              <a:buChar char="u"/>
            </a:pPr>
            <a:r>
              <a:rPr lang="en-US" sz="1800" dirty="0" err="1">
                <a:solidFill>
                  <a:schemeClr val="tx1"/>
                </a:solidFill>
              </a:rPr>
              <a:t>viewDesign</a:t>
            </a:r>
            <a:r>
              <a:rPr lang="en-US" sz="1800" dirty="0">
                <a:solidFill>
                  <a:schemeClr val="tx1"/>
                </a:solidFill>
              </a:rPr>
              <a:t> and </a:t>
            </a:r>
          </a:p>
          <a:p>
            <a:pPr marL="800100" lvl="1" indent="-342900" algn="l">
              <a:buClr>
                <a:srgbClr val="0070C0"/>
              </a:buClr>
              <a:buSzPct val="80000"/>
              <a:buFont typeface="Wingdings" pitchFamily="2" charset="2"/>
              <a:buChar char="u"/>
            </a:pPr>
            <a:r>
              <a:rPr lang="en-US" sz="1800" dirty="0" err="1">
                <a:solidFill>
                  <a:schemeClr val="tx1"/>
                </a:solidFill>
              </a:rPr>
              <a:t>viewDesignXml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first one loads the compiled report template that is normally found in the *.jasper file. </a:t>
            </a:r>
          </a:p>
          <a:p>
            <a:pPr marL="342900" indent="-342900" algn="l">
              <a:buClr>
                <a:srgbClr val="0070C0"/>
              </a:buClr>
              <a:buSzPct val="80000"/>
              <a:buFont typeface="Wingdings" pitchFamily="2" charset="2"/>
              <a:buChar char="u"/>
            </a:pPr>
            <a:r>
              <a:rPr lang="en-US" sz="1800" dirty="0">
                <a:solidFill>
                  <a:schemeClr val="tx1"/>
                </a:solidFill>
              </a:rPr>
              <a:t>The second one loads the JRXML report template, which is more useful since you can edit the JRXML file and click the Reload button to immediately see the modification on the screen. </a:t>
            </a:r>
          </a:p>
          <a:p>
            <a:pPr marL="342900" indent="-342900" algn="l">
              <a:buClr>
                <a:srgbClr val="0070C0"/>
              </a:buClr>
              <a:buSzPct val="80000"/>
              <a:buFont typeface="Wingdings" pitchFamily="2" charset="2"/>
              <a:buChar char="u"/>
            </a:pPr>
            <a:r>
              <a:rPr lang="en-US" sz="1800" dirty="0">
                <a:solidFill>
                  <a:schemeClr val="tx1"/>
                </a:solidFill>
              </a:rPr>
              <a:t>To preview a sample report template if you have the Ant build tool installed on your system, simply go to the desired sample directory and enter something like the following from the command line: </a:t>
            </a:r>
          </a:p>
          <a:p>
            <a:pPr marL="800100" lvl="1" indent="-342900" algn="l">
              <a:buClr>
                <a:srgbClr val="0070C0"/>
              </a:buClr>
              <a:buSzPct val="80000"/>
              <a:buFont typeface="Wingdings" pitchFamily="2" charset="2"/>
              <a:buChar char="u"/>
            </a:pPr>
            <a:r>
              <a:rPr lang="en-US" sz="1800" dirty="0">
                <a:solidFill>
                  <a:schemeClr val="tx1"/>
                </a:solidFill>
              </a:rPr>
              <a:t>&gt; ant </a:t>
            </a:r>
            <a:r>
              <a:rPr lang="en-US" sz="1800" dirty="0" err="1">
                <a:solidFill>
                  <a:schemeClr val="tx1"/>
                </a:solidFill>
              </a:rPr>
              <a:t>viewDesignXml</a:t>
            </a:r>
            <a:r>
              <a:rPr lang="en-US" sz="1800" dirty="0">
                <a:solidFill>
                  <a:schemeClr val="tx1"/>
                </a:solidFill>
              </a:rPr>
              <a:t> </a:t>
            </a:r>
          </a:p>
          <a:p>
            <a:pPr marL="800100" lvl="1" indent="-342900" algn="l">
              <a:buClr>
                <a:srgbClr val="0070C0"/>
              </a:buClr>
              <a:buSzPct val="80000"/>
              <a:buFont typeface="Wingdings" pitchFamily="2" charset="2"/>
              <a:buChar char="u"/>
            </a:pPr>
            <a:r>
              <a:rPr lang="en-US" sz="1800" dirty="0">
                <a:solidFill>
                  <a:schemeClr val="tx1"/>
                </a:solidFill>
              </a:rPr>
              <a:t>or </a:t>
            </a:r>
          </a:p>
          <a:p>
            <a:pPr marL="800100" lvl="1" indent="-342900" algn="l">
              <a:buClr>
                <a:srgbClr val="0070C0"/>
              </a:buClr>
              <a:buSzPct val="80000"/>
              <a:buFont typeface="Wingdings" pitchFamily="2" charset="2"/>
              <a:buChar char="u"/>
            </a:pPr>
            <a:r>
              <a:rPr lang="en-US" sz="1800" dirty="0">
                <a:solidFill>
                  <a:schemeClr val="tx1"/>
                </a:solidFill>
              </a:rPr>
              <a:t>&gt; ant </a:t>
            </a:r>
            <a:r>
              <a:rPr lang="en-US" sz="1800" dirty="0" err="1">
                <a:solidFill>
                  <a:schemeClr val="tx1"/>
                </a:solidFill>
              </a:rPr>
              <a:t>viewDesign</a:t>
            </a:r>
            <a:r>
              <a:rPr lang="en-US" sz="1800" dirty="0">
                <a:solidFill>
                  <a:schemeClr val="tx1"/>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338442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6169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DESIGN PREVIEW (2)</a:t>
            </a:r>
          </a:p>
          <a:p>
            <a:pPr marL="342900" indent="-342900" algn="l">
              <a:buClr>
                <a:srgbClr val="0070C0"/>
              </a:buClr>
              <a:buSzPct val="80000"/>
              <a:buFont typeface="Wingdings" pitchFamily="2" charset="2"/>
              <a:buChar char="u"/>
            </a:pPr>
            <a:r>
              <a:rPr lang="en-US" sz="1800" dirty="0">
                <a:solidFill>
                  <a:schemeClr val="tx1"/>
                </a:solidFill>
              </a:rPr>
              <a:t>The JasperReports library does not ship with an advanced GUI tool to help design reports. </a:t>
            </a:r>
          </a:p>
          <a:p>
            <a:pPr marL="342900" indent="-342900" algn="l">
              <a:buClr>
                <a:srgbClr val="0070C0"/>
              </a:buClr>
              <a:buSzPct val="80000"/>
              <a:buFont typeface="Wingdings" pitchFamily="2" charset="2"/>
              <a:buChar char="u"/>
            </a:pPr>
            <a:r>
              <a:rPr lang="en-US" sz="1800" dirty="0">
                <a:solidFill>
                  <a:schemeClr val="tx1"/>
                </a:solidFill>
              </a:rPr>
              <a:t>It is the iReport project from </a:t>
            </a:r>
            <a:r>
              <a:rPr lang="en-US" sz="1800" dirty="0" err="1">
                <a:solidFill>
                  <a:schemeClr val="tx1"/>
                </a:solidFill>
              </a:rPr>
              <a:t>Jaspersoft</a:t>
            </a:r>
            <a:r>
              <a:rPr lang="en-US" sz="1800" dirty="0">
                <a:solidFill>
                  <a:schemeClr val="tx1"/>
                </a:solidFill>
              </a:rPr>
              <a:t> which provides a high quality and up-</a:t>
            </a:r>
            <a:r>
              <a:rPr lang="en-US" sz="1800" dirty="0" err="1">
                <a:solidFill>
                  <a:schemeClr val="tx1"/>
                </a:solidFill>
              </a:rPr>
              <a:t>todate</a:t>
            </a:r>
            <a:r>
              <a:rPr lang="en-US" sz="1800" dirty="0">
                <a:solidFill>
                  <a:schemeClr val="tx1"/>
                </a:solidFill>
              </a:rPr>
              <a:t> visual designer for creating report templates. </a:t>
            </a:r>
          </a:p>
          <a:p>
            <a:pPr marL="342900" indent="-342900" algn="l">
              <a:buClr>
                <a:srgbClr val="0070C0"/>
              </a:buClr>
              <a:buSzPct val="80000"/>
              <a:buFont typeface="Wingdings" pitchFamily="2" charset="2"/>
              <a:buChar char="u"/>
            </a:pPr>
            <a:r>
              <a:rPr lang="en-US" sz="1800" dirty="0">
                <a:solidFill>
                  <a:schemeClr val="tx1"/>
                </a:solidFill>
              </a:rPr>
              <a:t>However, the library contains a very helpful visual component that lets you preview the report designs as you build them. </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net.sf.jasperreports.view.JasperDesignerViewer</a:t>
            </a:r>
            <a:r>
              <a:rPr lang="en-US" sz="1800" dirty="0">
                <a:solidFill>
                  <a:schemeClr val="tx1"/>
                </a:solidFill>
              </a:rPr>
              <a:t> class is a simple Swing-based Java application that can load and display a report template either in its JRXML form or its compiled form. </a:t>
            </a:r>
          </a:p>
          <a:p>
            <a:pPr marL="342900" indent="-342900" algn="l">
              <a:buClr>
                <a:srgbClr val="0070C0"/>
              </a:buClr>
              <a:buSzPct val="80000"/>
              <a:buFont typeface="Wingdings" pitchFamily="2" charset="2"/>
              <a:buChar char="u"/>
            </a:pPr>
            <a:r>
              <a:rPr lang="en-US" sz="1800" dirty="0">
                <a:solidFill>
                  <a:schemeClr val="tx1"/>
                </a:solidFill>
              </a:rPr>
              <a:t>Even though it is not a complex GUI application and lacks advanced functionality like dragging and dropping visual report elements, it is a very helpful tool. </a:t>
            </a:r>
          </a:p>
          <a:p>
            <a:pPr marL="342900" indent="-342900" algn="l">
              <a:buClr>
                <a:srgbClr val="0070C0"/>
              </a:buClr>
              <a:buSzPct val="80000"/>
              <a:buFont typeface="Wingdings" pitchFamily="2" charset="2"/>
              <a:buChar char="u"/>
            </a:pPr>
            <a:r>
              <a:rPr lang="en-US" sz="1800" dirty="0">
                <a:solidFill>
                  <a:schemeClr val="tx1"/>
                </a:solidFill>
              </a:rPr>
              <a:t>All the supplied samples were initially created using this design viewer. </a:t>
            </a:r>
          </a:p>
          <a:p>
            <a:pPr marL="342900" indent="-342900" algn="l">
              <a:buClr>
                <a:srgbClr val="0070C0"/>
              </a:buClr>
              <a:buSzPct val="80000"/>
              <a:buFont typeface="Wingdings" pitchFamily="2" charset="2"/>
              <a:buChar char="u"/>
            </a:pPr>
            <a:r>
              <a:rPr lang="en-US" sz="1800" dirty="0">
                <a:solidFill>
                  <a:schemeClr val="tx1"/>
                </a:solidFill>
              </a:rPr>
              <a:t>All the supplied samples already have Ant tasks in their build.xml files that will launch this design viewer to display the report templates.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192218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100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DESIGN PREVIEW (3)</a:t>
            </a:r>
          </a:p>
          <a:p>
            <a:pPr marL="342900" indent="-342900" algn="l">
              <a:buClr>
                <a:srgbClr val="0070C0"/>
              </a:buClr>
              <a:buSzPct val="80000"/>
              <a:buFont typeface="Wingdings" pitchFamily="2" charset="2"/>
              <a:buChar char="u"/>
            </a:pPr>
            <a:r>
              <a:rPr lang="en-US" sz="1800" dirty="0">
                <a:solidFill>
                  <a:schemeClr val="tx1"/>
                </a:solidFill>
              </a:rPr>
              <a:t>By launching this command in horizontal folder (C:\..\horizontal\ant </a:t>
            </a:r>
            <a:r>
              <a:rPr lang="en-US" sz="1800" dirty="0" err="1">
                <a:solidFill>
                  <a:schemeClr val="tx1"/>
                </a:solidFill>
              </a:rPr>
              <a:t>viewDesign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you should see the window shown in Figure 2-1.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dirty="0"/>
          </a:p>
        </p:txBody>
      </p:sp>
      <p:pic>
        <p:nvPicPr>
          <p:cNvPr id="7" name="Picture 6">
            <a:extLst>
              <a:ext uri="{FF2B5EF4-FFF2-40B4-BE49-F238E27FC236}">
                <a16:creationId xmlns:a16="http://schemas.microsoft.com/office/drawing/2014/main" id="{81367328-C49A-409D-89BE-1EBC1B3FB6C2}"/>
              </a:ext>
            </a:extLst>
          </p:cNvPr>
          <p:cNvPicPr>
            <a:picLocks noChangeAspect="1"/>
          </p:cNvPicPr>
          <p:nvPr/>
        </p:nvPicPr>
        <p:blipFill>
          <a:blip r:embed="rId2"/>
          <a:stretch>
            <a:fillRect/>
          </a:stretch>
        </p:blipFill>
        <p:spPr>
          <a:xfrm>
            <a:off x="4283968" y="2508097"/>
            <a:ext cx="4014336" cy="2964996"/>
          </a:xfrm>
          <a:prstGeom prst="rect">
            <a:avLst/>
          </a:prstGeom>
          <a:ln>
            <a:solidFill>
              <a:srgbClr val="C00000"/>
            </a:solidFill>
          </a:ln>
        </p:spPr>
      </p:pic>
      <p:pic>
        <p:nvPicPr>
          <p:cNvPr id="8" name="Picture 7">
            <a:extLst>
              <a:ext uri="{FF2B5EF4-FFF2-40B4-BE49-F238E27FC236}">
                <a16:creationId xmlns:a16="http://schemas.microsoft.com/office/drawing/2014/main" id="{36D85DAB-8E79-46B4-A30B-7BD951D35596}"/>
              </a:ext>
            </a:extLst>
          </p:cNvPr>
          <p:cNvPicPr>
            <a:picLocks noChangeAspect="1"/>
          </p:cNvPicPr>
          <p:nvPr/>
        </p:nvPicPr>
        <p:blipFill>
          <a:blip r:embed="rId3"/>
          <a:stretch>
            <a:fillRect/>
          </a:stretch>
        </p:blipFill>
        <p:spPr>
          <a:xfrm>
            <a:off x="487827" y="2531246"/>
            <a:ext cx="3667959" cy="2918697"/>
          </a:xfrm>
          <a:prstGeom prst="rect">
            <a:avLst/>
          </a:prstGeom>
          <a:ln>
            <a:solidFill>
              <a:srgbClr val="C00000"/>
            </a:solidFill>
          </a:ln>
        </p:spPr>
      </p:pic>
      <p:sp>
        <p:nvSpPr>
          <p:cNvPr id="9" name="Rectangle 8">
            <a:extLst>
              <a:ext uri="{FF2B5EF4-FFF2-40B4-BE49-F238E27FC236}">
                <a16:creationId xmlns:a16="http://schemas.microsoft.com/office/drawing/2014/main" id="{F0F9CDA8-2991-48D5-B94D-0B38EFB4BB95}"/>
              </a:ext>
            </a:extLst>
          </p:cNvPr>
          <p:cNvSpPr/>
          <p:nvPr/>
        </p:nvSpPr>
        <p:spPr>
          <a:xfrm>
            <a:off x="4263685" y="5632310"/>
            <a:ext cx="3762377" cy="369332"/>
          </a:xfrm>
          <a:prstGeom prst="rect">
            <a:avLst/>
          </a:prstGeom>
          <a:ln>
            <a:solidFill>
              <a:srgbClr val="C00000"/>
            </a:solidFill>
          </a:ln>
        </p:spPr>
        <p:txBody>
          <a:bodyPr wrap="none">
            <a:spAutoFit/>
          </a:bodyPr>
          <a:lstStyle/>
          <a:p>
            <a:r>
              <a:rPr lang="en-US" dirty="0"/>
              <a:t>Figure 2-1. Report design preview tool</a:t>
            </a:r>
          </a:p>
        </p:txBody>
      </p:sp>
    </p:spTree>
    <p:extLst>
      <p:ext uri="{BB962C8B-B14F-4D97-AF65-F5344CB8AC3E}">
        <p14:creationId xmlns:p14="http://schemas.microsoft.com/office/powerpoint/2010/main" val="472692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4617</TotalTime>
  <Words>5453</Words>
  <Application>Microsoft Office PowerPoint</Application>
  <PresentationFormat>On-screen Show (4:3)</PresentationFormat>
  <Paragraphs>391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Office 佈景主題</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2 Report Template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1616</cp:revision>
  <dcterms:created xsi:type="dcterms:W3CDTF">2018-09-28T16:40:41Z</dcterms:created>
  <dcterms:modified xsi:type="dcterms:W3CDTF">2019-01-11T23:35:48Z</dcterms:modified>
</cp:coreProperties>
</file>