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3" r:id="rId3"/>
    <p:sldId id="284" r:id="rId4"/>
    <p:sldId id="285" r:id="rId5"/>
    <p:sldId id="286" r:id="rId6"/>
    <p:sldId id="287" r:id="rId7"/>
    <p:sldId id="288" r:id="rId8"/>
    <p:sldId id="289" r:id="rId9"/>
    <p:sldId id="290" r:id="rId10"/>
    <p:sldId id="291" r:id="rId11"/>
    <p:sldId id="293" r:id="rId12"/>
    <p:sldId id="292" r:id="rId13"/>
    <p:sldId id="294"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4" autoAdjust="0"/>
    <p:restoredTop sz="99626" autoAdjust="0"/>
  </p:normalViewPr>
  <p:slideViewPr>
    <p:cSldViewPr>
      <p:cViewPr varScale="1">
        <p:scale>
          <a:sx n="110" d="100"/>
          <a:sy n="110" d="100"/>
        </p:scale>
        <p:origin x="66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Fill Report Template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6724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FILLING ORDER (VERTICAL/HORIZONTAL FILLING) (2)</a:t>
            </a:r>
          </a:p>
          <a:p>
            <a:pPr marL="342900" indent="-342900" algn="l">
              <a:buClr>
                <a:srgbClr val="0070C0"/>
              </a:buClr>
              <a:buSzPct val="80000"/>
              <a:buFont typeface="Wingdings" pitchFamily="2" charset="2"/>
              <a:buChar char="u"/>
            </a:pPr>
            <a:r>
              <a:rPr lang="en-US" sz="1800" dirty="0">
                <a:solidFill>
                  <a:schemeClr val="tx1"/>
                </a:solidFill>
              </a:rPr>
              <a:t>There are two possible column orders (see the </a:t>
            </a:r>
            <a:r>
              <a:rPr lang="en-US" sz="1800" dirty="0" err="1">
                <a:solidFill>
                  <a:schemeClr val="tx1"/>
                </a:solidFill>
              </a:rPr>
              <a:t>columnCount</a:t>
            </a:r>
            <a:r>
              <a:rPr lang="en-US" sz="1800" dirty="0">
                <a:solidFill>
                  <a:schemeClr val="tx1"/>
                </a:solidFill>
              </a:rPr>
              <a:t> and </a:t>
            </a:r>
            <a:r>
              <a:rPr lang="en-US" sz="1800" dirty="0" err="1">
                <a:solidFill>
                  <a:schemeClr val="tx1"/>
                </a:solidFill>
              </a:rPr>
              <a:t>printOrder</a:t>
            </a:r>
            <a:r>
              <a:rPr lang="en-US" sz="1800" dirty="0">
                <a:solidFill>
                  <a:schemeClr val="tx1"/>
                </a:solidFill>
              </a:rPr>
              <a:t> properties presented in “Report Template Properties”): </a:t>
            </a:r>
          </a:p>
          <a:p>
            <a:pPr marL="800100" lvl="1" indent="-342900" algn="l">
              <a:buClr>
                <a:srgbClr val="0070C0"/>
              </a:buClr>
              <a:buSzPct val="80000"/>
              <a:buFont typeface="Wingdings" pitchFamily="2" charset="2"/>
              <a:buChar char="u"/>
            </a:pPr>
            <a:r>
              <a:rPr lang="en-US" sz="1800" dirty="0">
                <a:solidFill>
                  <a:schemeClr val="tx1"/>
                </a:solidFill>
              </a:rPr>
              <a:t>Vertical, meaning that they run from top to bottom and then from left to right</a:t>
            </a:r>
          </a:p>
          <a:p>
            <a:pPr marL="800100" lvl="1" indent="-342900" algn="l">
              <a:buClr>
                <a:srgbClr val="0070C0"/>
              </a:buClr>
              <a:buSzPct val="80000"/>
              <a:buFont typeface="Wingdings" pitchFamily="2" charset="2"/>
              <a:buChar char="u"/>
            </a:pPr>
            <a:r>
              <a:rPr lang="en-US" sz="1800" dirty="0">
                <a:solidFill>
                  <a:schemeClr val="tx1"/>
                </a:solidFill>
              </a:rPr>
              <a:t>Horizontal, meaning that they first run from left to right and then from top to bottom</a:t>
            </a:r>
          </a:p>
          <a:p>
            <a:pPr marL="342900" indent="-342900" algn="l">
              <a:buClr>
                <a:srgbClr val="0070C0"/>
              </a:buClr>
              <a:buSzPct val="80000"/>
              <a:buFont typeface="Wingdings" pitchFamily="2" charset="2"/>
              <a:buChar char="u"/>
            </a:pPr>
            <a:r>
              <a:rPr lang="en-US" sz="1800" dirty="0">
                <a:solidFill>
                  <a:schemeClr val="tx1"/>
                </a:solidFill>
              </a:rPr>
              <a:t>When filling report templates horizontally, dynamic text fields inside the detail section do not stretch to their entire text content, because this might cause misalignment on the horizontal axis of subsequent detail sections. </a:t>
            </a:r>
          </a:p>
          <a:p>
            <a:pPr marL="342900" indent="-342900" algn="l">
              <a:buClr>
                <a:srgbClr val="0070C0"/>
              </a:buClr>
              <a:buSzPct val="80000"/>
              <a:buFont typeface="Wingdings" pitchFamily="2" charset="2"/>
              <a:buChar char="u"/>
            </a:pPr>
            <a:r>
              <a:rPr lang="en-US" sz="1800" dirty="0">
                <a:solidFill>
                  <a:schemeClr val="tx1"/>
                </a:solidFill>
              </a:rPr>
              <a:t>The detail band actually behaves the same as the page and column footers, preserving its declared height when horizontal filling is used.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72617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1764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ASYNCHRONOUS REPORT FILLING (1)</a:t>
            </a:r>
          </a:p>
          <a:p>
            <a:pPr marL="342900" indent="-342900" algn="l">
              <a:buClr>
                <a:srgbClr val="0070C0"/>
              </a:buClr>
              <a:buSzPct val="80000"/>
              <a:buFont typeface="Wingdings" pitchFamily="2" charset="2"/>
              <a:buChar char="u"/>
            </a:pPr>
            <a:r>
              <a:rPr lang="en-US" sz="1800" dirty="0">
                <a:solidFill>
                  <a:schemeClr val="tx1"/>
                </a:solidFill>
              </a:rPr>
              <a:t>JasperReports provides the </a:t>
            </a:r>
            <a:r>
              <a:rPr lang="en-US" sz="1800" dirty="0" err="1">
                <a:solidFill>
                  <a:schemeClr val="tx1"/>
                </a:solidFill>
              </a:rPr>
              <a:t>net.sf.jasperreports.engine.fill.AsynchronousFillHandle</a:t>
            </a:r>
            <a:r>
              <a:rPr lang="en-US" sz="1800" dirty="0">
                <a:solidFill>
                  <a:schemeClr val="tx1"/>
                </a:solidFill>
              </a:rPr>
              <a:t> class to be used for asynchronous report filling.</a:t>
            </a:r>
          </a:p>
          <a:p>
            <a:pPr marL="342900" indent="-342900" algn="l">
              <a:buClr>
                <a:srgbClr val="0070C0"/>
              </a:buClr>
              <a:buSzPct val="80000"/>
              <a:buFont typeface="Wingdings" pitchFamily="2" charset="2"/>
              <a:buChar char="u"/>
            </a:pPr>
            <a:r>
              <a:rPr lang="en-US" sz="1800" dirty="0">
                <a:solidFill>
                  <a:schemeClr val="tx1"/>
                </a:solidFill>
              </a:rPr>
              <a:t>The main benefit of this method is that the filling process can be canceled if it takes too much time.</a:t>
            </a:r>
          </a:p>
          <a:p>
            <a:pPr marL="342900" indent="-342900" algn="l">
              <a:buClr>
                <a:srgbClr val="0070C0"/>
              </a:buClr>
              <a:buSzPct val="80000"/>
              <a:buFont typeface="Wingdings" pitchFamily="2" charset="2"/>
              <a:buChar char="u"/>
            </a:pPr>
            <a:r>
              <a:rPr lang="en-US" sz="1800" dirty="0">
                <a:solidFill>
                  <a:schemeClr val="tx1"/>
                </a:solidFill>
              </a:rPr>
              <a:t>This can be useful, for example, in GUI applications where the user would be able to abort the filling after some time has elapsed and no result has been yet produced. </a:t>
            </a:r>
          </a:p>
          <a:p>
            <a:pPr marL="342900" indent="-342900" algn="l">
              <a:buClr>
                <a:srgbClr val="0070C0"/>
              </a:buClr>
              <a:buSzPct val="80000"/>
              <a:buFont typeface="Wingdings" pitchFamily="2" charset="2"/>
              <a:buChar char="u"/>
            </a:pPr>
            <a:r>
              <a:rPr lang="en-US" sz="1800" dirty="0">
                <a:solidFill>
                  <a:schemeClr val="tx1"/>
                </a:solidFill>
              </a:rPr>
              <a:t>When using this method, the filling is started on a new thread. The caller is notified about the progress of the filling process by way of listeners implementing the </a:t>
            </a:r>
            <a:r>
              <a:rPr lang="en-US" sz="1800" dirty="0" err="1">
                <a:solidFill>
                  <a:schemeClr val="tx1"/>
                </a:solidFill>
              </a:rPr>
              <a:t>net.sf.jasperreports.engine.fill.AsynchronousFillListener</a:t>
            </a:r>
            <a:r>
              <a:rPr lang="en-US" sz="1800" dirty="0">
                <a:solidFill>
                  <a:schemeClr val="tx1"/>
                </a:solidFill>
              </a:rPr>
              <a:t> interface. </a:t>
            </a:r>
          </a:p>
          <a:p>
            <a:pPr marL="342900" indent="-342900" algn="l">
              <a:buClr>
                <a:srgbClr val="0070C0"/>
              </a:buClr>
              <a:buSzPct val="80000"/>
              <a:buFont typeface="Wingdings" pitchFamily="2" charset="2"/>
              <a:buChar char="u"/>
            </a:pPr>
            <a:r>
              <a:rPr lang="en-US" sz="1800" dirty="0">
                <a:solidFill>
                  <a:schemeClr val="tx1"/>
                </a:solidFill>
              </a:rPr>
              <a:t>The listeners are notified of the outcome of the filling process, which can be success, failure, or user cancellation.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dirty="0"/>
          </a:p>
        </p:txBody>
      </p:sp>
    </p:spTree>
    <p:extLst>
      <p:ext uri="{BB962C8B-B14F-4D97-AF65-F5344CB8AC3E}">
        <p14:creationId xmlns:p14="http://schemas.microsoft.com/office/powerpoint/2010/main" val="50358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752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ASYNCHRONOUS REPORT FILLING (2)</a:t>
            </a:r>
          </a:p>
          <a:p>
            <a:pPr marL="342900" indent="-342900" algn="l">
              <a:buClr>
                <a:srgbClr val="0070C0"/>
              </a:buClr>
              <a:buSzPct val="80000"/>
              <a:buFont typeface="Wingdings" pitchFamily="2" charset="2"/>
              <a:buChar char="u"/>
            </a:pPr>
            <a:r>
              <a:rPr lang="en-US" sz="1800" dirty="0">
                <a:solidFill>
                  <a:schemeClr val="tx1"/>
                </a:solidFill>
              </a:rPr>
              <a:t>The handle is used to start the filling process, register listeners, and cancel the process if wanted. </a:t>
            </a:r>
          </a:p>
          <a:p>
            <a:pPr marL="342900" indent="-342900" algn="l">
              <a:buClr>
                <a:srgbClr val="0070C0"/>
              </a:buClr>
              <a:buSzPct val="80000"/>
              <a:buFont typeface="Wingdings" pitchFamily="2" charset="2"/>
              <a:buChar char="u"/>
            </a:pPr>
            <a:r>
              <a:rPr lang="en-US" sz="1800" dirty="0">
                <a:solidFill>
                  <a:schemeClr val="tx1"/>
                </a:solidFill>
              </a:rPr>
              <a:t>A typical usage of this handle is the following: </a:t>
            </a:r>
          </a:p>
          <a:p>
            <a:pPr marL="800100" lvl="1" indent="-342900" algn="l">
              <a:buClr>
                <a:srgbClr val="0070C0"/>
              </a:buClr>
              <a:buSzPct val="80000"/>
              <a:buFont typeface="Wingdings" pitchFamily="2" charset="2"/>
              <a:buChar char="u"/>
            </a:pPr>
            <a:r>
              <a:rPr lang="en-US" sz="1800" dirty="0">
                <a:solidFill>
                  <a:schemeClr val="tx1"/>
                </a:solidFill>
              </a:rPr>
              <a:t>The handle is created by calling the static </a:t>
            </a:r>
            <a:r>
              <a:rPr lang="en-US" sz="1800" dirty="0" err="1">
                <a:solidFill>
                  <a:schemeClr val="tx1"/>
                </a:solidFill>
              </a:rPr>
              <a:t>AsynchronousFillHandle.createHandle</a:t>
            </a:r>
            <a:r>
              <a:rPr lang="en-US" sz="1800" dirty="0">
                <a:solidFill>
                  <a:schemeClr val="tx1"/>
                </a:solidFill>
              </a:rPr>
              <a:t>() methods that take as arguments the report object, the parameter map, and the data source or the database connection to be used. </a:t>
            </a:r>
          </a:p>
          <a:p>
            <a:pPr marL="800100" lvl="1" indent="-342900" algn="l">
              <a:buClr>
                <a:srgbClr val="0070C0"/>
              </a:buClr>
              <a:buSzPct val="80000"/>
              <a:buFont typeface="Wingdings" pitchFamily="2" charset="2"/>
              <a:buChar char="u"/>
            </a:pPr>
            <a:r>
              <a:rPr lang="en-US" sz="1800" dirty="0">
                <a:solidFill>
                  <a:schemeClr val="tx1"/>
                </a:solidFill>
              </a:rPr>
              <a:t>One or more listeners are registered with the handle by calling the </a:t>
            </a:r>
            <a:r>
              <a:rPr lang="en-US" sz="1800" dirty="0" err="1">
                <a:solidFill>
                  <a:schemeClr val="tx1"/>
                </a:solidFill>
              </a:rPr>
              <a:t>addListener</a:t>
            </a:r>
            <a:r>
              <a:rPr lang="en-US" sz="1800" dirty="0">
                <a:solidFill>
                  <a:schemeClr val="tx1"/>
                </a:solidFill>
              </a:rPr>
              <a:t>() method. In a GUI application, the listener could perform some actions to present to the user the outcome of the filling process.</a:t>
            </a:r>
          </a:p>
          <a:p>
            <a:pPr marL="800100" lvl="1" indent="-342900" algn="l">
              <a:buClr>
                <a:srgbClr val="0070C0"/>
              </a:buClr>
              <a:buSzPct val="80000"/>
              <a:buFont typeface="Wingdings" pitchFamily="2" charset="2"/>
              <a:buChar char="u"/>
            </a:pPr>
            <a:r>
              <a:rPr lang="en-US" sz="1800" dirty="0">
                <a:solidFill>
                  <a:schemeClr val="tx1"/>
                </a:solidFill>
              </a:rPr>
              <a:t>The filling is started with a call to the </a:t>
            </a:r>
            <a:r>
              <a:rPr lang="en-US" sz="1800" dirty="0" err="1">
                <a:solidFill>
                  <a:schemeClr val="tx1"/>
                </a:solidFill>
              </a:rPr>
              <a:t>startFill</a:t>
            </a:r>
            <a:r>
              <a:rPr lang="en-US" sz="1800" dirty="0">
                <a:solidFill>
                  <a:schemeClr val="tx1"/>
                </a:solidFill>
              </a:rPr>
              <a:t>() method. In a GUI application, this could be the result of some user action; the user can also be notified that the filling has started and is in progress.</a:t>
            </a:r>
          </a:p>
          <a:p>
            <a:pPr marL="800100" lvl="1" indent="-342900" algn="l">
              <a:buClr>
                <a:srgbClr val="0070C0"/>
              </a:buClr>
              <a:buSzPct val="80000"/>
              <a:buFont typeface="Wingdings" pitchFamily="2" charset="2"/>
              <a:buChar char="u"/>
            </a:pPr>
            <a:r>
              <a:rPr lang="en-US" sz="1800" dirty="0">
                <a:solidFill>
                  <a:schemeClr val="tx1"/>
                </a:solidFill>
              </a:rPr>
              <a:t>The filling can be canceled by calling </a:t>
            </a:r>
            <a:r>
              <a:rPr lang="en-US" sz="1800" dirty="0" err="1">
                <a:solidFill>
                  <a:schemeClr val="tx1"/>
                </a:solidFill>
              </a:rPr>
              <a:t>cancellFill</a:t>
            </a:r>
            <a:r>
              <a:rPr lang="en-US" sz="1800" dirty="0">
                <a:solidFill>
                  <a:schemeClr val="tx1"/>
                </a:solidFill>
              </a:rPr>
              <a:t>() on the handle. In a GUI, this would be the result of a user action.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dirty="0"/>
          </a:p>
        </p:txBody>
      </p:sp>
    </p:spTree>
    <p:extLst>
      <p:ext uri="{BB962C8B-B14F-4D97-AF65-F5344CB8AC3E}">
        <p14:creationId xmlns:p14="http://schemas.microsoft.com/office/powerpoint/2010/main" val="127147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30963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ASYNCHRONOUS REPORT FILLING (3)</a:t>
            </a:r>
          </a:p>
          <a:p>
            <a:pPr marL="800100" lvl="1" indent="-342900" algn="l">
              <a:buClr>
                <a:srgbClr val="0070C0"/>
              </a:buClr>
              <a:buSzPct val="80000"/>
              <a:buFont typeface="Wingdings" pitchFamily="2" charset="2"/>
              <a:buChar char="u"/>
            </a:pPr>
            <a:r>
              <a:rPr lang="en-US" sz="1800" dirty="0">
                <a:solidFill>
                  <a:schemeClr val="tx1"/>
                </a:solidFill>
              </a:rPr>
              <a:t>The listeners are notified when the process finishes. There are three events defined for the listeners, only one of which will be called, depending on the outcome of the filling: </a:t>
            </a:r>
          </a:p>
          <a:p>
            <a:pPr marL="1257300" lvl="2" indent="-342900" algn="l">
              <a:buClr>
                <a:srgbClr val="0070C0"/>
              </a:buClr>
              <a:buSzPct val="80000"/>
              <a:buFont typeface="Wingdings" pitchFamily="2" charset="2"/>
              <a:buChar char="u"/>
            </a:pPr>
            <a:r>
              <a:rPr lang="en-US" sz="1800" dirty="0" err="1">
                <a:solidFill>
                  <a:schemeClr val="tx1"/>
                </a:solidFill>
              </a:rPr>
              <a:t>reportFinished</a:t>
            </a:r>
            <a:r>
              <a:rPr lang="en-US" sz="1800" dirty="0">
                <a:solidFill>
                  <a:schemeClr val="tx1"/>
                </a:solidFill>
              </a:rPr>
              <a:t>(): Called when the filling has finished successfully; the filled report is passed as a parameter. In a GUI, the user would be presented the filled report or would be able to save/export it. </a:t>
            </a:r>
          </a:p>
          <a:p>
            <a:pPr marL="1257300" lvl="2" indent="-342900" algn="l">
              <a:buClr>
                <a:srgbClr val="0070C0"/>
              </a:buClr>
              <a:buSzPct val="80000"/>
              <a:buFont typeface="Wingdings" pitchFamily="2" charset="2"/>
              <a:buChar char="u"/>
            </a:pPr>
            <a:r>
              <a:rPr lang="en-US" sz="1800" dirty="0" err="1">
                <a:solidFill>
                  <a:schemeClr val="tx1"/>
                </a:solidFill>
              </a:rPr>
              <a:t>reportFillError</a:t>
            </a:r>
            <a:r>
              <a:rPr lang="en-US" sz="1800" dirty="0">
                <a:solidFill>
                  <a:schemeClr val="tx1"/>
                </a:solidFill>
              </a:rPr>
              <a:t>(): Called when the filling ends in error; the exception that occurred is passed as a parameter. </a:t>
            </a:r>
          </a:p>
          <a:p>
            <a:pPr marL="1257300" lvl="2" indent="-342900" algn="l">
              <a:buClr>
                <a:srgbClr val="0070C0"/>
              </a:buClr>
              <a:buSzPct val="80000"/>
              <a:buFont typeface="Wingdings" pitchFamily="2" charset="2"/>
              <a:buChar char="u"/>
            </a:pPr>
            <a:r>
              <a:rPr lang="en-US" sz="1800" dirty="0" err="1">
                <a:solidFill>
                  <a:schemeClr val="tx1"/>
                </a:solidFill>
              </a:rPr>
              <a:t>reportCancelled</a:t>
            </a:r>
            <a:r>
              <a:rPr lang="en-US" sz="1800" dirty="0">
                <a:solidFill>
                  <a:schemeClr val="tx1"/>
                </a:solidFill>
              </a:rPr>
              <a:t>(): Called when the filling is aborted by the user.</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dirty="0"/>
          </a:p>
        </p:txBody>
      </p:sp>
    </p:spTree>
    <p:extLst>
      <p:ext uri="{BB962C8B-B14F-4D97-AF65-F5344CB8AC3E}">
        <p14:creationId xmlns:p14="http://schemas.microsoft.com/office/powerpoint/2010/main" val="397557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6"/>
            <a:ext cx="8136904" cy="46169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report-filling process is the most important piece of JasperReports library functionality, because it manipulates sets of data to produce high-quality documents. </a:t>
            </a:r>
          </a:p>
          <a:p>
            <a:pPr marL="342900" indent="-342900" algn="l">
              <a:buClr>
                <a:srgbClr val="0070C0"/>
              </a:buClr>
              <a:buSzPct val="80000"/>
              <a:buFont typeface="Wingdings" pitchFamily="2" charset="2"/>
              <a:buChar char="u"/>
            </a:pPr>
            <a:r>
              <a:rPr lang="en-US" sz="1800" dirty="0">
                <a:solidFill>
                  <a:schemeClr val="tx1"/>
                </a:solidFill>
              </a:rPr>
              <a:t>This is the main purpose of any reporting tool. </a:t>
            </a:r>
          </a:p>
          <a:p>
            <a:pPr marL="342900" indent="-342900" algn="l">
              <a:buClr>
                <a:srgbClr val="0070C0"/>
              </a:buClr>
              <a:buSzPct val="80000"/>
              <a:buFont typeface="Wingdings" pitchFamily="2" charset="2"/>
              <a:buChar char="u"/>
            </a:pPr>
            <a:r>
              <a:rPr lang="en-US" sz="1800" dirty="0">
                <a:solidFill>
                  <a:schemeClr val="tx1"/>
                </a:solidFill>
              </a:rPr>
              <a:t>The following things should be supplied to the report-filling process as input:</a:t>
            </a:r>
          </a:p>
          <a:p>
            <a:pPr marL="800100" lvl="1" indent="-342900" algn="l">
              <a:buClr>
                <a:srgbClr val="0070C0"/>
              </a:buClr>
              <a:buSzPct val="80000"/>
              <a:buFont typeface="Wingdings" pitchFamily="2" charset="2"/>
              <a:buChar char="u"/>
            </a:pPr>
            <a:r>
              <a:rPr lang="en-US" sz="1800" dirty="0">
                <a:solidFill>
                  <a:schemeClr val="tx1"/>
                </a:solidFill>
              </a:rPr>
              <a:t> Report template (in the compiled form)</a:t>
            </a:r>
          </a:p>
          <a:p>
            <a:pPr marL="800100" lvl="1" indent="-342900" algn="l">
              <a:buClr>
                <a:srgbClr val="0070C0"/>
              </a:buClr>
              <a:buSzPct val="80000"/>
              <a:buFont typeface="Wingdings" pitchFamily="2" charset="2"/>
              <a:buChar char="u"/>
            </a:pPr>
            <a:r>
              <a:rPr lang="en-US" sz="1800" dirty="0">
                <a:solidFill>
                  <a:schemeClr val="tx1"/>
                </a:solidFill>
              </a:rPr>
              <a:t>Parameters</a:t>
            </a:r>
          </a:p>
          <a:p>
            <a:pPr marL="800100" lvl="1" indent="-342900" algn="l">
              <a:buClr>
                <a:srgbClr val="0070C0"/>
              </a:buClr>
              <a:buSzPct val="80000"/>
              <a:buFont typeface="Wingdings" pitchFamily="2" charset="2"/>
              <a:buChar char="u"/>
            </a:pPr>
            <a:r>
              <a:rPr lang="en-US" sz="1800" dirty="0">
                <a:solidFill>
                  <a:schemeClr val="tx1"/>
                </a:solidFill>
              </a:rPr>
              <a:t>Data source</a:t>
            </a:r>
          </a:p>
          <a:p>
            <a:pPr marL="342900" indent="-342900" algn="l">
              <a:buClr>
                <a:srgbClr val="0070C0"/>
              </a:buClr>
              <a:buSzPct val="80000"/>
              <a:buFont typeface="Wingdings" pitchFamily="2" charset="2"/>
              <a:buChar char="u"/>
            </a:pPr>
            <a:r>
              <a:rPr lang="en-US" sz="1800" dirty="0">
                <a:solidFill>
                  <a:schemeClr val="tx1"/>
                </a:solidFill>
              </a:rPr>
              <a:t>The output is always a single, final document ready to be viewed, printed, or exported to other formats. </a:t>
            </a:r>
          </a:p>
          <a:p>
            <a:pPr marL="342900" indent="-342900" algn="l">
              <a:buClr>
                <a:srgbClr val="0070C0"/>
              </a:buClr>
              <a:buSzPct val="80000"/>
              <a:buFont typeface="Wingdings" pitchFamily="2" charset="2"/>
              <a:buChar char="u"/>
            </a:pPr>
            <a:r>
              <a:rPr lang="en-US" sz="1800" dirty="0">
                <a:solidFill>
                  <a:schemeClr val="tx1"/>
                </a:solidFill>
              </a:rPr>
              <a:t>The net.sf.jasperreports.engine.JasperFillManager class is usually used for filling a report template with data.</a:t>
            </a:r>
          </a:p>
          <a:p>
            <a:pPr marL="342900" indent="-342900" algn="l">
              <a:buClr>
                <a:srgbClr val="0070C0"/>
              </a:buClr>
              <a:buSzPct val="80000"/>
              <a:buFont typeface="Wingdings" pitchFamily="2" charset="2"/>
              <a:buChar char="u"/>
            </a:pPr>
            <a:r>
              <a:rPr lang="en-US" sz="1800" dirty="0">
                <a:solidFill>
                  <a:schemeClr val="tx1"/>
                </a:solidFill>
              </a:rPr>
              <a:t>This class has various methods that fill report templates located on disk, come from input streams, or are supplied directly as in memory </a:t>
            </a:r>
            <a:r>
              <a:rPr lang="en-US" sz="1800" dirty="0" err="1">
                <a:solidFill>
                  <a:schemeClr val="tx1"/>
                </a:solidFill>
              </a:rPr>
              <a:t>net.sf.jasperreports.engine.JasperReport</a:t>
            </a:r>
            <a:r>
              <a:rPr lang="en-US" sz="1800" dirty="0">
                <a:solidFill>
                  <a:schemeClr val="tx1"/>
                </a:solidFill>
              </a:rPr>
              <a:t> objects.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93837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50155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output produced always corresponds to the type of input received. That is, when receiving a file name for the report template, the generated report is also placed in a file on disk. When the report template is read from an input stream, the generated report is written to an output stream, and so forth.</a:t>
            </a:r>
          </a:p>
          <a:p>
            <a:pPr marL="342900" indent="-342900" algn="l">
              <a:buClr>
                <a:srgbClr val="0070C0"/>
              </a:buClr>
              <a:buSzPct val="80000"/>
              <a:buFont typeface="Wingdings" pitchFamily="2" charset="2"/>
              <a:buChar char="u"/>
            </a:pPr>
            <a:r>
              <a:rPr lang="en-US" sz="1800" dirty="0">
                <a:solidFill>
                  <a:schemeClr val="tx1"/>
                </a:solidFill>
              </a:rPr>
              <a:t>The various utility methods for filling the reports may not be sufficient for a particular application—for example, loading report templates as resources from the </a:t>
            </a:r>
            <a:r>
              <a:rPr lang="en-US" sz="1800" dirty="0" err="1">
                <a:solidFill>
                  <a:schemeClr val="tx1"/>
                </a:solidFill>
              </a:rPr>
              <a:t>classpath</a:t>
            </a:r>
            <a:r>
              <a:rPr lang="en-US" sz="1800" dirty="0">
                <a:solidFill>
                  <a:schemeClr val="tx1"/>
                </a:solidFill>
              </a:rPr>
              <a:t> and outputting the generated documents to files on disk at a certain location.</a:t>
            </a:r>
          </a:p>
          <a:p>
            <a:pPr marL="342900" indent="-342900" algn="l">
              <a:buClr>
                <a:srgbClr val="0070C0"/>
              </a:buClr>
              <a:buSzPct val="80000"/>
              <a:buFont typeface="Wingdings" pitchFamily="2" charset="2"/>
              <a:buChar char="u"/>
            </a:pPr>
            <a:r>
              <a:rPr lang="en-US" sz="1800" dirty="0">
                <a:solidFill>
                  <a:schemeClr val="tx1"/>
                </a:solidFill>
              </a:rPr>
              <a:t>In such cases, consider manually loading the report template objects before passing them to the report-filling routines using the </a:t>
            </a:r>
            <a:r>
              <a:rPr lang="en-US" sz="1800" dirty="0" err="1">
                <a:solidFill>
                  <a:schemeClr val="tx1"/>
                </a:solidFill>
              </a:rPr>
              <a:t>net.sf.jasperreports.engine.util.JRLoader</a:t>
            </a:r>
            <a:r>
              <a:rPr lang="en-US" sz="1800" dirty="0">
                <a:solidFill>
                  <a:schemeClr val="tx1"/>
                </a:solidFill>
              </a:rPr>
              <a:t> utility class.</a:t>
            </a:r>
          </a:p>
          <a:p>
            <a:pPr marL="342900" indent="-342900" algn="l">
              <a:buClr>
                <a:srgbClr val="0070C0"/>
              </a:buClr>
              <a:buSzPct val="80000"/>
              <a:buFont typeface="Wingdings" pitchFamily="2" charset="2"/>
              <a:buChar char="u"/>
            </a:pPr>
            <a:r>
              <a:rPr lang="en-US" sz="1800" dirty="0">
                <a:solidFill>
                  <a:schemeClr val="tx1"/>
                </a:solidFill>
              </a:rPr>
              <a:t>This way, you can retrieve report template properties, such as the report name, to construct the name of the resulting document and place it at the desired disk location. </a:t>
            </a:r>
          </a:p>
          <a:p>
            <a:pPr marL="342900" indent="-342900" algn="l">
              <a:buClr>
                <a:srgbClr val="0070C0"/>
              </a:buClr>
              <a:buSzPct val="80000"/>
              <a:buFont typeface="Wingdings" pitchFamily="2" charset="2"/>
              <a:buChar char="u"/>
            </a:pPr>
            <a:r>
              <a:rPr lang="en-US" sz="1800" dirty="0">
                <a:solidFill>
                  <a:schemeClr val="tx1"/>
                </a:solidFill>
              </a:rPr>
              <a:t>The report-filling manager class covers only the most common scenarios. However, you can always customize the report-filling process using the library’s basic functionality just described.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dirty="0"/>
          </a:p>
        </p:txBody>
      </p:sp>
    </p:spTree>
    <p:extLst>
      <p:ext uri="{BB962C8B-B14F-4D97-AF65-F5344CB8AC3E}">
        <p14:creationId xmlns:p14="http://schemas.microsoft.com/office/powerpoint/2010/main" val="274450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1764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REPORTING DATA (1)</a:t>
            </a:r>
          </a:p>
          <a:p>
            <a:pPr marL="342900" indent="-342900" algn="l">
              <a:buClr>
                <a:srgbClr val="0070C0"/>
              </a:buClr>
              <a:buSzPct val="80000"/>
              <a:buFont typeface="Wingdings" pitchFamily="2" charset="2"/>
              <a:buChar char="u"/>
            </a:pPr>
            <a:r>
              <a:rPr lang="en-US" sz="1800" dirty="0">
                <a:solidFill>
                  <a:schemeClr val="tx1"/>
                </a:solidFill>
              </a:rPr>
              <a:t>The JasperReports library is completely agnostic (unknown) and makes no assumptions about where the data it uses for filling the reports comes from. </a:t>
            </a:r>
          </a:p>
          <a:p>
            <a:pPr marL="342900" indent="-342900" algn="l">
              <a:buClr>
                <a:srgbClr val="0070C0"/>
              </a:buClr>
              <a:buSzPct val="80000"/>
              <a:buFont typeface="Wingdings" pitchFamily="2" charset="2"/>
              <a:buChar char="u"/>
            </a:pPr>
            <a:r>
              <a:rPr lang="en-US" sz="1800" dirty="0">
                <a:solidFill>
                  <a:schemeClr val="tx1"/>
                </a:solidFill>
              </a:rPr>
              <a:t>It is the responsibility of JasperReports’ parent application to supply this data and handle the output generated by the library. </a:t>
            </a:r>
          </a:p>
          <a:p>
            <a:pPr marL="342900" indent="-342900" algn="l">
              <a:buClr>
                <a:srgbClr val="0070C0"/>
              </a:buClr>
              <a:buSzPct val="80000"/>
              <a:buFont typeface="Wingdings" pitchFamily="2" charset="2"/>
              <a:buChar char="u"/>
            </a:pPr>
            <a:r>
              <a:rPr lang="en-US" sz="1800" dirty="0">
                <a:solidFill>
                  <a:schemeClr val="tx1"/>
                </a:solidFill>
              </a:rPr>
              <a:t>JasperReports can make use of any data that the parent application might have for generating reports because it relies on two simple things: the report parameters and the report data source. </a:t>
            </a:r>
          </a:p>
          <a:p>
            <a:pPr marL="342900" indent="-342900" algn="l">
              <a:buClr>
                <a:srgbClr val="0070C0"/>
              </a:buClr>
              <a:buSzPct val="80000"/>
              <a:buFont typeface="Wingdings" pitchFamily="2" charset="2"/>
              <a:buChar char="u"/>
            </a:pPr>
            <a:r>
              <a:rPr lang="en-US" sz="1800" dirty="0">
                <a:solidFill>
                  <a:schemeClr val="tx1"/>
                </a:solidFill>
              </a:rPr>
              <a:t>Report parameters are basically named values that are passed to the engine at report filling time. The report parameter values are always packed in a </a:t>
            </a:r>
            <a:r>
              <a:rPr lang="en-US" sz="1800" dirty="0" err="1">
                <a:solidFill>
                  <a:schemeClr val="tx1"/>
                </a:solidFill>
              </a:rPr>
              <a:t>java.util.Map</a:t>
            </a:r>
            <a:r>
              <a:rPr lang="en-US" sz="1800" dirty="0">
                <a:solidFill>
                  <a:schemeClr val="tx1"/>
                </a:solidFill>
              </a:rPr>
              <a:t> object, which has the parameter names as its keys. </a:t>
            </a:r>
          </a:p>
          <a:p>
            <a:pPr marL="342900" indent="-342900" algn="l">
              <a:buClr>
                <a:srgbClr val="0070C0"/>
              </a:buClr>
              <a:buSzPct val="80000"/>
              <a:buFont typeface="Wingdings" pitchFamily="2" charset="2"/>
              <a:buChar char="u"/>
            </a:pPr>
            <a:r>
              <a:rPr lang="en-US" sz="1800" dirty="0">
                <a:solidFill>
                  <a:schemeClr val="tx1"/>
                </a:solidFill>
              </a:rPr>
              <a:t>As for the data source, there are two different scenarios: Normally, the engine works with an instance of the </a:t>
            </a:r>
            <a:r>
              <a:rPr lang="en-US" sz="1800" dirty="0" err="1">
                <a:solidFill>
                  <a:schemeClr val="tx1"/>
                </a:solidFill>
              </a:rPr>
              <a:t>net.sf.jasperreports.engine.JRDataSource</a:t>
            </a:r>
            <a:r>
              <a:rPr lang="en-US" sz="1800" dirty="0">
                <a:solidFill>
                  <a:schemeClr val="tx1"/>
                </a:solidFill>
              </a:rPr>
              <a:t> interface, from which it extracts the data when filling the report.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dirty="0"/>
          </a:p>
        </p:txBody>
      </p:sp>
    </p:spTree>
    <p:extLst>
      <p:ext uri="{BB962C8B-B14F-4D97-AF65-F5344CB8AC3E}">
        <p14:creationId xmlns:p14="http://schemas.microsoft.com/office/powerpoint/2010/main" val="89230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2484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REPORTING DATA (2)</a:t>
            </a:r>
          </a:p>
          <a:p>
            <a:pPr marL="342900" indent="-342900" algn="l">
              <a:buClr>
                <a:srgbClr val="0070C0"/>
              </a:buClr>
              <a:buSzPct val="80000"/>
              <a:buFont typeface="Wingdings" pitchFamily="2" charset="2"/>
              <a:buChar char="u"/>
            </a:pPr>
            <a:r>
              <a:rPr lang="en-US" sz="1800" dirty="0">
                <a:solidFill>
                  <a:schemeClr val="tx1"/>
                </a:solidFill>
              </a:rPr>
              <a:t>The facade class net.sf.jasperreports.engine.JasperFillManager has a full set of methods that receive a </a:t>
            </a:r>
            <a:r>
              <a:rPr lang="en-US" sz="1800" dirty="0" err="1">
                <a:solidFill>
                  <a:schemeClr val="tx1"/>
                </a:solidFill>
              </a:rPr>
              <a:t>net.sf.jasperreports.engine.JRDataSource</a:t>
            </a:r>
            <a:r>
              <a:rPr lang="en-US" sz="1800" dirty="0">
                <a:solidFill>
                  <a:schemeClr val="tx1"/>
                </a:solidFill>
              </a:rPr>
              <a:t> object as the data source of the report that is to be filled. </a:t>
            </a:r>
          </a:p>
          <a:p>
            <a:pPr marL="342900" indent="-342900" algn="l">
              <a:buClr>
                <a:srgbClr val="0070C0"/>
              </a:buClr>
              <a:buSzPct val="80000"/>
              <a:buFont typeface="Wingdings" pitchFamily="2" charset="2"/>
              <a:buChar char="u"/>
            </a:pPr>
            <a:r>
              <a:rPr lang="en-US" sz="1800" dirty="0">
                <a:solidFill>
                  <a:schemeClr val="tx1"/>
                </a:solidFill>
              </a:rPr>
              <a:t>But there is another set of report-filling methods in this manager class that receive a </a:t>
            </a:r>
            <a:r>
              <a:rPr lang="en-US" sz="1800" dirty="0" err="1">
                <a:solidFill>
                  <a:schemeClr val="tx1"/>
                </a:solidFill>
              </a:rPr>
              <a:t>java.sql.Connection</a:t>
            </a:r>
            <a:r>
              <a:rPr lang="en-US" sz="1800" dirty="0">
                <a:solidFill>
                  <a:schemeClr val="tx1"/>
                </a:solidFill>
              </a:rPr>
              <a:t> object as a parameter, instead of an expected data source object. </a:t>
            </a:r>
          </a:p>
          <a:p>
            <a:pPr marL="342900" indent="-342900" algn="l">
              <a:buClr>
                <a:srgbClr val="0070C0"/>
              </a:buClr>
              <a:buSzPct val="80000"/>
              <a:buFont typeface="Wingdings" pitchFamily="2" charset="2"/>
              <a:buChar char="u"/>
            </a:pPr>
            <a:r>
              <a:rPr lang="en-US" sz="1800" dirty="0">
                <a:solidFill>
                  <a:schemeClr val="tx1"/>
                </a:solidFill>
              </a:rPr>
              <a:t>This is because reports are usually generated using data that comes from tables in relational databases. </a:t>
            </a:r>
          </a:p>
          <a:p>
            <a:pPr marL="342900" indent="-342900" algn="l">
              <a:buClr>
                <a:srgbClr val="0070C0"/>
              </a:buClr>
              <a:buSzPct val="80000"/>
              <a:buFont typeface="Wingdings" pitchFamily="2" charset="2"/>
              <a:buChar char="u"/>
            </a:pPr>
            <a:r>
              <a:rPr lang="en-US" sz="1800" dirty="0">
                <a:solidFill>
                  <a:schemeClr val="tx1"/>
                </a:solidFill>
              </a:rPr>
              <a:t>Users can put the SQL query needed to retrieve the report data from the database in the report template itself. </a:t>
            </a:r>
          </a:p>
          <a:p>
            <a:pPr marL="342900" indent="-342900" algn="l">
              <a:buClr>
                <a:srgbClr val="0070C0"/>
              </a:buClr>
              <a:buSzPct val="80000"/>
              <a:buFont typeface="Wingdings" pitchFamily="2" charset="2"/>
              <a:buChar char="u"/>
            </a:pPr>
            <a:r>
              <a:rPr lang="en-US" sz="1800" dirty="0">
                <a:solidFill>
                  <a:schemeClr val="tx1"/>
                </a:solidFill>
              </a:rPr>
              <a:t>At runtime, the only thing the engine needs is a JDBC connection object to connect to the desired relational database, execute the SQL query, and retrieve the report data.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dirty="0"/>
          </a:p>
        </p:txBody>
      </p:sp>
    </p:spTree>
    <p:extLst>
      <p:ext uri="{BB962C8B-B14F-4D97-AF65-F5344CB8AC3E}">
        <p14:creationId xmlns:p14="http://schemas.microsoft.com/office/powerpoint/2010/main" val="322043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5365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REPORTING DATA (3)</a:t>
            </a:r>
          </a:p>
          <a:p>
            <a:pPr marL="342900" indent="-342900" algn="l">
              <a:buClr>
                <a:srgbClr val="0070C0"/>
              </a:buClr>
              <a:buSzPct val="80000"/>
              <a:buFont typeface="Wingdings" pitchFamily="2" charset="2"/>
              <a:buChar char="u"/>
            </a:pPr>
            <a:r>
              <a:rPr lang="en-US" sz="1800" dirty="0">
                <a:solidFill>
                  <a:schemeClr val="tx1"/>
                </a:solidFill>
              </a:rPr>
              <a:t>Behind the scenes, the engine still uses a special </a:t>
            </a:r>
            <a:r>
              <a:rPr lang="en-US" sz="1800" dirty="0" err="1">
                <a:solidFill>
                  <a:schemeClr val="tx1"/>
                </a:solidFill>
              </a:rPr>
              <a:t>net.sf.jasperreports.engine.JRDataSource</a:t>
            </a:r>
            <a:r>
              <a:rPr lang="en-US" sz="1800" dirty="0">
                <a:solidFill>
                  <a:schemeClr val="tx1"/>
                </a:solidFill>
              </a:rPr>
              <a:t> object, but this is performed transparently for the calling program. </a:t>
            </a:r>
          </a:p>
          <a:p>
            <a:pPr marL="342900" indent="-342900" algn="l">
              <a:buClr>
                <a:srgbClr val="0070C0"/>
              </a:buClr>
              <a:buSzPct val="80000"/>
              <a:buFont typeface="Wingdings" pitchFamily="2" charset="2"/>
              <a:buChar char="u"/>
            </a:pPr>
            <a:r>
              <a:rPr lang="en-US" sz="1800" dirty="0">
                <a:solidFill>
                  <a:schemeClr val="tx1"/>
                </a:solidFill>
              </a:rPr>
              <a:t>The main difference between parameters and the data source is that parameters are single-named values used inside report expressions for calculations or display, while the data source represents tabular data made of virtual rows and columns that the engine uses for iteration during the report-filling process. </a:t>
            </a:r>
          </a:p>
          <a:p>
            <a:pPr marL="342900" indent="-342900" algn="l">
              <a:buClr>
                <a:srgbClr val="0070C0"/>
              </a:buClr>
              <a:buSzPct val="80000"/>
              <a:buFont typeface="Wingdings" pitchFamily="2" charset="2"/>
              <a:buChar char="u"/>
            </a:pPr>
            <a:r>
              <a:rPr lang="en-US" sz="1800" dirty="0">
                <a:solidFill>
                  <a:schemeClr val="tx1"/>
                </a:solidFill>
              </a:rPr>
              <a:t>JasperReports can make use of any application data because the </a:t>
            </a:r>
            <a:r>
              <a:rPr lang="en-US" sz="1800" dirty="0" err="1">
                <a:solidFill>
                  <a:schemeClr val="tx1"/>
                </a:solidFill>
              </a:rPr>
              <a:t>JRDataSource</a:t>
            </a:r>
            <a:r>
              <a:rPr lang="en-US" sz="1800" dirty="0">
                <a:solidFill>
                  <a:schemeClr val="tx1"/>
                </a:solidFill>
              </a:rPr>
              <a:t> interface is very simple and easy to implement. </a:t>
            </a:r>
          </a:p>
          <a:p>
            <a:pPr marL="342900" indent="-342900" algn="l">
              <a:buClr>
                <a:srgbClr val="0070C0"/>
              </a:buClr>
              <a:buSzPct val="80000"/>
              <a:buFont typeface="Wingdings" pitchFamily="2" charset="2"/>
              <a:buChar char="u"/>
            </a:pPr>
            <a:r>
              <a:rPr lang="en-US" sz="1800" dirty="0">
                <a:solidFill>
                  <a:schemeClr val="tx1"/>
                </a:solidFill>
              </a:rPr>
              <a:t>It only has two methods: </a:t>
            </a:r>
          </a:p>
          <a:p>
            <a:pPr marL="800100" lvl="1" indent="-342900" algn="l">
              <a:buClr>
                <a:srgbClr val="0070C0"/>
              </a:buClr>
              <a:buSzPct val="80000"/>
              <a:buFont typeface="Wingdings" pitchFamily="2" charset="2"/>
              <a:buChar char="u"/>
            </a:pPr>
            <a:r>
              <a:rPr lang="en-US" sz="1800" dirty="0">
                <a:solidFill>
                  <a:schemeClr val="tx1"/>
                </a:solidFill>
              </a:rPr>
              <a:t>The next() method, which moves the record pointer to the next record in the virtual tabular data.</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getFieldValue</a:t>
            </a:r>
            <a:r>
              <a:rPr lang="en-US" sz="1800" dirty="0">
                <a:solidFill>
                  <a:schemeClr val="tx1"/>
                </a:solidFill>
              </a:rPr>
              <a:t>() method, which retrieves the value for each column in the current virtual record of the data source.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137073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40324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REPORTING DATA (4)</a:t>
            </a:r>
          </a:p>
          <a:p>
            <a:pPr marL="342900" indent="-342900" algn="l">
              <a:buClr>
                <a:srgbClr val="0070C0"/>
              </a:buClr>
              <a:buSzPct val="80000"/>
              <a:buFont typeface="Wingdings" pitchFamily="2" charset="2"/>
              <a:buChar char="u"/>
            </a:pPr>
            <a:r>
              <a:rPr lang="en-US" sz="1800" dirty="0">
                <a:solidFill>
                  <a:schemeClr val="tx1"/>
                </a:solidFill>
              </a:rPr>
              <a:t>The library ships with several implementations for the </a:t>
            </a:r>
            <a:r>
              <a:rPr lang="en-US" sz="1800" dirty="0" err="1">
                <a:solidFill>
                  <a:schemeClr val="tx1"/>
                </a:solidFill>
              </a:rPr>
              <a:t>JRDataSource</a:t>
            </a:r>
            <a:r>
              <a:rPr lang="en-US" sz="1800" dirty="0">
                <a:solidFill>
                  <a:schemeClr val="tx1"/>
                </a:solidFill>
              </a:rPr>
              <a:t> interface that cover the most commonly used sources for filling reports using Java, such as collections or arrays of JavaBeans, XML data, Swing table models, or JDBC result sets. </a:t>
            </a:r>
          </a:p>
          <a:p>
            <a:pPr marL="342900" indent="-342900" algn="l">
              <a:buClr>
                <a:srgbClr val="0070C0"/>
              </a:buClr>
              <a:buSzPct val="80000"/>
              <a:buFont typeface="Wingdings" pitchFamily="2" charset="2"/>
              <a:buChar char="u"/>
            </a:pPr>
            <a:r>
              <a:rPr lang="en-US" sz="1800" dirty="0">
                <a:solidFill>
                  <a:schemeClr val="tx1"/>
                </a:solidFill>
              </a:rPr>
              <a:t>Provided with the project are several sample applications that fill the reports using data from the supplied HSQLDB (Java </a:t>
            </a:r>
            <a:r>
              <a:rPr lang="en-US" sz="1800" dirty="0" err="1">
                <a:solidFill>
                  <a:schemeClr val="tx1"/>
                </a:solidFill>
              </a:rPr>
              <a:t>HyperSQL</a:t>
            </a:r>
            <a:r>
              <a:rPr lang="en-US" sz="1800" dirty="0">
                <a:solidFill>
                  <a:schemeClr val="tx1"/>
                </a:solidFill>
              </a:rPr>
              <a:t>) database server.</a:t>
            </a:r>
          </a:p>
          <a:p>
            <a:pPr marL="342900" indent="-342900" algn="l">
              <a:buClr>
                <a:srgbClr val="0070C0"/>
              </a:buClr>
              <a:buSzPct val="80000"/>
              <a:buFont typeface="Wingdings" pitchFamily="2" charset="2"/>
              <a:buChar char="u"/>
            </a:pPr>
            <a:r>
              <a:rPr lang="en-US" sz="1800" dirty="0">
                <a:solidFill>
                  <a:schemeClr val="tx1"/>
                </a:solidFill>
              </a:rPr>
              <a:t>HSQLDB Syntax: “</a:t>
            </a:r>
            <a:r>
              <a:rPr lang="en-US" sz="1800" dirty="0" err="1">
                <a:solidFill>
                  <a:schemeClr val="tx1"/>
                </a:solidFill>
              </a:rPr>
              <a:t>jdbc:hsqldb:mem:mymemdb</a:t>
            </a:r>
            <a:r>
              <a:rPr lang="en-US" sz="1800" dirty="0">
                <a:solidFill>
                  <a:schemeClr val="tx1"/>
                </a:solidFill>
              </a:rPr>
              <a:t>” or “</a:t>
            </a:r>
            <a:r>
              <a:rPr lang="en-US" sz="1800" dirty="0" err="1">
                <a:solidFill>
                  <a:schemeClr val="tx1"/>
                </a:solidFill>
              </a:rPr>
              <a:t>jdbc:hsqldb</a:t>
            </a:r>
            <a:r>
              <a:rPr lang="en-US" sz="1800" dirty="0">
                <a:solidFill>
                  <a:schemeClr val="tx1"/>
                </a:solidFill>
              </a:rPr>
              <a:t>://localhost” </a:t>
            </a:r>
          </a:p>
          <a:p>
            <a:pPr marL="342900" indent="-342900" algn="l">
              <a:buClr>
                <a:srgbClr val="0070C0"/>
              </a:buClr>
              <a:buSzPct val="80000"/>
              <a:buFont typeface="Wingdings" pitchFamily="2" charset="2"/>
              <a:buChar char="u"/>
            </a:pPr>
            <a:r>
              <a:rPr lang="en-US" sz="1800" dirty="0">
                <a:solidFill>
                  <a:schemeClr val="tx1"/>
                </a:solidFill>
              </a:rPr>
              <a:t>Additionally, the /demo/samples/</a:t>
            </a:r>
            <a:r>
              <a:rPr lang="en-US" sz="1800" dirty="0" err="1">
                <a:solidFill>
                  <a:schemeClr val="tx1"/>
                </a:solidFill>
              </a:rPr>
              <a:t>datasource</a:t>
            </a:r>
            <a:r>
              <a:rPr lang="en-US" sz="1800" dirty="0">
                <a:solidFill>
                  <a:schemeClr val="tx1"/>
                </a:solidFill>
              </a:rPr>
              <a:t> sample shows how to create custom data source implementations and how to use some of the supplied data source implementations. </a:t>
            </a:r>
          </a:p>
          <a:p>
            <a:pPr marL="342900" indent="-342900" algn="l">
              <a:buClr>
                <a:srgbClr val="0070C0"/>
              </a:buClr>
              <a:buSzPct val="80000"/>
              <a:buFont typeface="Wingdings" pitchFamily="2" charset="2"/>
              <a:buChar char="u"/>
            </a:pPr>
            <a:r>
              <a:rPr lang="en-US" sz="1800" dirty="0">
                <a:solidFill>
                  <a:schemeClr val="tx1"/>
                </a:solidFill>
              </a:rPr>
              <a:t>Also check the /demo/samples/</a:t>
            </a:r>
            <a:r>
              <a:rPr lang="en-US" sz="1800" dirty="0" err="1">
                <a:solidFill>
                  <a:schemeClr val="tx1"/>
                </a:solidFill>
              </a:rPr>
              <a:t>xmldatasource</a:t>
            </a:r>
            <a:r>
              <a:rPr lang="en-US" sz="1800" dirty="0">
                <a:solidFill>
                  <a:schemeClr val="tx1"/>
                </a:solidFill>
              </a:rPr>
              <a:t> to see how to use the XPath-based data source implementation shipped with the library for reporting.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dirty="0"/>
          </a:p>
        </p:txBody>
      </p:sp>
    </p:spTree>
    <p:extLst>
      <p:ext uri="{BB962C8B-B14F-4D97-AF65-F5344CB8AC3E}">
        <p14:creationId xmlns:p14="http://schemas.microsoft.com/office/powerpoint/2010/main" val="67973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50155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GENERATED REPORTS</a:t>
            </a:r>
          </a:p>
          <a:p>
            <a:pPr marL="342900" indent="-342900" algn="l">
              <a:buClr>
                <a:srgbClr val="0070C0"/>
              </a:buClr>
              <a:buSzPct val="80000"/>
              <a:buFont typeface="Wingdings" pitchFamily="2" charset="2"/>
              <a:buChar char="u"/>
            </a:pPr>
            <a:r>
              <a:rPr lang="en-US" sz="1800" dirty="0">
                <a:solidFill>
                  <a:schemeClr val="tx1"/>
                </a:solidFill>
              </a:rPr>
              <a:t>The output of the report-filling process is always a pixel-perfect document, ready for viewing, printing, or exporting to other formats. </a:t>
            </a:r>
          </a:p>
          <a:p>
            <a:pPr marL="342900" indent="-342900" algn="l">
              <a:buClr>
                <a:srgbClr val="0070C0"/>
              </a:buClr>
              <a:buSzPct val="80000"/>
              <a:buFont typeface="Wingdings" pitchFamily="2" charset="2"/>
              <a:buChar char="u"/>
            </a:pPr>
            <a:r>
              <a:rPr lang="en-US" sz="1800" dirty="0">
                <a:solidFill>
                  <a:schemeClr val="tx1"/>
                </a:solidFill>
              </a:rPr>
              <a:t>These documents come in the form of </a:t>
            </a:r>
            <a:r>
              <a:rPr lang="en-US" sz="1800" dirty="0" err="1">
                <a:solidFill>
                  <a:schemeClr val="tx1"/>
                </a:solidFill>
              </a:rPr>
              <a:t>net.sf.jasperreports.engine.JasperPrint</a:t>
            </a:r>
            <a:r>
              <a:rPr lang="en-US" sz="1800" dirty="0">
                <a:solidFill>
                  <a:schemeClr val="tx1"/>
                </a:solidFill>
              </a:rPr>
              <a:t> objects, which are serializable. </a:t>
            </a:r>
          </a:p>
          <a:p>
            <a:pPr marL="342900" indent="-342900" algn="l">
              <a:buClr>
                <a:srgbClr val="0070C0"/>
              </a:buClr>
              <a:buSzPct val="80000"/>
              <a:buFont typeface="Wingdings" pitchFamily="2" charset="2"/>
              <a:buChar char="u"/>
            </a:pPr>
            <a:r>
              <a:rPr lang="en-US" sz="1800" dirty="0">
                <a:solidFill>
                  <a:schemeClr val="tx1"/>
                </a:solidFill>
              </a:rPr>
              <a:t>This allows the parent application to store them or transfer them over the network if needed. </a:t>
            </a:r>
          </a:p>
          <a:p>
            <a:pPr marL="342900" indent="-342900" algn="l">
              <a:buClr>
                <a:srgbClr val="0070C0"/>
              </a:buClr>
              <a:buSzPct val="80000"/>
              <a:buFont typeface="Wingdings" pitchFamily="2" charset="2"/>
              <a:buChar char="u"/>
            </a:pPr>
            <a:r>
              <a:rPr lang="en-US" sz="1800" dirty="0">
                <a:solidFill>
                  <a:schemeClr val="tx1"/>
                </a:solidFill>
              </a:rPr>
              <a:t>At the top level, a </a:t>
            </a:r>
            <a:r>
              <a:rPr lang="en-US" sz="1800" dirty="0" err="1">
                <a:solidFill>
                  <a:schemeClr val="tx1"/>
                </a:solidFill>
              </a:rPr>
              <a:t>JasperPrint</a:t>
            </a:r>
            <a:r>
              <a:rPr lang="en-US" sz="1800" dirty="0">
                <a:solidFill>
                  <a:schemeClr val="tx1"/>
                </a:solidFill>
              </a:rPr>
              <a:t> object contains some document-specific information, like the name of the document, the page size, and its orientation (portrait or landscape). </a:t>
            </a:r>
          </a:p>
          <a:p>
            <a:pPr marL="342900" indent="-342900" algn="l">
              <a:buClr>
                <a:srgbClr val="0070C0"/>
              </a:buClr>
              <a:buSzPct val="80000"/>
              <a:buFont typeface="Wingdings" pitchFamily="2" charset="2"/>
              <a:buChar char="u"/>
            </a:pPr>
            <a:r>
              <a:rPr lang="en-US" sz="1800" dirty="0">
                <a:solidFill>
                  <a:schemeClr val="tx1"/>
                </a:solidFill>
              </a:rPr>
              <a:t>Then it points to a collection of page objects (</a:t>
            </a:r>
            <a:r>
              <a:rPr lang="en-US" sz="1800" dirty="0" err="1">
                <a:solidFill>
                  <a:schemeClr val="tx1"/>
                </a:solidFill>
              </a:rPr>
              <a:t>net.sf.jasperreports.engine.JRPrintPage</a:t>
            </a:r>
            <a:r>
              <a:rPr lang="en-US" sz="1800" dirty="0">
                <a:solidFill>
                  <a:schemeClr val="tx1"/>
                </a:solidFill>
              </a:rPr>
              <a:t> instances), each page having a collection of elements that make up its content. </a:t>
            </a:r>
          </a:p>
          <a:p>
            <a:pPr marL="342900" indent="-342900" algn="l">
              <a:buClr>
                <a:srgbClr val="0070C0"/>
              </a:buClr>
              <a:buSzPct val="80000"/>
              <a:buFont typeface="Wingdings" pitchFamily="2" charset="2"/>
              <a:buChar char="u"/>
            </a:pPr>
            <a:r>
              <a:rPr lang="en-US" sz="1800" dirty="0">
                <a:solidFill>
                  <a:schemeClr val="tx1"/>
                </a:solidFill>
              </a:rPr>
              <a:t>Elements on a page are absolutely positioned at x and y coordinates within that page and have a specified width and height in pixels. They can be lines, rectangles, ellipses, images, or text, with various style settings corresponding to their type.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268812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Fill Report Template</a:t>
            </a:r>
            <a:endParaRPr lang="zh-TW" altLang="en-US" b="1" dirty="0">
              <a:solidFill>
                <a:srgbClr val="FFFF00"/>
              </a:solidFill>
            </a:endParaRPr>
          </a:p>
        </p:txBody>
      </p:sp>
      <p:sp>
        <p:nvSpPr>
          <p:cNvPr id="3" name="副標題 2"/>
          <p:cNvSpPr>
            <a:spLocks noGrp="1"/>
          </p:cNvSpPr>
          <p:nvPr>
            <p:ph type="subTitle" idx="1"/>
          </p:nvPr>
        </p:nvSpPr>
        <p:spPr>
          <a:xfrm>
            <a:off x="467544" y="1340765"/>
            <a:ext cx="8136904" cy="18722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FILLING ORDER (VERTICAL/HORIZONTAL FILLING) (1)</a:t>
            </a:r>
          </a:p>
          <a:p>
            <a:pPr marL="342900" indent="-342900" algn="l">
              <a:buClr>
                <a:srgbClr val="0070C0"/>
              </a:buClr>
              <a:buSzPct val="80000"/>
              <a:buFont typeface="Wingdings" pitchFamily="2" charset="2"/>
              <a:buChar char="u"/>
            </a:pPr>
            <a:r>
              <a:rPr lang="en-US" sz="1800" dirty="0">
                <a:solidFill>
                  <a:schemeClr val="tx1"/>
                </a:solidFill>
              </a:rPr>
              <a:t>JasperReports templates allow the detail section to be smaller than the specified page width so that the output can be structured into multiple columns, like a newspaper. </a:t>
            </a:r>
          </a:p>
          <a:p>
            <a:pPr marL="342900" indent="-342900" algn="l">
              <a:buClr>
                <a:srgbClr val="0070C0"/>
              </a:buClr>
              <a:buSzPct val="80000"/>
              <a:buFont typeface="Wingdings" pitchFamily="2" charset="2"/>
              <a:buChar char="u"/>
            </a:pPr>
            <a:r>
              <a:rPr lang="en-US" sz="1800" dirty="0">
                <a:solidFill>
                  <a:schemeClr val="tx1"/>
                </a:solidFill>
              </a:rPr>
              <a:t>When multiple-column report templates are used, the order used for filling those columns is important (see Figure 3-1).</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http://jasperreports.sourceforge.net/JasperReports-Ultimate-Guide-3.pdf</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2019/1/11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dirty="0"/>
          </a:p>
        </p:txBody>
      </p:sp>
      <p:pic>
        <p:nvPicPr>
          <p:cNvPr id="7" name="Picture 6">
            <a:extLst>
              <a:ext uri="{FF2B5EF4-FFF2-40B4-BE49-F238E27FC236}">
                <a16:creationId xmlns:a16="http://schemas.microsoft.com/office/drawing/2014/main" id="{6C4744B2-96C4-4E0C-B386-9880DB308422}"/>
              </a:ext>
            </a:extLst>
          </p:cNvPr>
          <p:cNvPicPr>
            <a:picLocks noChangeAspect="1"/>
          </p:cNvPicPr>
          <p:nvPr/>
        </p:nvPicPr>
        <p:blipFill>
          <a:blip r:embed="rId2"/>
          <a:stretch>
            <a:fillRect/>
          </a:stretch>
        </p:blipFill>
        <p:spPr>
          <a:xfrm>
            <a:off x="1763688" y="3390421"/>
            <a:ext cx="4867275" cy="3067050"/>
          </a:xfrm>
          <a:prstGeom prst="rect">
            <a:avLst/>
          </a:prstGeom>
          <a:ln>
            <a:solidFill>
              <a:srgbClr val="C00000"/>
            </a:solidFill>
          </a:ln>
        </p:spPr>
      </p:pic>
      <p:sp>
        <p:nvSpPr>
          <p:cNvPr id="8" name="Rectangle 7">
            <a:extLst>
              <a:ext uri="{FF2B5EF4-FFF2-40B4-BE49-F238E27FC236}">
                <a16:creationId xmlns:a16="http://schemas.microsoft.com/office/drawing/2014/main" id="{8C744C93-D7DB-4A69-887E-96C1E36B0D84}"/>
              </a:ext>
            </a:extLst>
          </p:cNvPr>
          <p:cNvSpPr/>
          <p:nvPr/>
        </p:nvSpPr>
        <p:spPr>
          <a:xfrm>
            <a:off x="1979712" y="6415173"/>
            <a:ext cx="4154920" cy="369332"/>
          </a:xfrm>
          <a:prstGeom prst="rect">
            <a:avLst/>
          </a:prstGeom>
        </p:spPr>
        <p:txBody>
          <a:bodyPr wrap="none">
            <a:spAutoFit/>
          </a:bodyPr>
          <a:lstStyle/>
          <a:p>
            <a:r>
              <a:rPr lang="en-US" dirty="0"/>
              <a:t>Figure 3-1. Multicolumn report print order</a:t>
            </a:r>
          </a:p>
        </p:txBody>
      </p:sp>
    </p:spTree>
    <p:extLst>
      <p:ext uri="{BB962C8B-B14F-4D97-AF65-F5344CB8AC3E}">
        <p14:creationId xmlns:p14="http://schemas.microsoft.com/office/powerpoint/2010/main" val="30530446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4739</TotalTime>
  <Words>2001</Words>
  <Application>Microsoft Office PowerPoint</Application>
  <PresentationFormat>On-screen Show (4:3)</PresentationFormat>
  <Paragraphs>129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3 Fill Report Template</vt:lpstr>
      <vt:lpstr>3 Fill Report Template</vt:lpstr>
      <vt:lpstr>3 Fill Report Template</vt:lpstr>
      <vt:lpstr>3 Fill Report Template</vt:lpstr>
      <vt:lpstr>3 Fill Report Template</vt:lpstr>
      <vt:lpstr>3 Fill Report Template</vt:lpstr>
      <vt:lpstr>3 Fill Report Template</vt:lpstr>
      <vt:lpstr>3 Fill Report Template</vt:lpstr>
      <vt:lpstr>3 Fill Report Template</vt:lpstr>
      <vt:lpstr>3 Fill Report Template</vt:lpstr>
      <vt:lpstr>3 Fill Report Template</vt:lpstr>
      <vt:lpstr>3 Fill Report Template</vt:lpstr>
      <vt:lpstr>3 Fill Report Template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1640</cp:revision>
  <dcterms:created xsi:type="dcterms:W3CDTF">2018-09-28T16:40:41Z</dcterms:created>
  <dcterms:modified xsi:type="dcterms:W3CDTF">2019-01-12T00:21:25Z</dcterms:modified>
</cp:coreProperties>
</file>