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4" autoAdjust="0"/>
    <p:restoredTop sz="99626" autoAdjust="0"/>
  </p:normalViewPr>
  <p:slideViewPr>
    <p:cSldViewPr>
      <p:cViewPr varScale="1">
        <p:scale>
          <a:sx n="110" d="100"/>
          <a:sy n="110" d="100"/>
        </p:scale>
        <p:origin x="660"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Handle Report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50155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PRINTING REPORTS (2)</a:t>
            </a:r>
          </a:p>
          <a:p>
            <a:pPr marL="342900" indent="-342900" algn="l">
              <a:buClr>
                <a:srgbClr val="0070C0"/>
              </a:buClr>
              <a:buSzPct val="80000"/>
              <a:buFont typeface="Wingdings" pitchFamily="2" charset="2"/>
              <a:buChar char="u"/>
            </a:pPr>
            <a:r>
              <a:rPr lang="en-US" sz="1800" dirty="0">
                <a:solidFill>
                  <a:schemeClr val="tx1"/>
                </a:solidFill>
              </a:rPr>
              <a:t>An application can obtain information about the current printer and print to it by using the Printing API. </a:t>
            </a:r>
          </a:p>
          <a:p>
            <a:pPr marL="342900" indent="-342900" algn="l">
              <a:buClr>
                <a:srgbClr val="0070C0"/>
              </a:buClr>
              <a:buSzPct val="80000"/>
              <a:buFont typeface="Wingdings" pitchFamily="2" charset="2"/>
              <a:buChar char="u"/>
            </a:pPr>
            <a:r>
              <a:rPr lang="en-US" sz="1800" dirty="0">
                <a:solidFill>
                  <a:schemeClr val="tx1"/>
                </a:solidFill>
              </a:rPr>
              <a:t>The printing dialog supplied by the Printing API also allows a user to change the current printer, but the application cannot do this automatically. </a:t>
            </a:r>
          </a:p>
          <a:p>
            <a:pPr marL="342900" indent="-342900" algn="l">
              <a:buClr>
                <a:srgbClr val="0070C0"/>
              </a:buClr>
              <a:buSzPct val="80000"/>
              <a:buFont typeface="Wingdings" pitchFamily="2" charset="2"/>
              <a:buChar char="u"/>
            </a:pPr>
            <a:r>
              <a:rPr lang="en-US" sz="1800" dirty="0">
                <a:solidFill>
                  <a:schemeClr val="tx1"/>
                </a:solidFill>
              </a:rPr>
              <a:t>Starting with JDK 1.4, a new Java print API called the Java Print Service API was introduced to allow applications to print on all Java platforms (including platforms requiring a small footprint, such as a J2ME profile) and still support the existing Java 2 Printing API. </a:t>
            </a:r>
          </a:p>
          <a:p>
            <a:pPr marL="342900" indent="-342900" algn="l">
              <a:buClr>
                <a:srgbClr val="0070C0"/>
              </a:buClr>
              <a:buSzPct val="80000"/>
              <a:buFont typeface="Wingdings" pitchFamily="2" charset="2"/>
              <a:buChar char="u"/>
            </a:pPr>
            <a:r>
              <a:rPr lang="en-US" sz="1800" dirty="0">
                <a:solidFill>
                  <a:schemeClr val="tx1"/>
                </a:solidFill>
              </a:rPr>
              <a:t>The Java Print Service API includes an extensible print attribute set based on the standard attributes specified in the Internet Printing Protocol (IPP) 1.1 from the Internet Engineering Task Force (IETF). </a:t>
            </a:r>
          </a:p>
          <a:p>
            <a:pPr marL="342900" indent="-342900" algn="l">
              <a:buClr>
                <a:srgbClr val="0070C0"/>
              </a:buClr>
              <a:buSzPct val="80000"/>
              <a:buFont typeface="Wingdings" pitchFamily="2" charset="2"/>
              <a:buChar char="u"/>
            </a:pPr>
            <a:r>
              <a:rPr lang="en-US" sz="1800" dirty="0">
                <a:solidFill>
                  <a:schemeClr val="tx1"/>
                </a:solidFill>
              </a:rPr>
              <a:t>With these attributes, client and server applications can discover and select printers that have the capabilities specified by the attributes. </a:t>
            </a:r>
          </a:p>
          <a:p>
            <a:pPr marL="342900" indent="-342900" algn="l">
              <a:buClr>
                <a:srgbClr val="0070C0"/>
              </a:buClr>
              <a:buSzPct val="80000"/>
              <a:buFont typeface="Wingdings" pitchFamily="2" charset="2"/>
              <a:buChar char="u"/>
            </a:pPr>
            <a:r>
              <a:rPr lang="en-US" sz="1800" dirty="0">
                <a:solidFill>
                  <a:schemeClr val="tx1"/>
                </a:solidFill>
              </a:rPr>
              <a:t>You can print the documents generated by the JasperReports library using the </a:t>
            </a:r>
            <a:r>
              <a:rPr lang="en-US" sz="1800" dirty="0" err="1">
                <a:solidFill>
                  <a:schemeClr val="tx1"/>
                </a:solidFill>
              </a:rPr>
              <a:t>net.sf.jasperreports.engine.JasperPrintManager</a:t>
            </a:r>
            <a:r>
              <a:rPr lang="en-US" sz="1800" dirty="0">
                <a:solidFill>
                  <a:schemeClr val="tx1"/>
                </a:solidFill>
              </a:rPr>
              <a:t> class, which is a facade class that relies on the former Java 2 Printing API.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257295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453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PRINTING REPORTS (3)</a:t>
            </a:r>
          </a:p>
          <a:p>
            <a:pPr marL="342900" indent="-342900" algn="l">
              <a:buClr>
                <a:srgbClr val="0070C0"/>
              </a:buClr>
              <a:buSzPct val="80000"/>
              <a:buFont typeface="Wingdings" pitchFamily="2" charset="2"/>
              <a:buChar char="u"/>
            </a:pPr>
            <a:r>
              <a:rPr lang="en-US" sz="1800" dirty="0">
                <a:solidFill>
                  <a:schemeClr val="tx1"/>
                </a:solidFill>
              </a:rPr>
              <a:t>Of course, documents can also be printed after they are exported to other formats such as HTML or PDF. </a:t>
            </a:r>
          </a:p>
          <a:p>
            <a:pPr marL="342900" indent="-342900" algn="l">
              <a:buClr>
                <a:srgbClr val="0070C0"/>
              </a:buClr>
              <a:buSzPct val="80000"/>
              <a:buFont typeface="Wingdings" pitchFamily="2" charset="2"/>
              <a:buChar char="u"/>
            </a:pPr>
            <a:r>
              <a:rPr lang="en-US" sz="1800" dirty="0">
                <a:solidFill>
                  <a:schemeClr val="tx1"/>
                </a:solidFill>
              </a:rPr>
              <a:t>However, here we will explain how to use the specialized manager class mentioned to print documents that are stored or transferred in the JasperReports proprietary format (</a:t>
            </a:r>
            <a:r>
              <a:rPr lang="en-US" sz="1800" dirty="0" err="1">
                <a:solidFill>
                  <a:schemeClr val="tx1"/>
                </a:solidFill>
              </a:rPr>
              <a:t>net.sf.jasperreports.engine.JasperPrint</a:t>
            </a:r>
            <a:r>
              <a:rPr lang="en-US" sz="1800" dirty="0">
                <a:solidFill>
                  <a:schemeClr val="tx1"/>
                </a:solidFill>
              </a:rPr>
              <a:t> objects). </a:t>
            </a:r>
          </a:p>
          <a:p>
            <a:pPr marL="342900" indent="-342900" algn="l">
              <a:buClr>
                <a:srgbClr val="0070C0"/>
              </a:buClr>
              <a:buSzPct val="80000"/>
              <a:buFont typeface="Wingdings" pitchFamily="2" charset="2"/>
              <a:buChar char="u"/>
            </a:pPr>
            <a:r>
              <a:rPr lang="en-US" sz="1800" dirty="0">
                <a:solidFill>
                  <a:schemeClr val="tx1"/>
                </a:solidFill>
              </a:rPr>
              <a:t>Among the various methods that the </a:t>
            </a:r>
            <a:r>
              <a:rPr lang="en-US" sz="1800" dirty="0" err="1">
                <a:solidFill>
                  <a:schemeClr val="tx1"/>
                </a:solidFill>
              </a:rPr>
              <a:t>net.sf.jasperreports.engine.JasperPrintManager</a:t>
            </a:r>
            <a:r>
              <a:rPr lang="en-US" sz="1800" dirty="0">
                <a:solidFill>
                  <a:schemeClr val="tx1"/>
                </a:solidFill>
              </a:rPr>
              <a:t> class exposes, some allow printing a whole document, a single page, or a page range, with and without displaying the print dialog. </a:t>
            </a:r>
          </a:p>
          <a:p>
            <a:pPr marL="342900" indent="-342900" algn="l">
              <a:buClr>
                <a:srgbClr val="0070C0"/>
              </a:buClr>
              <a:buSzPct val="80000"/>
              <a:buFont typeface="Wingdings" pitchFamily="2" charset="2"/>
              <a:buChar char="u"/>
            </a:pPr>
            <a:r>
              <a:rPr lang="en-US" sz="1800" dirty="0">
                <a:solidFill>
                  <a:schemeClr val="tx1"/>
                </a:solidFill>
              </a:rPr>
              <a:t>Here is how you can print an entire document without displaying the standard print dialog: </a:t>
            </a:r>
            <a:r>
              <a:rPr lang="en-US" sz="1800" dirty="0" err="1">
                <a:solidFill>
                  <a:schemeClr val="tx1"/>
                </a:solidFill>
              </a:rPr>
              <a:t>JasperPrintManager.printReport</a:t>
            </a:r>
            <a:r>
              <a:rPr lang="en-US" sz="1800" dirty="0">
                <a:solidFill>
                  <a:schemeClr val="tx1"/>
                </a:solidFill>
              </a:rPr>
              <a:t>(</a:t>
            </a:r>
            <a:r>
              <a:rPr lang="en-US" sz="1800" dirty="0" err="1">
                <a:solidFill>
                  <a:schemeClr val="tx1"/>
                </a:solidFill>
              </a:rPr>
              <a:t>myReport</a:t>
            </a:r>
            <a:r>
              <a:rPr lang="en-US" sz="1800" dirty="0">
                <a:solidFill>
                  <a:schemeClr val="tx1"/>
                </a:solidFill>
              </a:rPr>
              <a:t>, false);</a:t>
            </a:r>
          </a:p>
          <a:p>
            <a:pPr marL="342900" indent="-342900" algn="l">
              <a:buClr>
                <a:srgbClr val="0070C0"/>
              </a:buClr>
              <a:buSzPct val="80000"/>
              <a:buFont typeface="Wingdings" pitchFamily="2" charset="2"/>
              <a:buChar char="u"/>
            </a:pPr>
            <a:r>
              <a:rPr lang="en-US" sz="1800" dirty="0">
                <a:solidFill>
                  <a:schemeClr val="tx1"/>
                </a:solidFill>
              </a:rPr>
              <a:t>Here is how to print all the pages from 5 to 11 of your document, after having displayed the standard print dialog: </a:t>
            </a:r>
            <a:r>
              <a:rPr lang="en-US" sz="1800" dirty="0" err="1">
                <a:solidFill>
                  <a:schemeClr val="tx1"/>
                </a:solidFill>
              </a:rPr>
              <a:t>JasperPrintManager.printPages</a:t>
            </a:r>
            <a:r>
              <a:rPr lang="en-US" sz="1800" dirty="0">
                <a:solidFill>
                  <a:schemeClr val="tx1"/>
                </a:solidFill>
              </a:rPr>
              <a:t>(</a:t>
            </a:r>
            <a:r>
              <a:rPr lang="en-US" sz="1800" dirty="0" err="1">
                <a:solidFill>
                  <a:schemeClr val="tx1"/>
                </a:solidFill>
              </a:rPr>
              <a:t>myReport</a:t>
            </a:r>
            <a:r>
              <a:rPr lang="en-US" sz="1800" dirty="0">
                <a:solidFill>
                  <a:schemeClr val="tx1"/>
                </a:solidFill>
              </a:rPr>
              <a:t>, 4, 10, true);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dirty="0"/>
          </a:p>
        </p:txBody>
      </p:sp>
    </p:spTree>
    <p:extLst>
      <p:ext uri="{BB962C8B-B14F-4D97-AF65-F5344CB8AC3E}">
        <p14:creationId xmlns:p14="http://schemas.microsoft.com/office/powerpoint/2010/main" val="50688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36004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PRINTING REPORTS (4)</a:t>
            </a:r>
          </a:p>
          <a:p>
            <a:pPr marL="342900" indent="-342900" algn="l">
              <a:buClr>
                <a:srgbClr val="0070C0"/>
              </a:buClr>
              <a:buSzPct val="80000"/>
              <a:buFont typeface="Wingdings" pitchFamily="2" charset="2"/>
              <a:buChar char="u"/>
            </a:pPr>
            <a:r>
              <a:rPr lang="en-US" sz="1800" dirty="0">
                <a:solidFill>
                  <a:schemeClr val="tx1"/>
                </a:solidFill>
              </a:rPr>
              <a:t>Making use of the much more flexible Java Print Service API introduced with JDK 1.4 requires a special exporter implementation. </a:t>
            </a:r>
          </a:p>
          <a:p>
            <a:pPr marL="342900" indent="-342900" algn="l">
              <a:buClr>
                <a:srgbClr val="0070C0"/>
              </a:buClr>
              <a:buSzPct val="80000"/>
              <a:buFont typeface="Wingdings" pitchFamily="2" charset="2"/>
              <a:buChar char="u"/>
            </a:pPr>
            <a:r>
              <a:rPr lang="en-US" sz="1800" dirty="0">
                <a:solidFill>
                  <a:schemeClr val="tx1"/>
                </a:solidFill>
              </a:rPr>
              <a:t>This implementation uses this new API to allow applications to print JasperReports documents to printing services searched for using attributes such as the network printer name and/or page size. </a:t>
            </a:r>
          </a:p>
          <a:p>
            <a:pPr marL="342900" indent="-342900" algn="l">
              <a:buClr>
                <a:srgbClr val="0070C0"/>
              </a:buClr>
              <a:buSzPct val="80000"/>
              <a:buFont typeface="Wingdings" pitchFamily="2" charset="2"/>
              <a:buChar char="u"/>
            </a:pPr>
            <a:r>
              <a:rPr lang="en-US" sz="1800" dirty="0">
                <a:solidFill>
                  <a:schemeClr val="tx1"/>
                </a:solidFill>
              </a:rPr>
              <a:t>This is the </a:t>
            </a:r>
            <a:r>
              <a:rPr lang="en-US" sz="1800" dirty="0" err="1">
                <a:solidFill>
                  <a:schemeClr val="tx1"/>
                </a:solidFill>
              </a:rPr>
              <a:t>net.sf.jasperreports.engine.export.JRPrintServiceExporter</a:t>
            </a:r>
            <a:r>
              <a:rPr lang="en-US" sz="1800" dirty="0">
                <a:solidFill>
                  <a:schemeClr val="tx1"/>
                </a:solidFill>
              </a:rPr>
              <a:t> class. More details about using it can be found in the “Java Print Service Exporter”. </a:t>
            </a:r>
          </a:p>
          <a:p>
            <a:pPr marL="342900" indent="-342900" algn="l">
              <a:buClr>
                <a:srgbClr val="0070C0"/>
              </a:buClr>
              <a:buSzPct val="80000"/>
              <a:buFont typeface="Wingdings" pitchFamily="2" charset="2"/>
              <a:buChar char="u"/>
            </a:pPr>
            <a:r>
              <a:rPr lang="en-US" sz="1800" dirty="0">
                <a:solidFill>
                  <a:schemeClr val="tx1"/>
                </a:solidFill>
              </a:rPr>
              <a:t>An exporter implementation is well suited for sending documents to the printer through the Java Print Service API, because in some ways printing is similar to document exporting; both printing and exporting store generated reports in some other format (paper).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dirty="0"/>
          </a:p>
        </p:txBody>
      </p:sp>
    </p:spTree>
    <p:extLst>
      <p:ext uri="{BB962C8B-B14F-4D97-AF65-F5344CB8AC3E}">
        <p14:creationId xmlns:p14="http://schemas.microsoft.com/office/powerpoint/2010/main" val="120615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51125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EXPORTING REPORTS (1)</a:t>
            </a:r>
          </a:p>
          <a:p>
            <a:pPr marL="342900" indent="-342900" algn="l">
              <a:buClr>
                <a:srgbClr val="0070C0"/>
              </a:buClr>
              <a:buSzPct val="80000"/>
              <a:buFont typeface="Wingdings" pitchFamily="2" charset="2"/>
              <a:buChar char="u"/>
            </a:pPr>
            <a:r>
              <a:rPr lang="en-US" sz="1800" dirty="0">
                <a:solidFill>
                  <a:schemeClr val="tx1"/>
                </a:solidFill>
              </a:rPr>
              <a:t>In some application environments, it is useful to transform the JasperReports–generated documents from the proprietary format into other, more popular formats like PDF, HTML, RTF, or XLS. </a:t>
            </a:r>
          </a:p>
          <a:p>
            <a:pPr marL="342900" indent="-342900" algn="l">
              <a:buClr>
                <a:srgbClr val="0070C0"/>
              </a:buClr>
              <a:buSzPct val="80000"/>
              <a:buFont typeface="Wingdings" pitchFamily="2" charset="2"/>
              <a:buChar char="u"/>
            </a:pPr>
            <a:r>
              <a:rPr lang="en-US" sz="1800" dirty="0">
                <a:solidFill>
                  <a:schemeClr val="tx1"/>
                </a:solidFill>
              </a:rPr>
              <a:t>This way, users can view those reports without having to install special viewers on their systems, which is especially important in the case of documents sent over a network. </a:t>
            </a:r>
          </a:p>
          <a:p>
            <a:pPr marL="342900" indent="-342900" algn="l">
              <a:buClr>
                <a:srgbClr val="0070C0"/>
              </a:buClr>
              <a:buSzPct val="80000"/>
              <a:buFont typeface="Wingdings" pitchFamily="2" charset="2"/>
              <a:buChar char="u"/>
            </a:pPr>
            <a:r>
              <a:rPr lang="en-US" sz="1800" dirty="0">
                <a:solidFill>
                  <a:schemeClr val="tx1"/>
                </a:solidFill>
              </a:rPr>
              <a:t>There is a facade class in JasperReports for this type of functionality: </a:t>
            </a:r>
            <a:r>
              <a:rPr lang="en-US" sz="1800" dirty="0" err="1">
                <a:solidFill>
                  <a:schemeClr val="tx1"/>
                </a:solidFill>
              </a:rPr>
              <a:t>net.sf.jasperreports.engine.JasperExportManager</a:t>
            </a:r>
            <a:r>
              <a:rPr lang="en-US" sz="1800" dirty="0">
                <a:solidFill>
                  <a:schemeClr val="tx1"/>
                </a:solidFill>
              </a:rPr>
              <a:t>; it can be used to obtain PDF, HTML, or XML content for the documents produced by the report-filling process.</a:t>
            </a:r>
          </a:p>
          <a:p>
            <a:pPr marL="342900" indent="-342900" algn="l">
              <a:buClr>
                <a:srgbClr val="0070C0"/>
              </a:buClr>
              <a:buSzPct val="80000"/>
              <a:buFont typeface="Wingdings" pitchFamily="2" charset="2"/>
              <a:buChar char="u"/>
            </a:pPr>
            <a:r>
              <a:rPr lang="en-US" sz="1800" dirty="0">
                <a:solidFill>
                  <a:schemeClr val="tx1"/>
                </a:solidFill>
              </a:rPr>
              <a:t>Exporting means taking a </a:t>
            </a:r>
            <a:r>
              <a:rPr lang="en-US" sz="1800" dirty="0" err="1">
                <a:solidFill>
                  <a:schemeClr val="tx1"/>
                </a:solidFill>
              </a:rPr>
              <a:t>net.sf.jasperreports.engine.JasperPrint</a:t>
            </a:r>
            <a:r>
              <a:rPr lang="en-US" sz="1800" dirty="0">
                <a:solidFill>
                  <a:schemeClr val="tx1"/>
                </a:solidFill>
              </a:rPr>
              <a:t> object, which represents a JasperReports document, and transforming it into a different format. </a:t>
            </a:r>
          </a:p>
          <a:p>
            <a:pPr marL="342900" indent="-342900" algn="l">
              <a:buClr>
                <a:srgbClr val="0070C0"/>
              </a:buClr>
              <a:buSzPct val="80000"/>
              <a:buFont typeface="Wingdings" pitchFamily="2" charset="2"/>
              <a:buChar char="u"/>
            </a:pPr>
            <a:r>
              <a:rPr lang="en-US" sz="1800" dirty="0">
                <a:solidFill>
                  <a:schemeClr val="tx1"/>
                </a:solidFill>
              </a:rPr>
              <a:t>The main reason to export reports into other formats is to allow more people to view those reports. </a:t>
            </a:r>
          </a:p>
          <a:p>
            <a:pPr marL="342900" indent="-342900" algn="l">
              <a:buClr>
                <a:srgbClr val="0070C0"/>
              </a:buClr>
              <a:buSzPct val="80000"/>
              <a:buFont typeface="Wingdings" pitchFamily="2" charset="2"/>
              <a:buChar char="u"/>
            </a:pPr>
            <a:r>
              <a:rPr lang="en-US" sz="1800" dirty="0">
                <a:solidFill>
                  <a:schemeClr val="tx1"/>
                </a:solidFill>
              </a:rPr>
              <a:t>HTML reports can be viewed by anybody these days, since at least one browser is available on any system.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dirty="0"/>
          </a:p>
        </p:txBody>
      </p:sp>
    </p:spTree>
    <p:extLst>
      <p:ext uri="{BB962C8B-B14F-4D97-AF65-F5344CB8AC3E}">
        <p14:creationId xmlns:p14="http://schemas.microsoft.com/office/powerpoint/2010/main" val="253558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51125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EXPORTING REPORTS (2)</a:t>
            </a:r>
          </a:p>
          <a:p>
            <a:pPr marL="342900" indent="-342900" algn="l">
              <a:buClr>
                <a:srgbClr val="0070C0"/>
              </a:buClr>
              <a:buSzPct val="80000"/>
              <a:buFont typeface="Wingdings" pitchFamily="2" charset="2"/>
              <a:buChar char="u"/>
            </a:pPr>
            <a:r>
              <a:rPr lang="en-US" sz="1800" dirty="0">
                <a:solidFill>
                  <a:schemeClr val="tx1"/>
                </a:solidFill>
              </a:rPr>
              <a:t>Viewing JasperReports documents in their proprietary form would require the installation of special software on the target platform (at least a Java applet, if not more). </a:t>
            </a:r>
          </a:p>
          <a:p>
            <a:pPr marL="342900" indent="-342900" algn="l">
              <a:buClr>
                <a:srgbClr val="0070C0"/>
              </a:buClr>
              <a:buSzPct val="80000"/>
              <a:buFont typeface="Wingdings" pitchFamily="2" charset="2"/>
              <a:buChar char="u"/>
            </a:pPr>
            <a:r>
              <a:rPr lang="en-US" sz="1800" dirty="0">
                <a:solidFill>
                  <a:schemeClr val="tx1"/>
                </a:solidFill>
              </a:rPr>
              <a:t>With time, more and more output formats will be supported by the JasperReports library. </a:t>
            </a:r>
          </a:p>
          <a:p>
            <a:pPr marL="342900" indent="-342900" algn="l">
              <a:buClr>
                <a:srgbClr val="0070C0"/>
              </a:buClr>
              <a:buSzPct val="80000"/>
              <a:buFont typeface="Wingdings" pitchFamily="2" charset="2"/>
              <a:buChar char="u"/>
            </a:pPr>
            <a:r>
              <a:rPr lang="en-US" sz="1800" dirty="0">
                <a:solidFill>
                  <a:schemeClr val="tx1"/>
                </a:solidFill>
              </a:rPr>
              <a:t>For the moment, the various exporter implementations shipped with the library produce only PDF, HTML, RTF, XLS, ODT, CSV, and XML output. </a:t>
            </a:r>
          </a:p>
          <a:p>
            <a:pPr marL="342900" indent="-342900" algn="l">
              <a:buClr>
                <a:srgbClr val="0070C0"/>
              </a:buClr>
              <a:buSzPct val="80000"/>
              <a:buFont typeface="Wingdings" pitchFamily="2" charset="2"/>
              <a:buChar char="u"/>
            </a:pPr>
            <a:r>
              <a:rPr lang="en-US" sz="1800" dirty="0">
                <a:solidFill>
                  <a:schemeClr val="tx1"/>
                </a:solidFill>
              </a:rPr>
              <a:t>These implementations are found in the </a:t>
            </a:r>
            <a:r>
              <a:rPr lang="en-US" sz="1800" dirty="0" err="1">
                <a:solidFill>
                  <a:schemeClr val="tx1"/>
                </a:solidFill>
              </a:rPr>
              <a:t>net.sf.jasperreports.engine.export</a:t>
            </a:r>
            <a:r>
              <a:rPr lang="en-US" sz="1800" dirty="0">
                <a:solidFill>
                  <a:schemeClr val="tx1"/>
                </a:solidFill>
              </a:rPr>
              <a:t> package. </a:t>
            </a:r>
          </a:p>
          <a:p>
            <a:pPr marL="342900" indent="-342900" algn="l">
              <a:buClr>
                <a:srgbClr val="0070C0"/>
              </a:buClr>
              <a:buSzPct val="80000"/>
              <a:buFont typeface="Wingdings" pitchFamily="2" charset="2"/>
              <a:buChar char="u"/>
            </a:pPr>
            <a:r>
              <a:rPr lang="en-US" sz="1800" dirty="0">
                <a:solidFill>
                  <a:schemeClr val="tx1"/>
                </a:solidFill>
              </a:rPr>
              <a:t>The JasperExportManager class offers easy access for only the PDF, HTML, and XML implementations, as these have historically been the most common formats or required the least export configuration.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dirty="0"/>
          </a:p>
        </p:txBody>
      </p:sp>
    </p:spTree>
    <p:extLst>
      <p:ext uri="{BB962C8B-B14F-4D97-AF65-F5344CB8AC3E}">
        <p14:creationId xmlns:p14="http://schemas.microsoft.com/office/powerpoint/2010/main" val="1992625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51125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EXPORTING REPORTS (3)</a:t>
            </a:r>
          </a:p>
          <a:p>
            <a:pPr marL="342900" indent="-342900" algn="l">
              <a:buClr>
                <a:srgbClr val="0070C0"/>
              </a:buClr>
              <a:buSzPct val="80000"/>
              <a:buFont typeface="Wingdings" pitchFamily="2" charset="2"/>
              <a:buChar char="u"/>
            </a:pPr>
            <a:r>
              <a:rPr lang="en-US" sz="1800" dirty="0">
                <a:solidFill>
                  <a:schemeClr val="tx1"/>
                </a:solidFill>
              </a:rPr>
              <a:t>Here’s how you can export your report to HTML format using the facade export manager class: </a:t>
            </a:r>
          </a:p>
          <a:p>
            <a:pPr marL="800100" lvl="1" indent="-342900" algn="l">
              <a:buClr>
                <a:srgbClr val="0070C0"/>
              </a:buClr>
              <a:buSzPct val="80000"/>
              <a:buFont typeface="Wingdings" pitchFamily="2" charset="2"/>
              <a:buChar char="u"/>
            </a:pPr>
            <a:r>
              <a:rPr lang="en-US" sz="1800" dirty="0" err="1">
                <a:solidFill>
                  <a:schemeClr val="tx1"/>
                </a:solidFill>
              </a:rPr>
              <a:t>JasperExportManager.exportReportToHtmlFile</a:t>
            </a:r>
            <a:r>
              <a:rPr lang="en-US" sz="1800" dirty="0">
                <a:solidFill>
                  <a:schemeClr val="tx1"/>
                </a:solidFill>
              </a:rPr>
              <a:t>(</a:t>
            </a:r>
            <a:r>
              <a:rPr lang="en-US" sz="1800" dirty="0" err="1">
                <a:solidFill>
                  <a:schemeClr val="tx1"/>
                </a:solidFill>
              </a:rPr>
              <a:t>myReport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To avoid excessive utility methods, this class was originally written such that the default settings only offer easy access to the most common export formats. </a:t>
            </a:r>
          </a:p>
          <a:p>
            <a:pPr marL="342900" indent="-342900" algn="l">
              <a:buClr>
                <a:srgbClr val="0070C0"/>
              </a:buClr>
              <a:buSzPct val="80000"/>
              <a:buFont typeface="Wingdings" pitchFamily="2" charset="2"/>
              <a:buChar char="u"/>
            </a:pPr>
            <a:r>
              <a:rPr lang="en-US" sz="1800" dirty="0">
                <a:solidFill>
                  <a:schemeClr val="tx1"/>
                </a:solidFill>
              </a:rPr>
              <a:t>When new exporters were added to the library, the export manager class was not extended, and users were encouraged to use the exporter classes directly. </a:t>
            </a:r>
          </a:p>
          <a:p>
            <a:pPr marL="342900" indent="-342900" algn="l">
              <a:buClr>
                <a:srgbClr val="0070C0"/>
              </a:buClr>
              <a:buSzPct val="80000"/>
              <a:buFont typeface="Wingdings" pitchFamily="2" charset="2"/>
              <a:buChar char="u"/>
            </a:pPr>
            <a:r>
              <a:rPr lang="en-US" sz="1800" dirty="0">
                <a:solidFill>
                  <a:schemeClr val="tx1"/>
                </a:solidFill>
              </a:rPr>
              <a:t>Only by doing that could they fully customize the behavior of that particular exporter using specific exporter parameters. </a:t>
            </a:r>
          </a:p>
          <a:p>
            <a:pPr marL="342900" indent="-342900" algn="l">
              <a:buClr>
                <a:srgbClr val="0070C0"/>
              </a:buClr>
              <a:buSzPct val="80000"/>
              <a:buFont typeface="Wingdings" pitchFamily="2" charset="2"/>
              <a:buChar char="u"/>
            </a:pPr>
            <a:r>
              <a:rPr lang="en-US" sz="1800" dirty="0">
                <a:solidFill>
                  <a:schemeClr val="tx1"/>
                </a:solidFill>
              </a:rPr>
              <a:t>The chapter “Report Exporters” explains in detail how to use each exporter implementation currently shipped with the JasperReports library. </a:t>
            </a:r>
          </a:p>
          <a:p>
            <a:pPr marL="342900" indent="-342900" algn="l">
              <a:buClr>
                <a:srgbClr val="0070C0"/>
              </a:buClr>
              <a:buSzPct val="80000"/>
              <a:buFont typeface="Wingdings" pitchFamily="2" charset="2"/>
              <a:buChar char="u"/>
            </a:pPr>
            <a:r>
              <a:rPr lang="en-US" sz="1800" dirty="0">
                <a:solidFill>
                  <a:schemeClr val="tx1"/>
                </a:solidFill>
              </a:rPr>
              <a:t>Note To export reports into other formats not supported by JasperReports, you must implement a special interface called </a:t>
            </a:r>
            <a:r>
              <a:rPr lang="en-US" sz="1800" dirty="0" err="1">
                <a:solidFill>
                  <a:schemeClr val="tx1"/>
                </a:solidFill>
              </a:rPr>
              <a:t>net.sf.jasperreports.engine.JRExporter</a:t>
            </a:r>
            <a:r>
              <a:rPr lang="en-US" sz="1800" dirty="0">
                <a:solidFill>
                  <a:schemeClr val="tx1"/>
                </a:solidFill>
              </a:rPr>
              <a:t> or extend the corresponding </a:t>
            </a:r>
            <a:r>
              <a:rPr lang="en-US" sz="1800" dirty="0" err="1">
                <a:solidFill>
                  <a:schemeClr val="tx1"/>
                </a:solidFill>
              </a:rPr>
              <a:t>net.sf.jasperreports.engine.JRAbstractExporter</a:t>
            </a:r>
            <a:r>
              <a:rPr lang="en-US" sz="1800" dirty="0">
                <a:solidFill>
                  <a:schemeClr val="tx1"/>
                </a:solidFill>
              </a:rPr>
              <a:t> class.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dirty="0"/>
          </a:p>
        </p:txBody>
      </p:sp>
    </p:spTree>
    <p:extLst>
      <p:ext uri="{BB962C8B-B14F-4D97-AF65-F5344CB8AC3E}">
        <p14:creationId xmlns:p14="http://schemas.microsoft.com/office/powerpoint/2010/main" val="388569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26642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output of the report-filling process is a pixel-perfect document made of multiple pages, each containing a series of absolutely positioned and sized visual elements. </a:t>
            </a:r>
          </a:p>
          <a:p>
            <a:pPr marL="342900" indent="-342900" algn="l">
              <a:buClr>
                <a:srgbClr val="0070C0"/>
              </a:buClr>
              <a:buSzPct val="80000"/>
              <a:buFont typeface="Wingdings" pitchFamily="2" charset="2"/>
              <a:buChar char="u"/>
            </a:pPr>
            <a:r>
              <a:rPr lang="en-US" sz="1800" dirty="0">
                <a:solidFill>
                  <a:schemeClr val="tx1"/>
                </a:solidFill>
              </a:rPr>
              <a:t>The document is an instance of the </a:t>
            </a:r>
            <a:r>
              <a:rPr lang="en-US" sz="1800" dirty="0" err="1">
                <a:solidFill>
                  <a:schemeClr val="tx1"/>
                </a:solidFill>
              </a:rPr>
              <a:t>net.sf.jasperreports.engine.JasperPrint</a:t>
            </a:r>
            <a:r>
              <a:rPr lang="en-US" sz="1800" dirty="0">
                <a:solidFill>
                  <a:schemeClr val="tx1"/>
                </a:solidFill>
              </a:rPr>
              <a:t> class, and it is the responsibility of the parent application to make use of it once generated by JasperReports. </a:t>
            </a:r>
          </a:p>
          <a:p>
            <a:pPr marL="342900" indent="-342900" algn="l">
              <a:buClr>
                <a:srgbClr val="0070C0"/>
              </a:buClr>
              <a:buSzPct val="80000"/>
              <a:buFont typeface="Wingdings" pitchFamily="2" charset="2"/>
              <a:buChar char="u"/>
            </a:pPr>
            <a:r>
              <a:rPr lang="en-US" sz="1800" dirty="0" err="1">
                <a:solidFill>
                  <a:schemeClr val="tx1"/>
                </a:solidFill>
              </a:rPr>
              <a:t>JasperPrint</a:t>
            </a:r>
            <a:r>
              <a:rPr lang="en-US" sz="1800" dirty="0">
                <a:solidFill>
                  <a:schemeClr val="tx1"/>
                </a:solidFill>
              </a:rPr>
              <a:t> objects can be serialized for storage or transfer over the network, viewed using a built-in viewer component, or printed or exported to more popular document formats like PDF, HTML, RTF, XLS, ODT, CSV, or XML.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93837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4464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LOADING AND SAVING GENERATED REPORTS (1)</a:t>
            </a:r>
          </a:p>
          <a:p>
            <a:pPr marL="342900" indent="-342900" algn="l">
              <a:buClr>
                <a:srgbClr val="0070C0"/>
              </a:buClr>
              <a:buSzPct val="80000"/>
              <a:buFont typeface="Wingdings" pitchFamily="2" charset="2"/>
              <a:buChar char="u"/>
            </a:pPr>
            <a:r>
              <a:rPr lang="en-US" sz="1800" dirty="0">
                <a:solidFill>
                  <a:schemeClr val="tx1"/>
                </a:solidFill>
              </a:rPr>
              <a:t>Once a </a:t>
            </a:r>
            <a:r>
              <a:rPr lang="en-US" sz="1800" dirty="0" err="1">
                <a:solidFill>
                  <a:schemeClr val="tx1"/>
                </a:solidFill>
              </a:rPr>
              <a:t>net.sf.jasperreports.engine.JasperPrint</a:t>
            </a:r>
            <a:r>
              <a:rPr lang="en-US" sz="1800" dirty="0">
                <a:solidFill>
                  <a:schemeClr val="tx1"/>
                </a:solidFill>
              </a:rPr>
              <a:t> object has been created as a result of the report-filling process, you can serialize it and store it on disk, normally in a *.jrprint file. </a:t>
            </a:r>
          </a:p>
          <a:p>
            <a:pPr marL="342900" indent="-342900" algn="l">
              <a:buClr>
                <a:srgbClr val="0070C0"/>
              </a:buClr>
              <a:buSzPct val="80000"/>
              <a:buFont typeface="Wingdings" pitchFamily="2" charset="2"/>
              <a:buChar char="u"/>
            </a:pPr>
            <a:r>
              <a:rPr lang="en-US" sz="1800" dirty="0">
                <a:solidFill>
                  <a:schemeClr val="tx1"/>
                </a:solidFill>
              </a:rPr>
              <a:t>We could say that this is the proprietary format in which JasperReports stores its generated documents. </a:t>
            </a:r>
          </a:p>
          <a:p>
            <a:pPr marL="342900" indent="-342900" algn="l">
              <a:buClr>
                <a:srgbClr val="0070C0"/>
              </a:buClr>
              <a:buSzPct val="80000"/>
              <a:buFont typeface="Wingdings" pitchFamily="2" charset="2"/>
              <a:buChar char="u"/>
            </a:pPr>
            <a:r>
              <a:rPr lang="en-US" sz="1800" dirty="0">
                <a:solidFill>
                  <a:schemeClr val="tx1"/>
                </a:solidFill>
              </a:rPr>
              <a:t>You can easily save and load </a:t>
            </a:r>
            <a:r>
              <a:rPr lang="en-US" sz="1800" dirty="0" err="1">
                <a:solidFill>
                  <a:schemeClr val="tx1"/>
                </a:solidFill>
              </a:rPr>
              <a:t>JasperPrint</a:t>
            </a:r>
            <a:r>
              <a:rPr lang="en-US" sz="1800" dirty="0">
                <a:solidFill>
                  <a:schemeClr val="tx1"/>
                </a:solidFill>
              </a:rPr>
              <a:t> objects to and from *.jrprint files or other byte streams using the </a:t>
            </a:r>
            <a:r>
              <a:rPr lang="en-US" sz="1800" dirty="0" err="1">
                <a:solidFill>
                  <a:schemeClr val="tx1"/>
                </a:solidFill>
              </a:rPr>
              <a:t>net.sf.jasperreports.engine.util.JRSaver</a:t>
            </a:r>
            <a:r>
              <a:rPr lang="en-US" sz="1800" dirty="0">
                <a:solidFill>
                  <a:schemeClr val="tx1"/>
                </a:solidFill>
              </a:rPr>
              <a:t> and </a:t>
            </a:r>
            <a:r>
              <a:rPr lang="en-US" sz="1800" dirty="0" err="1">
                <a:solidFill>
                  <a:schemeClr val="tx1"/>
                </a:solidFill>
              </a:rPr>
              <a:t>net.sf.jasperreports.engine.util.JRLoader</a:t>
            </a:r>
            <a:r>
              <a:rPr lang="en-US" sz="1800" dirty="0">
                <a:solidFill>
                  <a:schemeClr val="tx1"/>
                </a:solidFill>
              </a:rPr>
              <a:t> utility classes that the library offers. </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JRLoader</a:t>
            </a:r>
            <a:r>
              <a:rPr lang="en-US" sz="1800" dirty="0">
                <a:solidFill>
                  <a:schemeClr val="tx1"/>
                </a:solidFill>
              </a:rPr>
              <a:t> has various methods for loading serialized objects from files, URLs, input streams, or </a:t>
            </a:r>
            <a:r>
              <a:rPr lang="en-US" sz="1800" dirty="0" err="1">
                <a:solidFill>
                  <a:schemeClr val="tx1"/>
                </a:solidFill>
              </a:rPr>
              <a:t>classpath</a:t>
            </a:r>
            <a:r>
              <a:rPr lang="en-US" sz="1800" dirty="0">
                <a:solidFill>
                  <a:schemeClr val="tx1"/>
                </a:solidFill>
              </a:rPr>
              <a:t> resources. </a:t>
            </a:r>
          </a:p>
          <a:p>
            <a:pPr marL="342900" indent="-342900" algn="l">
              <a:buClr>
                <a:srgbClr val="0070C0"/>
              </a:buClr>
              <a:buSzPct val="80000"/>
              <a:buFont typeface="Wingdings" pitchFamily="2" charset="2"/>
              <a:buChar char="u"/>
            </a:pPr>
            <a:r>
              <a:rPr lang="en-US" sz="1800" dirty="0">
                <a:solidFill>
                  <a:schemeClr val="tx1"/>
                </a:solidFill>
              </a:rPr>
              <a:t>Its </a:t>
            </a:r>
            <a:r>
              <a:rPr lang="en-US" sz="1800" dirty="0" err="1">
                <a:solidFill>
                  <a:schemeClr val="tx1"/>
                </a:solidFill>
              </a:rPr>
              <a:t>loadObjectFromLocation</a:t>
            </a:r>
            <a:r>
              <a:rPr lang="en-US" sz="1800" dirty="0">
                <a:solidFill>
                  <a:schemeClr val="tx1"/>
                </a:solidFill>
              </a:rPr>
              <a:t> (String) method is the most flexible because it has a built-in fall back mechanism that tries to understand if the supplied </a:t>
            </a:r>
            <a:r>
              <a:rPr lang="en-US" sz="1800" dirty="0" err="1">
                <a:solidFill>
                  <a:schemeClr val="tx1"/>
                </a:solidFill>
              </a:rPr>
              <a:t>java.lang.String</a:t>
            </a:r>
            <a:r>
              <a:rPr lang="en-US" sz="1800" dirty="0">
                <a:solidFill>
                  <a:schemeClr val="tx1"/>
                </a:solidFill>
              </a:rPr>
              <a:t> location is a URL, file name, or </a:t>
            </a:r>
            <a:r>
              <a:rPr lang="en-US" sz="1800" dirty="0" err="1">
                <a:solidFill>
                  <a:schemeClr val="tx1"/>
                </a:solidFill>
              </a:rPr>
              <a:t>classpath</a:t>
            </a:r>
            <a:r>
              <a:rPr lang="en-US" sz="1800" dirty="0">
                <a:solidFill>
                  <a:schemeClr val="tx1"/>
                </a:solidFill>
              </a:rPr>
              <a:t> resource; only after all these fail will it raise an error.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dirty="0"/>
          </a:p>
        </p:txBody>
      </p:sp>
    </p:spTree>
    <p:extLst>
      <p:ext uri="{BB962C8B-B14F-4D97-AF65-F5344CB8AC3E}">
        <p14:creationId xmlns:p14="http://schemas.microsoft.com/office/powerpoint/2010/main" val="220970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2880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LOADING AND SAVING GENERATED REPORTS (2)</a:t>
            </a:r>
          </a:p>
          <a:p>
            <a:pPr marL="342900" indent="-342900" algn="l">
              <a:buClr>
                <a:srgbClr val="0070C0"/>
              </a:buClr>
              <a:buSzPct val="80000"/>
              <a:buFont typeface="Wingdings" pitchFamily="2" charset="2"/>
              <a:buChar char="u"/>
            </a:pPr>
            <a:r>
              <a:rPr lang="en-US" sz="1800" dirty="0">
                <a:solidFill>
                  <a:schemeClr val="tx1"/>
                </a:solidFill>
              </a:rPr>
              <a:t>Sometimes it is more convenient to store generated documents in a text-based format like XML instead of serialized </a:t>
            </a:r>
            <a:r>
              <a:rPr lang="en-US" sz="1800" dirty="0" err="1">
                <a:solidFill>
                  <a:schemeClr val="tx1"/>
                </a:solidFill>
              </a:rPr>
              <a:t>JasperPrint</a:t>
            </a:r>
            <a:r>
              <a:rPr lang="en-US" sz="1800" dirty="0">
                <a:solidFill>
                  <a:schemeClr val="tx1"/>
                </a:solidFill>
              </a:rPr>
              <a:t> objects. </a:t>
            </a:r>
          </a:p>
          <a:p>
            <a:pPr marL="342900" indent="-342900" algn="l">
              <a:buClr>
                <a:srgbClr val="0070C0"/>
              </a:buClr>
              <a:buSzPct val="80000"/>
              <a:buFont typeface="Wingdings" pitchFamily="2" charset="2"/>
              <a:buChar char="u"/>
            </a:pPr>
            <a:r>
              <a:rPr lang="en-US" sz="1800" dirty="0">
                <a:solidFill>
                  <a:schemeClr val="tx1"/>
                </a:solidFill>
              </a:rPr>
              <a:t>This can be achieved by exporting those documents to XML using the </a:t>
            </a:r>
            <a:r>
              <a:rPr lang="en-US" sz="1800" dirty="0" err="1">
                <a:solidFill>
                  <a:schemeClr val="tx1"/>
                </a:solidFill>
              </a:rPr>
              <a:t>net.sf.jasperreports.engine.export.JRXmlExporter</a:t>
            </a:r>
            <a:r>
              <a:rPr lang="en-US" sz="1800" dirty="0">
                <a:solidFill>
                  <a:schemeClr val="tx1"/>
                </a:solidFill>
              </a:rPr>
              <a:t> implementation. </a:t>
            </a:r>
          </a:p>
          <a:p>
            <a:pPr marL="342900" indent="-342900" algn="l">
              <a:buClr>
                <a:srgbClr val="0070C0"/>
              </a:buClr>
              <a:buSzPct val="80000"/>
              <a:buFont typeface="Wingdings" pitchFamily="2" charset="2"/>
              <a:buChar char="u"/>
            </a:pPr>
            <a:r>
              <a:rPr lang="en-US" sz="1800" dirty="0">
                <a:solidFill>
                  <a:schemeClr val="tx1"/>
                </a:solidFill>
              </a:rPr>
              <a:t>The recommended file extension for these is *.</a:t>
            </a:r>
            <a:r>
              <a:rPr lang="en-US" sz="1800" dirty="0" err="1">
                <a:solidFill>
                  <a:schemeClr val="tx1"/>
                </a:solidFill>
              </a:rPr>
              <a:t>jrpxml</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documents can be parsed back into in-memory </a:t>
            </a:r>
            <a:r>
              <a:rPr lang="en-US" sz="1800" dirty="0" err="1">
                <a:solidFill>
                  <a:schemeClr val="tx1"/>
                </a:solidFill>
              </a:rPr>
              <a:t>JasperPrint</a:t>
            </a:r>
            <a:r>
              <a:rPr lang="en-US" sz="1800" dirty="0">
                <a:solidFill>
                  <a:schemeClr val="tx1"/>
                </a:solidFill>
              </a:rPr>
              <a:t> objects using the </a:t>
            </a:r>
            <a:r>
              <a:rPr lang="en-US" sz="1800" dirty="0" err="1">
                <a:solidFill>
                  <a:schemeClr val="tx1"/>
                </a:solidFill>
              </a:rPr>
              <a:t>net.sf.jasperreports.engine.xml.JRPrintXmlLoader</a:t>
            </a:r>
            <a:r>
              <a:rPr lang="en-US" sz="1800" dirty="0">
                <a:solidFill>
                  <a:schemeClr val="tx1"/>
                </a:solidFill>
              </a:rPr>
              <a:t> utility class. </a:t>
            </a:r>
          </a:p>
          <a:p>
            <a:pPr marL="342900" indent="-342900" algn="l">
              <a:buClr>
                <a:srgbClr val="0070C0"/>
              </a:buClr>
              <a:buSzPct val="80000"/>
              <a:buFont typeface="Wingdings" pitchFamily="2" charset="2"/>
              <a:buChar char="u"/>
            </a:pPr>
            <a:r>
              <a:rPr lang="en-US" sz="1800" dirty="0">
                <a:solidFill>
                  <a:schemeClr val="tx1"/>
                </a:solidFill>
              </a:rPr>
              <a:t>Exporting to XML is explained in detail in the “XML Exporter” section.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dirty="0"/>
          </a:p>
        </p:txBody>
      </p:sp>
    </p:spTree>
    <p:extLst>
      <p:ext uri="{BB962C8B-B14F-4D97-AF65-F5344CB8AC3E}">
        <p14:creationId xmlns:p14="http://schemas.microsoft.com/office/powerpoint/2010/main" val="419325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51125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VIEWING REPORTS (1)</a:t>
            </a:r>
          </a:p>
          <a:p>
            <a:pPr marL="342900" indent="-342900" algn="l">
              <a:buClr>
                <a:srgbClr val="0070C0"/>
              </a:buClr>
              <a:buSzPct val="80000"/>
              <a:buFont typeface="Wingdings" pitchFamily="2" charset="2"/>
              <a:buChar char="u"/>
            </a:pPr>
            <a:r>
              <a:rPr lang="en-US" sz="1800" dirty="0">
                <a:solidFill>
                  <a:schemeClr val="tx1"/>
                </a:solidFill>
              </a:rPr>
              <a:t>JasperReports provides a built-in viewer for viewing the generated reports in its proprietary format or in the proprietary XML format produced by the internal XML exporter. </a:t>
            </a:r>
          </a:p>
          <a:p>
            <a:pPr marL="342900" indent="-342900" algn="l">
              <a:buClr>
                <a:srgbClr val="0070C0"/>
              </a:buClr>
              <a:buSzPct val="80000"/>
              <a:buFont typeface="Wingdings" pitchFamily="2" charset="2"/>
              <a:buChar char="u"/>
            </a:pPr>
            <a:r>
              <a:rPr lang="en-US" sz="1800" dirty="0">
                <a:solidFill>
                  <a:schemeClr val="tx1"/>
                </a:solidFill>
              </a:rPr>
              <a:t>It is a Swing-based component. </a:t>
            </a:r>
          </a:p>
          <a:p>
            <a:pPr marL="342900" indent="-342900" algn="l">
              <a:buClr>
                <a:srgbClr val="0070C0"/>
              </a:buClr>
              <a:buSzPct val="80000"/>
              <a:buFont typeface="Wingdings" pitchFamily="2" charset="2"/>
              <a:buChar char="u"/>
            </a:pPr>
            <a:r>
              <a:rPr lang="en-US" sz="1800" dirty="0">
                <a:solidFill>
                  <a:schemeClr val="tx1"/>
                </a:solidFill>
              </a:rPr>
              <a:t>Other Java applications can easily integrate this component without having to export the documents into more popular formats in order to be viewed or printed. </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net.sf.jasperreports.view.JRViewer</a:t>
            </a:r>
            <a:r>
              <a:rPr lang="en-US" sz="1800" dirty="0">
                <a:solidFill>
                  <a:schemeClr val="tx1"/>
                </a:solidFill>
              </a:rPr>
              <a:t> class represents this visual component. </a:t>
            </a:r>
          </a:p>
          <a:p>
            <a:pPr marL="342900" indent="-342900" algn="l">
              <a:buClr>
                <a:srgbClr val="0070C0"/>
              </a:buClr>
              <a:buSzPct val="80000"/>
              <a:buFont typeface="Wingdings" pitchFamily="2" charset="2"/>
              <a:buChar char="u"/>
            </a:pPr>
            <a:r>
              <a:rPr lang="en-US" sz="1800" dirty="0">
                <a:solidFill>
                  <a:schemeClr val="tx1"/>
                </a:solidFill>
              </a:rPr>
              <a:t>It can be customized to respond to a particular application’s needs by </a:t>
            </a:r>
            <a:r>
              <a:rPr lang="en-US" sz="1800" dirty="0" err="1">
                <a:solidFill>
                  <a:schemeClr val="tx1"/>
                </a:solidFill>
              </a:rPr>
              <a:t>subclassing</a:t>
            </a:r>
            <a:r>
              <a:rPr lang="en-US" sz="1800" dirty="0">
                <a:solidFill>
                  <a:schemeClr val="tx1"/>
                </a:solidFill>
              </a:rPr>
              <a:t> it. </a:t>
            </a:r>
          </a:p>
          <a:p>
            <a:pPr marL="342900" indent="-342900" algn="l">
              <a:buClr>
                <a:srgbClr val="0070C0"/>
              </a:buClr>
              <a:buSzPct val="80000"/>
              <a:buFont typeface="Wingdings" pitchFamily="2" charset="2"/>
              <a:buChar char="u"/>
            </a:pPr>
            <a:r>
              <a:rPr lang="en-US" sz="1800" dirty="0">
                <a:solidFill>
                  <a:schemeClr val="tx1"/>
                </a:solidFill>
              </a:rPr>
              <a:t>For example, you could add or remove buttons from the existing toolbar. </a:t>
            </a:r>
          </a:p>
          <a:p>
            <a:pPr marL="342900" indent="-342900" algn="l">
              <a:buClr>
                <a:srgbClr val="0070C0"/>
              </a:buClr>
              <a:buSzPct val="80000"/>
              <a:buFont typeface="Wingdings" pitchFamily="2" charset="2"/>
              <a:buChar char="u"/>
            </a:pPr>
            <a:r>
              <a:rPr lang="en-US" sz="1800" dirty="0">
                <a:solidFill>
                  <a:schemeClr val="tx1"/>
                </a:solidFill>
              </a:rPr>
              <a:t>This is illustrated in the supplied /demo/samples/</a:t>
            </a:r>
            <a:r>
              <a:rPr lang="en-US" sz="1800" dirty="0" err="1">
                <a:solidFill>
                  <a:schemeClr val="tx1"/>
                </a:solidFill>
              </a:rPr>
              <a:t>webapp</a:t>
            </a:r>
            <a:r>
              <a:rPr lang="en-US" sz="1800" dirty="0">
                <a:solidFill>
                  <a:schemeClr val="tx1"/>
                </a:solidFill>
              </a:rPr>
              <a:t> sample, where the </a:t>
            </a:r>
            <a:r>
              <a:rPr lang="en-US" sz="1800" dirty="0" err="1">
                <a:solidFill>
                  <a:schemeClr val="tx1"/>
                </a:solidFill>
              </a:rPr>
              <a:t>JRViewerPlus</a:t>
            </a:r>
            <a:r>
              <a:rPr lang="en-US" sz="1800" dirty="0">
                <a:solidFill>
                  <a:schemeClr val="tx1"/>
                </a:solidFill>
              </a:rPr>
              <a:t> class adds a new button to the existing toolbar of this report viewer component.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dirty="0"/>
          </a:p>
        </p:txBody>
      </p:sp>
    </p:spTree>
    <p:extLst>
      <p:ext uri="{BB962C8B-B14F-4D97-AF65-F5344CB8AC3E}">
        <p14:creationId xmlns:p14="http://schemas.microsoft.com/office/powerpoint/2010/main" val="186020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4616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VIEWING REPORTS (2)</a:t>
            </a:r>
          </a:p>
          <a:p>
            <a:pPr marL="342900" indent="-342900" algn="l">
              <a:buClr>
                <a:srgbClr val="0070C0"/>
              </a:buClr>
              <a:buSzPct val="80000"/>
              <a:buFont typeface="Wingdings" pitchFamily="2" charset="2"/>
              <a:buChar char="u"/>
            </a:pPr>
            <a:r>
              <a:rPr lang="en-US" sz="1800" dirty="0">
                <a:solidFill>
                  <a:schemeClr val="tx1"/>
                </a:solidFill>
              </a:rPr>
              <a:t>More details about how to extend the viewer component are provided in the “Customizing Viewers”.</a:t>
            </a:r>
          </a:p>
          <a:p>
            <a:pPr marL="342900" indent="-342900" algn="l">
              <a:buClr>
                <a:srgbClr val="0070C0"/>
              </a:buClr>
              <a:buSzPct val="80000"/>
              <a:buFont typeface="Wingdings" pitchFamily="2" charset="2"/>
              <a:buChar char="u"/>
            </a:pPr>
            <a:r>
              <a:rPr lang="en-US" sz="1800" dirty="0">
                <a:solidFill>
                  <a:schemeClr val="tx1"/>
                </a:solidFill>
              </a:rPr>
              <a:t> JasperReports also comes with a simple Swing application that uses the visual component for viewing the reports. </a:t>
            </a:r>
          </a:p>
          <a:p>
            <a:pPr marL="342900" indent="-342900" algn="l">
              <a:buClr>
                <a:srgbClr val="0070C0"/>
              </a:buClr>
              <a:buSzPct val="80000"/>
              <a:buFont typeface="Wingdings" pitchFamily="2" charset="2"/>
              <a:buChar char="u"/>
            </a:pPr>
            <a:r>
              <a:rPr lang="en-US" sz="1800" dirty="0">
                <a:solidFill>
                  <a:schemeClr val="tx1"/>
                </a:solidFill>
              </a:rPr>
              <a:t>This application helps view reports stored on disk in the JasperReports *.jrprint proprietary format or in the JRPXML format produced by the default XML exporter. </a:t>
            </a:r>
          </a:p>
          <a:p>
            <a:pPr marL="342900" indent="-342900" algn="l">
              <a:buClr>
                <a:srgbClr val="0070C0"/>
              </a:buClr>
              <a:buSzPct val="80000"/>
              <a:buFont typeface="Wingdings" pitchFamily="2" charset="2"/>
              <a:buChar char="u"/>
            </a:pPr>
            <a:r>
              <a:rPr lang="en-US" sz="1800" dirty="0">
                <a:solidFill>
                  <a:schemeClr val="tx1"/>
                </a:solidFill>
              </a:rPr>
              <a:t>This simple Java Swing application is implemented in the </a:t>
            </a:r>
            <a:r>
              <a:rPr lang="en-US" sz="1800" dirty="0" err="1">
                <a:solidFill>
                  <a:schemeClr val="tx1"/>
                </a:solidFill>
              </a:rPr>
              <a:t>net.sf.jasperreports.view.JasperViewer</a:t>
            </a:r>
            <a:r>
              <a:rPr lang="en-US" sz="1800" dirty="0">
                <a:solidFill>
                  <a:schemeClr val="tx1"/>
                </a:solidFill>
              </a:rPr>
              <a:t> class. </a:t>
            </a:r>
          </a:p>
          <a:p>
            <a:pPr marL="342900" indent="-342900" algn="l">
              <a:buClr>
                <a:srgbClr val="0070C0"/>
              </a:buClr>
              <a:buSzPct val="80000"/>
              <a:buFont typeface="Wingdings" pitchFamily="2" charset="2"/>
              <a:buChar char="u"/>
            </a:pPr>
            <a:r>
              <a:rPr lang="en-US" sz="1800" dirty="0">
                <a:solidFill>
                  <a:schemeClr val="tx1"/>
                </a:solidFill>
              </a:rPr>
              <a:t>It is used in almost all the provided samples for viewing the generated reports. </a:t>
            </a:r>
          </a:p>
          <a:p>
            <a:pPr marL="342900" indent="-342900" algn="l">
              <a:buClr>
                <a:srgbClr val="0070C0"/>
              </a:buClr>
              <a:buSzPct val="80000"/>
              <a:buFont typeface="Wingdings" pitchFamily="2" charset="2"/>
              <a:buChar char="u"/>
            </a:pPr>
            <a:r>
              <a:rPr lang="en-US" sz="1800" dirty="0">
                <a:solidFill>
                  <a:schemeClr val="tx1"/>
                </a:solidFill>
              </a:rPr>
              <a:t>To view a sample report if you have the Ant build tool installed on your system, go to the desired sample directory and launch the following from the command line: &gt; ant view or [&gt; ant xml; &gt; ant </a:t>
            </a:r>
            <a:r>
              <a:rPr lang="en-US" sz="1800" dirty="0" err="1">
                <a:solidFill>
                  <a:schemeClr val="tx1"/>
                </a:solidFill>
              </a:rPr>
              <a:t>viewXml</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You should see the window shown in Figure 4-1.</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284518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7200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VIEWING REPORTS (3)</a:t>
            </a:r>
          </a:p>
          <a:p>
            <a:pPr marL="342900" indent="-342900" algn="l">
              <a:buClr>
                <a:srgbClr val="0070C0"/>
              </a:buClr>
              <a:buSzPct val="80000"/>
              <a:buFont typeface="Wingdings" pitchFamily="2" charset="2"/>
              <a:buChar char="u"/>
            </a:pPr>
            <a:r>
              <a:rPr lang="en-US" sz="1800" dirty="0">
                <a:solidFill>
                  <a:schemeClr val="tx1"/>
                </a:solidFill>
              </a:rPr>
              <a:t>You should see the window shown in Figure 4-1.</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dirty="0"/>
          </a:p>
        </p:txBody>
      </p:sp>
      <p:pic>
        <p:nvPicPr>
          <p:cNvPr id="7" name="Picture 6">
            <a:extLst>
              <a:ext uri="{FF2B5EF4-FFF2-40B4-BE49-F238E27FC236}">
                <a16:creationId xmlns:a16="http://schemas.microsoft.com/office/drawing/2014/main" id="{14ED21A4-1A27-43B2-9F15-A70218FA7D68}"/>
              </a:ext>
            </a:extLst>
          </p:cNvPr>
          <p:cNvPicPr>
            <a:picLocks noChangeAspect="1"/>
          </p:cNvPicPr>
          <p:nvPr/>
        </p:nvPicPr>
        <p:blipFill>
          <a:blip r:embed="rId2"/>
          <a:stretch>
            <a:fillRect/>
          </a:stretch>
        </p:blipFill>
        <p:spPr>
          <a:xfrm>
            <a:off x="2627784" y="2185280"/>
            <a:ext cx="4427984" cy="3272662"/>
          </a:xfrm>
          <a:prstGeom prst="rect">
            <a:avLst/>
          </a:prstGeom>
          <a:ln>
            <a:solidFill>
              <a:srgbClr val="C00000"/>
            </a:solidFill>
          </a:ln>
        </p:spPr>
      </p:pic>
      <p:sp>
        <p:nvSpPr>
          <p:cNvPr id="8" name="Rectangle 7">
            <a:extLst>
              <a:ext uri="{FF2B5EF4-FFF2-40B4-BE49-F238E27FC236}">
                <a16:creationId xmlns:a16="http://schemas.microsoft.com/office/drawing/2014/main" id="{6CB7E85E-EA16-4AEE-867C-AB824530C42F}"/>
              </a:ext>
            </a:extLst>
          </p:cNvPr>
          <p:cNvSpPr/>
          <p:nvPr/>
        </p:nvSpPr>
        <p:spPr>
          <a:xfrm>
            <a:off x="2987824" y="5491763"/>
            <a:ext cx="2554867" cy="369332"/>
          </a:xfrm>
          <a:prstGeom prst="rect">
            <a:avLst/>
          </a:prstGeom>
        </p:spPr>
        <p:txBody>
          <a:bodyPr wrap="none">
            <a:spAutoFit/>
          </a:bodyPr>
          <a:lstStyle/>
          <a:p>
            <a:r>
              <a:rPr lang="en-US" dirty="0"/>
              <a:t>Figure 4-1. Report viewer</a:t>
            </a:r>
          </a:p>
        </p:txBody>
      </p:sp>
    </p:spTree>
    <p:extLst>
      <p:ext uri="{BB962C8B-B14F-4D97-AF65-F5344CB8AC3E}">
        <p14:creationId xmlns:p14="http://schemas.microsoft.com/office/powerpoint/2010/main" val="91979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36004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VIEWING REPORTS (4)</a:t>
            </a:r>
          </a:p>
          <a:p>
            <a:pPr marL="342900" indent="-342900" algn="l">
              <a:buClr>
                <a:srgbClr val="0070C0"/>
              </a:buClr>
              <a:buSzPct val="80000"/>
              <a:buFont typeface="Wingdings" pitchFamily="2" charset="2"/>
              <a:buChar char="u"/>
            </a:pPr>
            <a:r>
              <a:rPr lang="en-US" sz="1800" dirty="0">
                <a:solidFill>
                  <a:schemeClr val="tx1"/>
                </a:solidFill>
              </a:rPr>
              <a:t>Note:</a:t>
            </a:r>
          </a:p>
          <a:p>
            <a:pPr marL="800100" lvl="1" indent="-342900" algn="l">
              <a:buClr>
                <a:srgbClr val="0070C0"/>
              </a:buClr>
              <a:buSzPct val="80000"/>
              <a:buFont typeface="Wingdings" pitchFamily="2" charset="2"/>
              <a:buChar char="u"/>
            </a:pPr>
            <a:r>
              <a:rPr lang="en-US" sz="1800" dirty="0">
                <a:solidFill>
                  <a:schemeClr val="tx1"/>
                </a:solidFill>
              </a:rPr>
              <a:t>The viewer application implemented in the </a:t>
            </a:r>
            <a:r>
              <a:rPr lang="en-US" sz="1800" dirty="0" err="1">
                <a:solidFill>
                  <a:schemeClr val="tx1"/>
                </a:solidFill>
              </a:rPr>
              <a:t>net.sf.jasperreports.view.JasperViewer</a:t>
            </a:r>
            <a:r>
              <a:rPr lang="en-US" sz="1800" dirty="0">
                <a:solidFill>
                  <a:schemeClr val="tx1"/>
                </a:solidFill>
              </a:rPr>
              <a:t> class should be considered a demo application that shows how the </a:t>
            </a:r>
            <a:r>
              <a:rPr lang="en-US" sz="1800" dirty="0" err="1">
                <a:solidFill>
                  <a:schemeClr val="tx1"/>
                </a:solidFill>
              </a:rPr>
              <a:t>net.sf.jasperreports.view.JRViewer</a:t>
            </a:r>
            <a:r>
              <a:rPr lang="en-US" sz="1800" dirty="0">
                <a:solidFill>
                  <a:schemeClr val="tx1"/>
                </a:solidFill>
              </a:rPr>
              <a:t> component can be used in Swing applications to display reports.</a:t>
            </a:r>
          </a:p>
          <a:p>
            <a:pPr marL="800100" lvl="1" indent="-342900" algn="l">
              <a:buClr>
                <a:srgbClr val="0070C0"/>
              </a:buClr>
              <a:buSzPct val="80000"/>
              <a:buFont typeface="Wingdings" pitchFamily="2" charset="2"/>
              <a:buChar char="u"/>
            </a:pPr>
            <a:r>
              <a:rPr lang="en-US" sz="1800" dirty="0">
                <a:solidFill>
                  <a:schemeClr val="tx1"/>
                </a:solidFill>
              </a:rPr>
              <a:t>If you use it directly in your application by calling the public and static </a:t>
            </a:r>
            <a:r>
              <a:rPr lang="en-US" sz="1800" dirty="0" err="1">
                <a:solidFill>
                  <a:schemeClr val="tx1"/>
                </a:solidFill>
              </a:rPr>
              <a:t>viewReport</a:t>
            </a:r>
            <a:r>
              <a:rPr lang="en-US" sz="1800" dirty="0">
                <a:solidFill>
                  <a:schemeClr val="tx1"/>
                </a:solidFill>
              </a:rPr>
              <a:t>() methods it exposes, when you close the report viewer frame, the application will unexpectedly terminate. This is because the </a:t>
            </a:r>
            <a:r>
              <a:rPr lang="en-US" sz="1800" dirty="0" err="1">
                <a:solidFill>
                  <a:schemeClr val="tx1"/>
                </a:solidFill>
              </a:rPr>
              <a:t>JasperViewer</a:t>
            </a:r>
            <a:r>
              <a:rPr lang="en-US" sz="1800" dirty="0">
                <a:solidFill>
                  <a:schemeClr val="tx1"/>
                </a:solidFill>
              </a:rPr>
              <a:t> class makes a call to </a:t>
            </a:r>
            <a:r>
              <a:rPr lang="en-US" sz="1800" dirty="0" err="1">
                <a:solidFill>
                  <a:schemeClr val="tx1"/>
                </a:solidFill>
              </a:rPr>
              <a:t>System.exit</a:t>
            </a:r>
            <a:r>
              <a:rPr lang="en-US" sz="1800" dirty="0">
                <a:solidFill>
                  <a:schemeClr val="tx1"/>
                </a:solidFill>
              </a:rPr>
              <a:t>(0). A workaround is to subclass it and remove the </a:t>
            </a:r>
            <a:r>
              <a:rPr lang="en-US" sz="1800" dirty="0" err="1">
                <a:solidFill>
                  <a:schemeClr val="tx1"/>
                </a:solidFill>
              </a:rPr>
              <a:t>java.awt.event.WindowListener</a:t>
            </a:r>
            <a:r>
              <a:rPr lang="en-US" sz="1800" dirty="0">
                <a:solidFill>
                  <a:schemeClr val="tx1"/>
                </a:solidFill>
              </a:rPr>
              <a:t> it has registered by default.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dirty="0"/>
          </a:p>
        </p:txBody>
      </p:sp>
    </p:spTree>
    <p:extLst>
      <p:ext uri="{BB962C8B-B14F-4D97-AF65-F5344CB8AC3E}">
        <p14:creationId xmlns:p14="http://schemas.microsoft.com/office/powerpoint/2010/main" val="197556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Handle Report</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453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PRINTING REPORTS (1)</a:t>
            </a:r>
          </a:p>
          <a:p>
            <a:pPr marL="342900" indent="-342900" algn="l">
              <a:buClr>
                <a:srgbClr val="0070C0"/>
              </a:buClr>
              <a:buSzPct val="80000"/>
              <a:buFont typeface="Wingdings" pitchFamily="2" charset="2"/>
              <a:buChar char="u"/>
            </a:pPr>
            <a:r>
              <a:rPr lang="en-US" sz="1800" dirty="0">
                <a:solidFill>
                  <a:schemeClr val="tx1"/>
                </a:solidFill>
              </a:rPr>
              <a:t>The main objective of the JasperReports library is to create ready-to-print documents. </a:t>
            </a:r>
          </a:p>
          <a:p>
            <a:pPr marL="342900" indent="-342900" algn="l">
              <a:buClr>
                <a:srgbClr val="0070C0"/>
              </a:buClr>
              <a:buSzPct val="80000"/>
              <a:buFont typeface="Wingdings" pitchFamily="2" charset="2"/>
              <a:buChar char="u"/>
            </a:pPr>
            <a:r>
              <a:rPr lang="en-US" sz="1800" dirty="0">
                <a:solidFill>
                  <a:schemeClr val="tx1"/>
                </a:solidFill>
              </a:rPr>
              <a:t>Most reports that are generated by applications end up (or are supposed to end up) on paper. </a:t>
            </a:r>
          </a:p>
          <a:p>
            <a:pPr marL="342900" indent="-342900" algn="l">
              <a:buClr>
                <a:srgbClr val="0070C0"/>
              </a:buClr>
              <a:buSzPct val="80000"/>
              <a:buFont typeface="Wingdings" pitchFamily="2" charset="2"/>
              <a:buChar char="u"/>
            </a:pPr>
            <a:r>
              <a:rPr lang="en-US" sz="1800" dirty="0">
                <a:solidFill>
                  <a:schemeClr val="tx1"/>
                </a:solidFill>
              </a:rPr>
              <a:t>The printing functionality built into JasperReports at this time reflects the evolution of printing capabilities within the Java platform. </a:t>
            </a:r>
          </a:p>
          <a:p>
            <a:pPr marL="342900" indent="-342900" algn="l">
              <a:buClr>
                <a:srgbClr val="0070C0"/>
              </a:buClr>
              <a:buSzPct val="80000"/>
              <a:buFont typeface="Wingdings" pitchFamily="2" charset="2"/>
              <a:buChar char="u"/>
            </a:pPr>
            <a:r>
              <a:rPr lang="en-US" sz="1800" dirty="0">
                <a:solidFill>
                  <a:schemeClr val="tx1"/>
                </a:solidFill>
              </a:rPr>
              <a:t>JDK 1.2 introduced a new API called the Java 2 Printing API to allow Java applications to render all Java 2D graphics on any platform even though the host and printer capabilities are over matched by Java 2D. </a:t>
            </a:r>
          </a:p>
          <a:p>
            <a:pPr marL="342900" indent="-342900" algn="l">
              <a:buClr>
                <a:srgbClr val="0070C0"/>
              </a:buClr>
              <a:buSzPct val="80000"/>
              <a:buFont typeface="Wingdings" pitchFamily="2" charset="2"/>
              <a:buChar char="u"/>
            </a:pPr>
            <a:r>
              <a:rPr lang="en-US" sz="1800" dirty="0">
                <a:solidFill>
                  <a:schemeClr val="tx1"/>
                </a:solidFill>
              </a:rPr>
              <a:t>This requirement meant that the Printing API in some situations would have had to rasterize Java 2D graphics on the host computer. </a:t>
            </a:r>
          </a:p>
          <a:p>
            <a:pPr marL="342900" indent="-342900" algn="l">
              <a:buClr>
                <a:srgbClr val="0070C0"/>
              </a:buClr>
              <a:buSzPct val="80000"/>
              <a:buFont typeface="Wingdings" pitchFamily="2" charset="2"/>
              <a:buChar char="u"/>
            </a:pPr>
            <a:r>
              <a:rPr lang="en-US" sz="1800" dirty="0">
                <a:solidFill>
                  <a:schemeClr val="tx1"/>
                </a:solidFill>
              </a:rPr>
              <a:t>The SDK 1.2 Printing API primarily supplies the “imaging” portion of the print subsystem and allows applications to format pages and draw their contents; however, printer discovery is not supported by the SDK 1.2 Printing API.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dirty="0"/>
          </a:p>
        </p:txBody>
      </p:sp>
    </p:spTree>
    <p:extLst>
      <p:ext uri="{BB962C8B-B14F-4D97-AF65-F5344CB8AC3E}">
        <p14:creationId xmlns:p14="http://schemas.microsoft.com/office/powerpoint/2010/main" val="37287538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4814</TotalTime>
  <Words>2225</Words>
  <Application>Microsoft Office PowerPoint</Application>
  <PresentationFormat>On-screen Show (4:3)</PresentationFormat>
  <Paragraphs>147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4 Handle Report</vt:lpstr>
      <vt:lpstr>4 Handle Report</vt:lpstr>
      <vt:lpstr>4 Handle Report</vt:lpstr>
      <vt:lpstr>4 Handle Report</vt:lpstr>
      <vt:lpstr>4 Handle Report</vt:lpstr>
      <vt:lpstr>4 Handle Report</vt:lpstr>
      <vt:lpstr>4 Handle Report</vt:lpstr>
      <vt:lpstr>4 Handle Report</vt:lpstr>
      <vt:lpstr>4 Handle Report</vt:lpstr>
      <vt:lpstr>4 Handle Report</vt:lpstr>
      <vt:lpstr>4 Handle Report</vt:lpstr>
      <vt:lpstr>4 Handle Report</vt:lpstr>
      <vt:lpstr>4 Handle Report</vt:lpstr>
      <vt:lpstr>4 Handle Report</vt:lpstr>
      <vt:lpstr>4 Handle Report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1684</cp:revision>
  <dcterms:created xsi:type="dcterms:W3CDTF">2018-09-28T16:40:41Z</dcterms:created>
  <dcterms:modified xsi:type="dcterms:W3CDTF">2019-01-12T21:44:08Z</dcterms:modified>
</cp:coreProperties>
</file>