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271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2" d="100"/>
          <a:sy n="102" d="100"/>
        </p:scale>
        <p:origin x="22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arraylist_class.htm" TargetMode="External"/><Relationship Id="rId2" Type="http://schemas.openxmlformats.org/officeDocument/2006/relationships/hyperlink" Target="https://www.tutorialspoint.com/java/java_linkedlist_class.ht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linkedhashset_class.htm" TargetMode="External"/><Relationship Id="rId7" Type="http://schemas.openxmlformats.org/officeDocument/2006/relationships/hyperlink" Target="https://www.tutorialspoint.com/java/java_weakhashmap_class.htm" TargetMode="External"/><Relationship Id="rId2" Type="http://schemas.openxmlformats.org/officeDocument/2006/relationships/hyperlink" Target="https://www.tutorialspoint.com/java/java_hashset_class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java/java_treemap_class.htm" TargetMode="External"/><Relationship Id="rId5" Type="http://schemas.openxmlformats.org/officeDocument/2006/relationships/hyperlink" Target="https://www.tutorialspoint.com/java/java_hashmap_class.htm" TargetMode="External"/><Relationship Id="rId4" Type="http://schemas.openxmlformats.org/officeDocument/2006/relationships/hyperlink" Target="https://www.tutorialspoint.com/java/java_treeset_class.ht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identityhashmap_class.htm" TargetMode="External"/><Relationship Id="rId2" Type="http://schemas.openxmlformats.org/officeDocument/2006/relationships/hyperlink" Target="https://www.tutorialspoint.com/java/java_linkedhashmap_class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stack_class.htm" TargetMode="External"/><Relationship Id="rId7" Type="http://schemas.openxmlformats.org/officeDocument/2006/relationships/hyperlink" Target="https://www.tutorialspoint.com/java/java_bitset_class.htm" TargetMode="External"/><Relationship Id="rId2" Type="http://schemas.openxmlformats.org/officeDocument/2006/relationships/hyperlink" Target="https://www.tutorialspoint.com/java/java_vector_class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java/java_properties_class.htm" TargetMode="External"/><Relationship Id="rId5" Type="http://schemas.openxmlformats.org/officeDocument/2006/relationships/hyperlink" Target="https://www.tutorialspoint.com/java/java_hashtable_class.htm" TargetMode="External"/><Relationship Id="rId4" Type="http://schemas.openxmlformats.org/officeDocument/2006/relationships/hyperlink" Target="https://www.tutorialspoint.com/java/java_dictionary_class.ht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list_interface.htm" TargetMode="External"/><Relationship Id="rId7" Type="http://schemas.openxmlformats.org/officeDocument/2006/relationships/hyperlink" Target="https://www.tutorialspoint.com/java/java_mapentry_interface.htm" TargetMode="External"/><Relationship Id="rId2" Type="http://schemas.openxmlformats.org/officeDocument/2006/relationships/hyperlink" Target="https://www.tutorialspoint.com/java/java_collection_interface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java/java_map_interface.htm" TargetMode="External"/><Relationship Id="rId5" Type="http://schemas.openxmlformats.org/officeDocument/2006/relationships/hyperlink" Target="https://www.tutorialspoint.com/java/java_sortedset_interface.htm" TargetMode="External"/><Relationship Id="rId4" Type="http://schemas.openxmlformats.org/officeDocument/2006/relationships/hyperlink" Target="https://www.tutorialspoint.com/java/java_set_interface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enumeration_interface.htm" TargetMode="External"/><Relationship Id="rId2" Type="http://schemas.openxmlformats.org/officeDocument/2006/relationships/hyperlink" Target="https://www.tutorialspoint.com/java/java_sortedmap_interface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Collection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2.2 Collection Classes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Java provides a set of standard collection classes that implement Collection interfaces.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Some of the classes provide full implementations that can be used as-is and others are abstract class, providing skeletal implementations that are used as starting points for creating concrete collections.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https://www.tutorialspoint.com/java/java_collections.htm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2.2 Collection Classes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standard collection classes are summarized in the following table.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https://www.tutorialspoint.com/java/java_collections.htm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1844824"/>
          <a:ext cx="828092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2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No.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Class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AbstractCollection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Implements most of the Collection interface.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AbstractList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Extends AbstractCollection and implements most of the List interface.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AbstractSequentialList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Extends AbstractList for use by a collection that uses sequential rather than random access of its elements.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2"/>
                        </a:rPr>
                        <a:t>LinkedList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Implements a linked list by extending AbstractSequentialList.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3"/>
                        </a:rPr>
                        <a:t>ArrayList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Implements a dynamic array by extending AbstractList.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AbstractSet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Extends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AbstractCollection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 implements most of the Set interface.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2.2 Collection Classes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standard collection classes are summarized in the following table.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https://www.tutorialspoint.com/java/java_collections.htm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1844824"/>
          <a:ext cx="828092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2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No.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Class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dirty="0"/>
                        <a:t>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2"/>
                        </a:rPr>
                        <a:t>HashSet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Extends AbstractSet for use with a hash table.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3"/>
                        </a:rPr>
                        <a:t>LinkedHashSet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Extends HashSet to allow insertion-order iterations.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4"/>
                        </a:rPr>
                        <a:t>TreeSet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Implements a set stored in a tree. Extends AbstractSet.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AbstractMap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Implements most of the Map interface.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5"/>
                        </a:rPr>
                        <a:t>HashMap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Extends AbstractMap to use a hash table.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6"/>
                        </a:rPr>
                        <a:t>TreeMap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Extends AbstractMap to use a tree.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13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 err="1">
                          <a:solidFill>
                            <a:srgbClr val="313131"/>
                          </a:solidFill>
                          <a:hlinkClick r:id="rId7"/>
                        </a:rPr>
                        <a:t>WeakHashMap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Extends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AbstractMap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to use a hash table with weak keys.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2.2 Collection Classes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standard collection classes are summarized in the following table.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https://www.tutorialspoint.com/java/java_collections.htm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1844824"/>
          <a:ext cx="828092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2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No.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Class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dirty="0"/>
                        <a:t>14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2"/>
                        </a:rPr>
                        <a:t>LinkedHashMap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Extends HashMap to allow insertion-order iterations.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15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 err="1">
                          <a:solidFill>
                            <a:srgbClr val="313131"/>
                          </a:solidFill>
                          <a:hlinkClick r:id="rId3"/>
                        </a:rPr>
                        <a:t>IdentityHashMap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Extends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AbstractMap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 uses reference equality when comparing documents.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2.2 Collection Classes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</a:rPr>
              <a:t>The </a:t>
            </a:r>
            <a:r>
              <a:rPr lang="en-US" altLang="zh-TW" sz="1400" i="1" dirty="0" err="1">
                <a:solidFill>
                  <a:schemeClr val="tx1"/>
                </a:solidFill>
              </a:rPr>
              <a:t>AbstractCollection</a:t>
            </a:r>
            <a:r>
              <a:rPr lang="en-US" altLang="zh-TW" sz="1400" i="1" dirty="0">
                <a:solidFill>
                  <a:schemeClr val="tx1"/>
                </a:solidFill>
              </a:rPr>
              <a:t>, </a:t>
            </a:r>
            <a:r>
              <a:rPr lang="en-US" altLang="zh-TW" sz="1400" i="1" dirty="0" err="1">
                <a:solidFill>
                  <a:schemeClr val="tx1"/>
                </a:solidFill>
              </a:rPr>
              <a:t>AbstractSet</a:t>
            </a:r>
            <a:r>
              <a:rPr lang="en-US" altLang="zh-TW" sz="1400" i="1" dirty="0">
                <a:solidFill>
                  <a:schemeClr val="tx1"/>
                </a:solidFill>
              </a:rPr>
              <a:t>, </a:t>
            </a:r>
            <a:r>
              <a:rPr lang="en-US" altLang="zh-TW" sz="1400" i="1" dirty="0" err="1">
                <a:solidFill>
                  <a:schemeClr val="tx1"/>
                </a:solidFill>
              </a:rPr>
              <a:t>AbstractList</a:t>
            </a:r>
            <a:r>
              <a:rPr lang="en-US" altLang="zh-TW" sz="1400" i="1" dirty="0">
                <a:solidFill>
                  <a:schemeClr val="tx1"/>
                </a:solidFill>
              </a:rPr>
              <a:t>, </a:t>
            </a:r>
            <a:r>
              <a:rPr lang="en-US" altLang="zh-TW" sz="1400" i="1" dirty="0" err="1">
                <a:solidFill>
                  <a:schemeClr val="tx1"/>
                </a:solidFill>
              </a:rPr>
              <a:t>AbstractSequentialList</a:t>
            </a:r>
            <a:r>
              <a:rPr lang="en-US" altLang="zh-TW" sz="1400" dirty="0">
                <a:solidFill>
                  <a:schemeClr val="tx1"/>
                </a:solidFill>
              </a:rPr>
              <a:t>, and </a:t>
            </a:r>
            <a:r>
              <a:rPr lang="en-US" altLang="zh-TW" sz="1400" i="1" dirty="0" err="1">
                <a:solidFill>
                  <a:schemeClr val="tx1"/>
                </a:solidFill>
              </a:rPr>
              <a:t>AbstractMap</a:t>
            </a:r>
            <a:r>
              <a:rPr lang="en-US" altLang="zh-TW" sz="1400" dirty="0">
                <a:solidFill>
                  <a:schemeClr val="tx1"/>
                </a:solidFill>
              </a:rPr>
              <a:t> classes provide skeletal implementations of the core collection interfaces, to minimize the effort required to implement them.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</a:rPr>
              <a:t>The following legacy classes defined by </a:t>
            </a:r>
            <a:r>
              <a:rPr lang="en-US" altLang="zh-TW" sz="1400" dirty="0" err="1">
                <a:solidFill>
                  <a:schemeClr val="tx1"/>
                </a:solidFill>
              </a:rPr>
              <a:t>java.util</a:t>
            </a:r>
            <a:r>
              <a:rPr lang="en-US" altLang="zh-TW" sz="1400" dirty="0">
                <a:solidFill>
                  <a:schemeClr val="tx1"/>
                </a:solidFill>
              </a:rPr>
              <a:t> have been discussed in the previous chapter: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https://www.tutorialspoint.com/java/java_collections.htm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9552" y="2492896"/>
          <a:ext cx="8424936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2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No.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/>
                        <a:t>Class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u="none" strike="noStrike" dirty="0">
                          <a:solidFill>
                            <a:srgbClr val="313131"/>
                          </a:solidFill>
                          <a:hlinkClick r:id="rId2"/>
                        </a:rPr>
                        <a:t>Vector</a:t>
                      </a:r>
                      <a:endParaRPr lang="en-US" sz="1400" b="1" u="none" strike="noStrike" dirty="0">
                        <a:solidFill>
                          <a:srgbClr val="313131"/>
                        </a:solidFill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This implements a dynamic array. It is similar to ArrayList, but with some differences.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u="none" strike="noStrike" dirty="0">
                          <a:solidFill>
                            <a:srgbClr val="313131"/>
                          </a:solidFill>
                          <a:hlinkClick r:id="rId3"/>
                        </a:rPr>
                        <a:t>Stack</a:t>
                      </a:r>
                      <a:endParaRPr lang="en-US" sz="1400" b="1" u="none" strike="noStrike" dirty="0">
                        <a:solidFill>
                          <a:srgbClr val="313131"/>
                        </a:solidFill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Stack is a subclass of Vector that implements a standard last-in, first-out stack.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u="none" strike="noStrike" dirty="0">
                          <a:solidFill>
                            <a:srgbClr val="313131"/>
                          </a:solidFill>
                          <a:hlinkClick r:id="rId4"/>
                        </a:rPr>
                        <a:t>Dictionary</a:t>
                      </a:r>
                      <a:endParaRPr lang="en-US" sz="1400" b="1" u="none" strike="noStrike" dirty="0">
                        <a:solidFill>
                          <a:srgbClr val="313131"/>
                        </a:solidFill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Dictionary is an abstract class that represents a key/value storage repository and operates much like 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/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u="none" strike="noStrike" dirty="0">
                          <a:solidFill>
                            <a:srgbClr val="313131"/>
                          </a:solidFill>
                          <a:hlinkClick r:id="rId5"/>
                        </a:rPr>
                        <a:t>Hashtable</a:t>
                      </a:r>
                      <a:endParaRPr lang="en-US" sz="1400" b="1" u="none" strike="noStrike" dirty="0">
                        <a:solidFill>
                          <a:srgbClr val="313131"/>
                        </a:solidFill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Hashtable was part of the original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</a:rPr>
                        <a:t>java.util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 and is a concrete implementation of a Dictionary.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/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u="none" strike="noStrike">
                          <a:solidFill>
                            <a:srgbClr val="313131"/>
                          </a:solidFill>
                          <a:hlinkClick r:id="rId6"/>
                        </a:rPr>
                        <a:t>Properties</a:t>
                      </a:r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Properties is a subclass of Hashtable. It is used to maintain lists of values in which the key is a String and the value is also a String.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/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u="none" strike="noStrike" dirty="0" err="1">
                          <a:solidFill>
                            <a:srgbClr val="313131"/>
                          </a:solidFill>
                          <a:hlinkClick r:id="rId7"/>
                        </a:rPr>
                        <a:t>BitSet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</a:rPr>
                        <a:t>BitSet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 class creates a special type of array that holds bit values. This array can increase in size as needed.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2.3 LinkedList Example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278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2.3 LinkedList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</a:rPr>
              <a:t>LinkedList Example: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https://www.tutorialspoint.com/java/java_collections.htm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06E9B9-3531-421A-8F14-089EF11B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81353"/>
            <a:ext cx="6247418" cy="40074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554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Collection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Prior to Java 2, Java provided classes, such as, </a:t>
            </a:r>
            <a:r>
              <a:rPr lang="en-US" altLang="zh-TW" sz="1600" b="1" dirty="0">
                <a:solidFill>
                  <a:schemeClr val="tx1"/>
                </a:solidFill>
              </a:rPr>
              <a:t>Dictionary, Vector, Stack,</a:t>
            </a:r>
            <a:r>
              <a:rPr lang="en-US" altLang="zh-TW" sz="1600" dirty="0">
                <a:solidFill>
                  <a:schemeClr val="tx1"/>
                </a:solidFill>
              </a:rPr>
              <a:t> and </a:t>
            </a:r>
            <a:r>
              <a:rPr lang="en-US" altLang="zh-TW" sz="1600" b="1" dirty="0">
                <a:solidFill>
                  <a:schemeClr val="tx1"/>
                </a:solidFill>
              </a:rPr>
              <a:t>Properties</a:t>
            </a:r>
            <a:r>
              <a:rPr lang="en-US" altLang="zh-TW" sz="1600" dirty="0">
                <a:solidFill>
                  <a:schemeClr val="tx1"/>
                </a:solidFill>
              </a:rPr>
              <a:t> to store and manipulate groups of objects.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Although these classes were quite useful, they lacked a central, unifying theme.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Thus, the way that you used Vector was different from the way that you used Properties.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collections framework was designed to meet several goals, such as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framework had to be high-performance. The implementations for the fundamental collections (dynamic arrays, linked lists, trees, and </a:t>
            </a:r>
            <a:r>
              <a:rPr lang="en-US" altLang="zh-TW" sz="1600" dirty="0" err="1">
                <a:solidFill>
                  <a:schemeClr val="tx1"/>
                </a:solidFill>
              </a:rPr>
              <a:t>hashtables</a:t>
            </a:r>
            <a:r>
              <a:rPr lang="en-US" altLang="zh-TW" sz="1600" dirty="0">
                <a:solidFill>
                  <a:schemeClr val="tx1"/>
                </a:solidFill>
              </a:rPr>
              <a:t>) were to be highly efficient.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framework had to allow different types of collections to work in a similar manner and with a high degree of interoperability.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framework had to extend and/or adapt a collection easily.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Towards this end, the entire collections framework is designed around a set of standard interfaces.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Several standard implementations, such as, </a:t>
            </a:r>
            <a:r>
              <a:rPr lang="en-US" altLang="zh-TW" sz="1600" b="1" dirty="0" err="1">
                <a:solidFill>
                  <a:schemeClr val="tx1"/>
                </a:solidFill>
              </a:rPr>
              <a:t>LinkedList</a:t>
            </a:r>
            <a:r>
              <a:rPr lang="en-US" altLang="zh-TW" sz="1600" b="1" dirty="0">
                <a:solidFill>
                  <a:schemeClr val="tx1"/>
                </a:solidFill>
              </a:rPr>
              <a:t>, </a:t>
            </a:r>
            <a:r>
              <a:rPr lang="en-US" altLang="zh-TW" sz="1600" b="1" dirty="0" err="1">
                <a:solidFill>
                  <a:schemeClr val="tx1"/>
                </a:solidFill>
              </a:rPr>
              <a:t>HashSet</a:t>
            </a:r>
            <a:r>
              <a:rPr lang="en-US" altLang="zh-TW" sz="1600" b="1" dirty="0">
                <a:solidFill>
                  <a:schemeClr val="tx1"/>
                </a:solidFill>
              </a:rPr>
              <a:t>,</a:t>
            </a:r>
            <a:r>
              <a:rPr lang="en-US" altLang="zh-TW" sz="1600" dirty="0">
                <a:solidFill>
                  <a:schemeClr val="tx1"/>
                </a:solidFill>
              </a:rPr>
              <a:t> and </a:t>
            </a:r>
            <a:r>
              <a:rPr lang="en-US" altLang="zh-TW" sz="1600" b="1" dirty="0" err="1">
                <a:solidFill>
                  <a:schemeClr val="tx1"/>
                </a:solidFill>
              </a:rPr>
              <a:t>TreeSet</a:t>
            </a:r>
            <a:r>
              <a:rPr lang="en-US" altLang="zh-TW" sz="1600" dirty="0">
                <a:solidFill>
                  <a:schemeClr val="tx1"/>
                </a:solidFill>
              </a:rPr>
              <a:t>, of these interfaces are provided that you may use as-is and you may also implement your own collection, if you choose.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https://www.tutorialspoint.com/java/java_collections.htm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Collection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0324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A collections framework is a unified architecture for representing and manipulating collections.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All collections frameworks contain the following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Interfaces</a:t>
            </a:r>
            <a:r>
              <a:rPr lang="en-US" altLang="zh-TW" sz="1600" dirty="0">
                <a:solidFill>
                  <a:schemeClr val="tx1"/>
                </a:solidFill>
              </a:rPr>
              <a:t> − These are abstract data types that represent collections. Interfaces allow collections to be manipulated independently of the details of their representation. In object-oriented languages, interfaces generally form a hierarchy.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Implementations, i.e., Classes</a:t>
            </a:r>
            <a:r>
              <a:rPr lang="en-US" altLang="zh-TW" sz="1600" dirty="0">
                <a:solidFill>
                  <a:schemeClr val="tx1"/>
                </a:solidFill>
              </a:rPr>
              <a:t> − These are the concrete implementations of the collection interfaces. In essence, they are reusable data structures.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Algorithms</a:t>
            </a:r>
            <a:r>
              <a:rPr lang="en-US" altLang="zh-TW" sz="1600" dirty="0">
                <a:solidFill>
                  <a:schemeClr val="tx1"/>
                </a:solidFill>
              </a:rPr>
              <a:t> − These are the methods that perform useful computations, such as searching and sorting, on objects that implement collection interfaces. The algorithms are said to be polymorphic: that is, the same method can be used on many different implementations of the appropriate collection interface.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 addition to collections, the framework defines several map interfaces and classes.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Maps store key/value pairs.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Although maps are not </a:t>
            </a:r>
            <a:r>
              <a:rPr lang="en-US" altLang="zh-TW" sz="1600" i="1" dirty="0">
                <a:solidFill>
                  <a:schemeClr val="tx1"/>
                </a:solidFill>
              </a:rPr>
              <a:t>collections</a:t>
            </a:r>
            <a:r>
              <a:rPr lang="en-US" altLang="zh-TW" sz="1600" dirty="0">
                <a:solidFill>
                  <a:schemeClr val="tx1"/>
                </a:solidFill>
              </a:rPr>
              <a:t> in the proper use of the term, but they are fully integrated with collections.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https://www.tutorialspoint.com/java/java_collections.htm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Collection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Java 8 Collection: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https://www.tutorialspoint.com/java/java_collections.htm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10824-6781-4A10-B1BE-60C022A8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52846"/>
            <a:ext cx="5046290" cy="44742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954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Collection Interface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Collection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0324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A collections framework is a unified architecture for representing and manipulating collections.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All collections frameworks contain the following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Interfaces</a:t>
            </a:r>
            <a:r>
              <a:rPr lang="en-US" altLang="zh-TW" sz="1600" dirty="0">
                <a:solidFill>
                  <a:schemeClr val="tx1"/>
                </a:solidFill>
              </a:rPr>
              <a:t> − These are abstract data types that represent collections. Interfaces allow collections to be manipulated independently of the details of their representation. In object-oriented languages, interfaces generally form a hierarchy.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Implementations, i.e., Classes</a:t>
            </a:r>
            <a:r>
              <a:rPr lang="en-US" altLang="zh-TW" sz="1600" dirty="0">
                <a:solidFill>
                  <a:schemeClr val="tx1"/>
                </a:solidFill>
              </a:rPr>
              <a:t> − These are the concrete implementations of the collection interfaces. In essence, they are reusable data structures.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Algorithms</a:t>
            </a:r>
            <a:r>
              <a:rPr lang="en-US" altLang="zh-TW" sz="1600" dirty="0">
                <a:solidFill>
                  <a:schemeClr val="tx1"/>
                </a:solidFill>
              </a:rPr>
              <a:t> − These are the methods that perform useful computations, such as searching and sorting, on objects that implement collection interfaces. The algorithms are said to be polymorphic: that is, the same method can be used on many different implementations of the appropriate collection interface.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 addition to collections, the framework defines several map interfaces and classes.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Maps store key/value pairs.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Although maps are not </a:t>
            </a:r>
            <a:r>
              <a:rPr lang="en-US" altLang="zh-TW" sz="1600" i="1" dirty="0">
                <a:solidFill>
                  <a:schemeClr val="tx1"/>
                </a:solidFill>
              </a:rPr>
              <a:t>collections</a:t>
            </a:r>
            <a:r>
              <a:rPr lang="en-US" altLang="zh-TW" sz="1600" dirty="0">
                <a:solidFill>
                  <a:schemeClr val="tx1"/>
                </a:solidFill>
              </a:rPr>
              <a:t> in the proper use of the term, but they are fully integrated with collections.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https://www.tutorialspoint.com/java/java_collections.htm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Collection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collections framework defines several interfaces as follow: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https://www.tutorialspoint.com/java/java_collections.htm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1700808"/>
          <a:ext cx="8352928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No.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Interface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2"/>
                        </a:rPr>
                        <a:t>The Collection Interface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This enables you to work with groups of objects; it is at the top of the collections hierarchy.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3"/>
                        </a:rPr>
                        <a:t>The List Interface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This extends </a:t>
                      </a:r>
                      <a:r>
                        <a:rPr lang="en-US" b="1">
                          <a:solidFill>
                            <a:srgbClr val="000000"/>
                          </a:solidFill>
                        </a:rPr>
                        <a:t>Collection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 and an instance of List stores an ordered collection of elements.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4"/>
                        </a:rPr>
                        <a:t>The Set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This extends Collection to handle sets, which must contain unique elements.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5"/>
                        </a:rPr>
                        <a:t>The SortedSet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This extends Set to handle sorted sets.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6"/>
                        </a:rPr>
                        <a:t>The Map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This maps unique keys to values.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313131"/>
                          </a:solidFill>
                          <a:hlinkClick r:id="rId7"/>
                        </a:rPr>
                        <a:t>The </a:t>
                      </a:r>
                      <a:r>
                        <a:rPr lang="en-US" b="1" u="none" strike="noStrike" dirty="0" err="1">
                          <a:solidFill>
                            <a:srgbClr val="313131"/>
                          </a:solidFill>
                          <a:hlinkClick r:id="rId7"/>
                        </a:rPr>
                        <a:t>Map.Entry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This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describes an element (a key/value pair) in a map. This is an inner class of Map.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Collection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collections framework defines several interfaces as follow: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https://www.tutorialspoint.com/java/java_collections.htm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1700808"/>
          <a:ext cx="835292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No.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Interface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dirty="0"/>
                        <a:t>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2"/>
                        </a:rPr>
                        <a:t>The SortedMap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This extends Map so that the keys are maintained in an ascending order.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313131"/>
                          </a:solidFill>
                          <a:hlinkClick r:id="rId3"/>
                        </a:rPr>
                        <a:t>The </a:t>
                      </a:r>
                      <a:r>
                        <a:rPr lang="en-US" b="1" u="none" strike="noStrike" dirty="0" err="1">
                          <a:solidFill>
                            <a:srgbClr val="313131"/>
                          </a:solidFill>
                          <a:hlinkClick r:id="rId3"/>
                        </a:rPr>
                        <a:t>Enumeration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This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is legacy interface defines the methods by which you can enumerate (obtain one at a time) the elements in a collection of objects. This legacy interface has been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superceded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by Iterator.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2.2 Collection Classes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885</Words>
  <Application>Microsoft Office PowerPoint</Application>
  <PresentationFormat>On-screen Show (4:3)</PresentationFormat>
  <Paragraphs>179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2 Collection</vt:lpstr>
      <vt:lpstr>2 Collection</vt:lpstr>
      <vt:lpstr>2 Collection</vt:lpstr>
      <vt:lpstr>2 Collection</vt:lpstr>
      <vt:lpstr>2.1 Collection Interface</vt:lpstr>
      <vt:lpstr>2 Collection</vt:lpstr>
      <vt:lpstr>2.1 Collection Interface</vt:lpstr>
      <vt:lpstr>2.1 Collection Interface</vt:lpstr>
      <vt:lpstr>2.2 Collection Classes</vt:lpstr>
      <vt:lpstr>2.2 Collection Classes</vt:lpstr>
      <vt:lpstr>2.2 Collection Classes</vt:lpstr>
      <vt:lpstr>2.2 Collection Classes</vt:lpstr>
      <vt:lpstr>2.2 Collection Classes</vt:lpstr>
      <vt:lpstr>2.2 Collection Classes</vt:lpstr>
      <vt:lpstr>2.3 LinkedList Example</vt:lpstr>
      <vt:lpstr>2.3 LinkedList Example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191</cp:revision>
  <dcterms:created xsi:type="dcterms:W3CDTF">2018-09-28T16:40:41Z</dcterms:created>
  <dcterms:modified xsi:type="dcterms:W3CDTF">2019-01-24T19:34:11Z</dcterms:modified>
</cp:coreProperties>
</file>